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Quattrocento Sans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QuattrocentoSans-boldItalic.fntdata"/><Relationship Id="rId5" Type="http://schemas.openxmlformats.org/officeDocument/2006/relationships/slide" Target="slides/slide1.xml"/><Relationship Id="rId6" Type="http://schemas.openxmlformats.org/officeDocument/2006/relationships/font" Target="fonts/QuattrocentoSans-regular.fntdata"/><Relationship Id="rId7" Type="http://schemas.openxmlformats.org/officeDocument/2006/relationships/font" Target="fonts/QuattrocentoSans-bold.fntdata"/><Relationship Id="rId8" Type="http://schemas.openxmlformats.org/officeDocument/2006/relationships/font" Target="fonts/QuattrocentoSa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Layout 4">
  <p:cSld name="Layout 4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80085" y="257909"/>
            <a:ext cx="11637099" cy="1395046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 txBox="1"/>
          <p:nvPr>
            <p:ph type="title"/>
          </p:nvPr>
        </p:nvSpPr>
        <p:spPr>
          <a:xfrm>
            <a:off x="386862" y="354197"/>
            <a:ext cx="7957038" cy="12024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6" name="Google Shape;46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386862" y="357138"/>
            <a:ext cx="7851882" cy="1213753"/>
          </a:xfrm>
          <a:prstGeom prst="rect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anchorCtr="0" anchor="ctr" bIns="182875" lIns="182875" spcFirstLastPara="1" rIns="182875" wrap="square" tIns="1828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lt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097794" y="251204"/>
            <a:ext cx="2090932" cy="140513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  <p:pic>
        <p:nvPicPr>
          <p:cNvPr id="94" name="Google Shape;9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0909984" y="6625214"/>
            <a:ext cx="1125129" cy="232786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4"/>
          <p:cNvSpPr txBox="1"/>
          <p:nvPr>
            <p:ph type="title"/>
          </p:nvPr>
        </p:nvSpPr>
        <p:spPr>
          <a:xfrm>
            <a:off x="386862" y="354197"/>
            <a:ext cx="7957038" cy="120246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Quattrocento Sans"/>
              <a:buNone/>
            </a:pPr>
            <a:r>
              <a:rPr b="1" lang="en-US">
                <a:latin typeface="Quattrocento Sans"/>
                <a:ea typeface="Quattrocento Sans"/>
                <a:cs typeface="Quattrocento Sans"/>
                <a:sym typeface="Quattrocento Sans"/>
              </a:rPr>
              <a:t>Before Implementing AP Automation</a:t>
            </a:r>
            <a:endParaRPr b="1" sz="1800"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2222924" y="1805182"/>
            <a:ext cx="2477787" cy="659683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Email PO to Supplier </a:t>
            </a: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373826" y="1824919"/>
            <a:ext cx="1636691" cy="648871"/>
          </a:xfrm>
          <a:prstGeom prst="flowChartTerminator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Existing PO Process</a:t>
            </a: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5108061" y="1787044"/>
            <a:ext cx="1101410" cy="706956"/>
          </a:xfrm>
          <a:prstGeom prst="flowChartProcess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for supplier to deliver goods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6597423" y="1787044"/>
            <a:ext cx="1068832" cy="706956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Receive Delivery 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0" name="Google Shape;100;p14"/>
          <p:cNvCxnSpPr/>
          <p:nvPr/>
        </p:nvCxnSpPr>
        <p:spPr>
          <a:xfrm>
            <a:off x="7682638" y="2174019"/>
            <a:ext cx="38738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1" name="Google Shape;101;p14"/>
          <p:cNvSpPr/>
          <p:nvPr/>
        </p:nvSpPr>
        <p:spPr>
          <a:xfrm>
            <a:off x="8102789" y="1787044"/>
            <a:ext cx="1164844" cy="706956"/>
          </a:xfrm>
          <a:prstGeom prst="flowChartProcess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Perform Goods Receipt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471887" y="3045597"/>
            <a:ext cx="1551666" cy="905292"/>
          </a:xfrm>
          <a:prstGeom prst="flowChartDocumen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Supplier Invoice &amp; Delivery Order (DO) received by warehouse   </a:t>
            </a: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3" name="Google Shape;103;p14"/>
          <p:cNvCxnSpPr>
            <a:endCxn id="104" idx="1"/>
          </p:cNvCxnSpPr>
          <p:nvPr/>
        </p:nvCxnSpPr>
        <p:spPr>
          <a:xfrm flipH="1" rot="10800000">
            <a:off x="2029660" y="3431817"/>
            <a:ext cx="264900" cy="53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4" name="Google Shape;104;p14"/>
          <p:cNvSpPr/>
          <p:nvPr/>
        </p:nvSpPr>
        <p:spPr>
          <a:xfrm>
            <a:off x="2294560" y="3042199"/>
            <a:ext cx="1126379" cy="779236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Courier Supplier Invoice &amp; Delivery Order to Head Office </a:t>
            </a:r>
            <a:endParaRPr sz="11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5" name="Google Shape;105;p14"/>
          <p:cNvCxnSpPr/>
          <p:nvPr/>
        </p:nvCxnSpPr>
        <p:spPr>
          <a:xfrm>
            <a:off x="3420939" y="3478284"/>
            <a:ext cx="367987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6" name="Google Shape;106;p14"/>
          <p:cNvSpPr/>
          <p:nvPr/>
        </p:nvSpPr>
        <p:spPr>
          <a:xfrm>
            <a:off x="3775832" y="3033405"/>
            <a:ext cx="939613" cy="779236"/>
          </a:xfrm>
          <a:prstGeom prst="flowChartProcess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 for courier to arrive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5011608" y="3060337"/>
            <a:ext cx="1267968" cy="804704"/>
          </a:xfrm>
          <a:prstGeom prst="flowChartDecision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Invoice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Received?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8" name="Google Shape;108;p14"/>
          <p:cNvCxnSpPr/>
          <p:nvPr/>
        </p:nvCxnSpPr>
        <p:spPr>
          <a:xfrm flipH="1" rot="10800000">
            <a:off x="4700711" y="3457344"/>
            <a:ext cx="309880" cy="274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09" name="Google Shape;109;p14"/>
          <p:cNvSpPr/>
          <p:nvPr/>
        </p:nvSpPr>
        <p:spPr>
          <a:xfrm>
            <a:off x="483030" y="4734737"/>
            <a:ext cx="1291330" cy="763339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Manual Invoice Checking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0" name="Google Shape;110;p14"/>
          <p:cNvCxnSpPr/>
          <p:nvPr/>
        </p:nvCxnSpPr>
        <p:spPr>
          <a:xfrm>
            <a:off x="1791411" y="5177896"/>
            <a:ext cx="431513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1" name="Google Shape;111;p14"/>
          <p:cNvSpPr/>
          <p:nvPr/>
        </p:nvSpPr>
        <p:spPr>
          <a:xfrm>
            <a:off x="2223056" y="4734737"/>
            <a:ext cx="1341729" cy="763339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Manual Checking of Delivery Order (DO)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/>
          <p:nvPr/>
        </p:nvSpPr>
        <p:spPr>
          <a:xfrm>
            <a:off x="8102789" y="3042199"/>
            <a:ext cx="1164844" cy="779236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Request for Invoice and Delivery Order again 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/>
          <p:nvPr/>
        </p:nvSpPr>
        <p:spPr>
          <a:xfrm>
            <a:off x="6584662" y="3073128"/>
            <a:ext cx="1267968" cy="804704"/>
          </a:xfrm>
          <a:prstGeom prst="flowChartDecision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than “n” number of days</a:t>
            </a:r>
            <a:endParaRPr sz="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/>
          <p:nvPr/>
        </p:nvSpPr>
        <p:spPr>
          <a:xfrm>
            <a:off x="6882248" y="4216150"/>
            <a:ext cx="673100" cy="392055"/>
          </a:xfrm>
          <a:prstGeom prst="flowChartProcess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Wait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5" name="Google Shape;115;p14"/>
          <p:cNvCxnSpPr>
            <a:stCxn id="114" idx="1"/>
          </p:cNvCxnSpPr>
          <p:nvPr/>
        </p:nvCxnSpPr>
        <p:spPr>
          <a:xfrm rot="10800000">
            <a:off x="6282548" y="3501678"/>
            <a:ext cx="599700" cy="910500"/>
          </a:xfrm>
          <a:prstGeom prst="bentConnector2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6" name="Google Shape;116;p14"/>
          <p:cNvSpPr/>
          <p:nvPr/>
        </p:nvSpPr>
        <p:spPr>
          <a:xfrm>
            <a:off x="3898884" y="4775667"/>
            <a:ext cx="1404301" cy="788287"/>
          </a:xfrm>
          <a:prstGeom prst="flowChartDecision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Goods Received</a:t>
            </a:r>
            <a:endParaRPr sz="1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Google Shape;117;p14"/>
          <p:cNvCxnSpPr/>
          <p:nvPr/>
        </p:nvCxnSpPr>
        <p:spPr>
          <a:xfrm flipH="1" rot="10800000">
            <a:off x="3576895" y="5174694"/>
            <a:ext cx="309880" cy="274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8" name="Google Shape;118;p14"/>
          <p:cNvSpPr/>
          <p:nvPr/>
        </p:nvSpPr>
        <p:spPr>
          <a:xfrm>
            <a:off x="5633490" y="4783752"/>
            <a:ext cx="1487852" cy="788287"/>
          </a:xfrm>
          <a:prstGeom prst="flowChartDecision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Everything</a:t>
            </a: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ok?</a:t>
            </a:r>
            <a:endParaRPr sz="105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4"/>
          <p:cNvSpPr/>
          <p:nvPr/>
        </p:nvSpPr>
        <p:spPr>
          <a:xfrm>
            <a:off x="7415137" y="4758769"/>
            <a:ext cx="1463469" cy="763339"/>
          </a:xfrm>
          <a:prstGeom prst="flowChartProcess">
            <a:avLst/>
          </a:prstGeom>
          <a:solidFill>
            <a:srgbClr val="00B05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Data Entry to Accounting System and in ERP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4"/>
          <p:cNvSpPr/>
          <p:nvPr/>
        </p:nvSpPr>
        <p:spPr>
          <a:xfrm>
            <a:off x="483029" y="6038634"/>
            <a:ext cx="1758790" cy="719505"/>
          </a:xfrm>
          <a:prstGeom prst="flowChartProcess">
            <a:avLst/>
          </a:prstGeom>
          <a:solidFill>
            <a:srgbClr val="00B05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 way matching in ERP - Purchase orders, supplier invoices &amp; goods receipts</a:t>
            </a:r>
            <a:endParaRPr/>
          </a:p>
        </p:txBody>
      </p:sp>
      <p:cxnSp>
        <p:nvCxnSpPr>
          <p:cNvPr id="121" name="Google Shape;121;p14"/>
          <p:cNvCxnSpPr/>
          <p:nvPr/>
        </p:nvCxnSpPr>
        <p:spPr>
          <a:xfrm>
            <a:off x="6232980" y="2192157"/>
            <a:ext cx="38738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2" name="Google Shape;122;p14"/>
          <p:cNvCxnSpPr/>
          <p:nvPr/>
        </p:nvCxnSpPr>
        <p:spPr>
          <a:xfrm>
            <a:off x="4720676" y="2192307"/>
            <a:ext cx="387385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23" name="Google Shape;123;p14"/>
          <p:cNvCxnSpPr/>
          <p:nvPr/>
        </p:nvCxnSpPr>
        <p:spPr>
          <a:xfrm flipH="1" rot="10800000">
            <a:off x="2242995" y="6440651"/>
            <a:ext cx="526624" cy="49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24" name="Google Shape;124;p14"/>
          <p:cNvSpPr/>
          <p:nvPr/>
        </p:nvSpPr>
        <p:spPr>
          <a:xfrm>
            <a:off x="5936613" y="6019105"/>
            <a:ext cx="881605" cy="725240"/>
          </a:xfrm>
          <a:prstGeom prst="flowChartProcess">
            <a:avLst/>
          </a:prstGeom>
          <a:solidFill>
            <a:srgbClr val="2E75B5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Inform Supplier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5" name="Google Shape;125;p14"/>
          <p:cNvGrpSpPr/>
          <p:nvPr/>
        </p:nvGrpSpPr>
        <p:grpSpPr>
          <a:xfrm>
            <a:off x="1125534" y="3864455"/>
            <a:ext cx="4607620" cy="870282"/>
            <a:chOff x="1125534" y="3864455"/>
            <a:chExt cx="4607620" cy="870282"/>
          </a:xfrm>
        </p:grpSpPr>
        <p:grpSp>
          <p:nvGrpSpPr>
            <p:cNvPr id="126" name="Google Shape;126;p14"/>
            <p:cNvGrpSpPr/>
            <p:nvPr/>
          </p:nvGrpSpPr>
          <p:grpSpPr>
            <a:xfrm>
              <a:off x="1125534" y="3864455"/>
              <a:ext cx="4518661" cy="870282"/>
              <a:chOff x="1161755" y="3862816"/>
              <a:chExt cx="4518661" cy="573157"/>
            </a:xfrm>
          </p:grpSpPr>
          <p:cxnSp>
            <p:nvCxnSpPr>
              <p:cNvPr id="127" name="Google Shape;127;p14"/>
              <p:cNvCxnSpPr/>
              <p:nvPr/>
            </p:nvCxnSpPr>
            <p:spPr>
              <a:xfrm rot="5400000">
                <a:off x="3229313" y="1795259"/>
                <a:ext cx="383546" cy="4518661"/>
              </a:xfrm>
              <a:prstGeom prst="bentConnector2">
                <a:avLst/>
              </a:prstGeom>
              <a:noFill/>
              <a:ln cap="flat" cmpd="sng" w="254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</p:cxnSp>
          <p:cxnSp>
            <p:nvCxnSpPr>
              <p:cNvPr id="128" name="Google Shape;128;p14"/>
              <p:cNvCxnSpPr>
                <a:endCxn id="109" idx="0"/>
              </p:cNvCxnSpPr>
              <p:nvPr/>
            </p:nvCxnSpPr>
            <p:spPr>
              <a:xfrm flipH="1">
                <a:off x="1164916" y="4220873"/>
                <a:ext cx="5400" cy="215100"/>
              </a:xfrm>
              <a:prstGeom prst="straightConnector1">
                <a:avLst/>
              </a:prstGeom>
              <a:noFill/>
              <a:ln cap="flat" cmpd="sng" w="25400">
                <a:solidFill>
                  <a:schemeClr val="accent1"/>
                </a:solidFill>
                <a:prstDash val="solid"/>
                <a:miter lim="800000"/>
                <a:headEnd len="sm" w="sm" type="none"/>
                <a:tailEnd len="med" w="med" type="triangle"/>
              </a:ln>
            </p:spPr>
          </p:cxnSp>
        </p:grpSp>
        <p:sp>
          <p:nvSpPr>
            <p:cNvPr id="129" name="Google Shape;129;p14"/>
            <p:cNvSpPr txBox="1"/>
            <p:nvPr/>
          </p:nvSpPr>
          <p:spPr>
            <a:xfrm>
              <a:off x="5277239" y="4024126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0" name="Google Shape;130;p14"/>
          <p:cNvGrpSpPr/>
          <p:nvPr/>
        </p:nvGrpSpPr>
        <p:grpSpPr>
          <a:xfrm>
            <a:off x="7739774" y="3201285"/>
            <a:ext cx="455915" cy="276999"/>
            <a:chOff x="7739774" y="3201285"/>
            <a:chExt cx="455915" cy="276999"/>
          </a:xfrm>
        </p:grpSpPr>
        <p:cxnSp>
          <p:nvCxnSpPr>
            <p:cNvPr id="131" name="Google Shape;131;p14"/>
            <p:cNvCxnSpPr/>
            <p:nvPr/>
          </p:nvCxnSpPr>
          <p:spPr>
            <a:xfrm flipH="1" rot="10800000">
              <a:off x="7817358" y="3470622"/>
              <a:ext cx="309880" cy="2749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2" name="Google Shape;132;p14"/>
            <p:cNvSpPr txBox="1"/>
            <p:nvPr/>
          </p:nvSpPr>
          <p:spPr>
            <a:xfrm>
              <a:off x="7739774" y="3201285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3" name="Google Shape;133;p14"/>
          <p:cNvGrpSpPr/>
          <p:nvPr/>
        </p:nvGrpSpPr>
        <p:grpSpPr>
          <a:xfrm>
            <a:off x="7184286" y="3877832"/>
            <a:ext cx="455915" cy="338400"/>
            <a:chOff x="7184286" y="3877832"/>
            <a:chExt cx="455915" cy="338400"/>
          </a:xfrm>
        </p:grpSpPr>
        <p:cxnSp>
          <p:nvCxnSpPr>
            <p:cNvPr id="134" name="Google Shape;134;p14"/>
            <p:cNvCxnSpPr>
              <a:stCxn id="113" idx="2"/>
              <a:endCxn id="114" idx="0"/>
            </p:cNvCxnSpPr>
            <p:nvPr/>
          </p:nvCxnSpPr>
          <p:spPr>
            <a:xfrm>
              <a:off x="7218646" y="3877832"/>
              <a:ext cx="300" cy="3384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5" name="Google Shape;135;p14"/>
            <p:cNvSpPr txBox="1"/>
            <p:nvPr/>
          </p:nvSpPr>
          <p:spPr>
            <a:xfrm>
              <a:off x="7184286" y="3882178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6" name="Google Shape;136;p14"/>
          <p:cNvGrpSpPr/>
          <p:nvPr/>
        </p:nvGrpSpPr>
        <p:grpSpPr>
          <a:xfrm>
            <a:off x="6190622" y="3177926"/>
            <a:ext cx="455915" cy="292696"/>
            <a:chOff x="6190622" y="3177926"/>
            <a:chExt cx="455915" cy="292696"/>
          </a:xfrm>
        </p:grpSpPr>
        <p:cxnSp>
          <p:nvCxnSpPr>
            <p:cNvPr id="137" name="Google Shape;137;p14"/>
            <p:cNvCxnSpPr/>
            <p:nvPr/>
          </p:nvCxnSpPr>
          <p:spPr>
            <a:xfrm flipH="1" rot="10800000">
              <a:off x="6271733" y="3467873"/>
              <a:ext cx="309880" cy="2749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38" name="Google Shape;138;p14"/>
            <p:cNvSpPr txBox="1"/>
            <p:nvPr/>
          </p:nvSpPr>
          <p:spPr>
            <a:xfrm>
              <a:off x="6190622" y="3177926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9" name="Google Shape;139;p14"/>
          <p:cNvGrpSpPr/>
          <p:nvPr/>
        </p:nvGrpSpPr>
        <p:grpSpPr>
          <a:xfrm>
            <a:off x="7077892" y="4889550"/>
            <a:ext cx="455915" cy="294882"/>
            <a:chOff x="7077892" y="4889550"/>
            <a:chExt cx="455915" cy="294882"/>
          </a:xfrm>
        </p:grpSpPr>
        <p:cxnSp>
          <p:nvCxnSpPr>
            <p:cNvPr id="140" name="Google Shape;140;p14"/>
            <p:cNvCxnSpPr/>
            <p:nvPr/>
          </p:nvCxnSpPr>
          <p:spPr>
            <a:xfrm flipH="1" rot="10800000">
              <a:off x="7121342" y="5181683"/>
              <a:ext cx="309880" cy="2749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41" name="Google Shape;141;p14"/>
            <p:cNvSpPr txBox="1"/>
            <p:nvPr/>
          </p:nvSpPr>
          <p:spPr>
            <a:xfrm>
              <a:off x="7077892" y="4889550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2" name="Google Shape;142;p14"/>
          <p:cNvGrpSpPr/>
          <p:nvPr/>
        </p:nvGrpSpPr>
        <p:grpSpPr>
          <a:xfrm>
            <a:off x="5202851" y="4896472"/>
            <a:ext cx="455915" cy="276999"/>
            <a:chOff x="5202851" y="4896472"/>
            <a:chExt cx="455915" cy="276999"/>
          </a:xfrm>
        </p:grpSpPr>
        <p:cxnSp>
          <p:nvCxnSpPr>
            <p:cNvPr id="143" name="Google Shape;143;p14"/>
            <p:cNvCxnSpPr/>
            <p:nvPr/>
          </p:nvCxnSpPr>
          <p:spPr>
            <a:xfrm flipH="1" rot="10800000">
              <a:off x="5315294" y="5166549"/>
              <a:ext cx="309880" cy="2749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44" name="Google Shape;144;p14"/>
            <p:cNvSpPr txBox="1"/>
            <p:nvPr/>
          </p:nvSpPr>
          <p:spPr>
            <a:xfrm>
              <a:off x="5202851" y="4896472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Yes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5" name="Google Shape;145;p14"/>
          <p:cNvGrpSpPr/>
          <p:nvPr/>
        </p:nvGrpSpPr>
        <p:grpSpPr>
          <a:xfrm>
            <a:off x="4544789" y="5545696"/>
            <a:ext cx="1391845" cy="836058"/>
            <a:chOff x="4544789" y="5545696"/>
            <a:chExt cx="1391845" cy="836058"/>
          </a:xfrm>
        </p:grpSpPr>
        <p:cxnSp>
          <p:nvCxnSpPr>
            <p:cNvPr id="146" name="Google Shape;146;p14"/>
            <p:cNvCxnSpPr>
              <a:stCxn id="116" idx="2"/>
              <a:endCxn id="124" idx="1"/>
            </p:cNvCxnSpPr>
            <p:nvPr/>
          </p:nvCxnSpPr>
          <p:spPr>
            <a:xfrm flipH="1" rot="-5400000">
              <a:off x="4859934" y="5305054"/>
              <a:ext cx="817800" cy="1335600"/>
            </a:xfrm>
            <a:prstGeom prst="bentConnector2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47" name="Google Shape;147;p14"/>
            <p:cNvSpPr txBox="1"/>
            <p:nvPr/>
          </p:nvSpPr>
          <p:spPr>
            <a:xfrm>
              <a:off x="4544789" y="5545696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48" name="Google Shape;148;p14"/>
          <p:cNvGrpSpPr/>
          <p:nvPr/>
        </p:nvGrpSpPr>
        <p:grpSpPr>
          <a:xfrm>
            <a:off x="6322464" y="5572039"/>
            <a:ext cx="455915" cy="447000"/>
            <a:chOff x="6322464" y="5572039"/>
            <a:chExt cx="455915" cy="447000"/>
          </a:xfrm>
        </p:grpSpPr>
        <p:cxnSp>
          <p:nvCxnSpPr>
            <p:cNvPr id="149" name="Google Shape;149;p14"/>
            <p:cNvCxnSpPr>
              <a:stCxn id="118" idx="2"/>
              <a:endCxn id="124" idx="0"/>
            </p:cNvCxnSpPr>
            <p:nvPr/>
          </p:nvCxnSpPr>
          <p:spPr>
            <a:xfrm>
              <a:off x="6377416" y="5572039"/>
              <a:ext cx="0" cy="447000"/>
            </a:xfrm>
            <a:prstGeom prst="straightConnector1">
              <a:avLst/>
            </a:prstGeom>
            <a:noFill/>
            <a:ln cap="flat" cmpd="sng" w="9525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sp>
          <p:nvSpPr>
            <p:cNvPr id="150" name="Google Shape;150;p14"/>
            <p:cNvSpPr txBox="1"/>
            <p:nvPr/>
          </p:nvSpPr>
          <p:spPr>
            <a:xfrm>
              <a:off x="6322464" y="5581543"/>
              <a:ext cx="45591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</a:t>
              </a:r>
              <a:endParaRPr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1" name="Google Shape;151;p14"/>
          <p:cNvGrpSpPr/>
          <p:nvPr/>
        </p:nvGrpSpPr>
        <p:grpSpPr>
          <a:xfrm>
            <a:off x="1141832" y="5522108"/>
            <a:ext cx="7005039" cy="529845"/>
            <a:chOff x="856444" y="5473067"/>
            <a:chExt cx="8593047" cy="529845"/>
          </a:xfrm>
        </p:grpSpPr>
        <p:cxnSp>
          <p:nvCxnSpPr>
            <p:cNvPr id="152" name="Google Shape;152;p14"/>
            <p:cNvCxnSpPr>
              <a:stCxn id="119" idx="2"/>
            </p:cNvCxnSpPr>
            <p:nvPr/>
          </p:nvCxnSpPr>
          <p:spPr>
            <a:xfrm rot="5400000">
              <a:off x="5011291" y="1318367"/>
              <a:ext cx="283500" cy="8592900"/>
            </a:xfrm>
            <a:prstGeom prst="bentConnector2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153" name="Google Shape;153;p14"/>
            <p:cNvCxnSpPr/>
            <p:nvPr/>
          </p:nvCxnSpPr>
          <p:spPr>
            <a:xfrm>
              <a:off x="856444" y="5756582"/>
              <a:ext cx="727" cy="246330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</p:grpSp>
      <p:grpSp>
        <p:nvGrpSpPr>
          <p:cNvPr id="154" name="Google Shape;154;p14"/>
          <p:cNvGrpSpPr/>
          <p:nvPr/>
        </p:nvGrpSpPr>
        <p:grpSpPr>
          <a:xfrm>
            <a:off x="10149238" y="2340864"/>
            <a:ext cx="1885875" cy="2950464"/>
            <a:chOff x="10149238" y="2340864"/>
            <a:chExt cx="1885875" cy="2950464"/>
          </a:xfrm>
        </p:grpSpPr>
        <p:sp>
          <p:nvSpPr>
            <p:cNvPr id="155" name="Google Shape;155;p14"/>
            <p:cNvSpPr/>
            <p:nvPr/>
          </p:nvSpPr>
          <p:spPr>
            <a:xfrm>
              <a:off x="10297902" y="4173625"/>
              <a:ext cx="1626678" cy="391459"/>
            </a:xfrm>
            <a:prstGeom prst="rect">
              <a:avLst/>
            </a:prstGeom>
            <a:solidFill>
              <a:srgbClr val="FFC000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Semi-automated</a:t>
              </a:r>
              <a:endParaRPr sz="1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156" name="Google Shape;156;p14"/>
            <p:cNvGrpSpPr/>
            <p:nvPr/>
          </p:nvGrpSpPr>
          <p:grpSpPr>
            <a:xfrm>
              <a:off x="10149238" y="2340864"/>
              <a:ext cx="1885875" cy="2950464"/>
              <a:chOff x="10149238" y="2340864"/>
              <a:chExt cx="1885875" cy="2950464"/>
            </a:xfrm>
          </p:grpSpPr>
          <p:sp>
            <p:nvSpPr>
              <p:cNvPr id="157" name="Google Shape;157;p14"/>
              <p:cNvSpPr/>
              <p:nvPr/>
            </p:nvSpPr>
            <p:spPr>
              <a:xfrm>
                <a:off x="10186669" y="2340864"/>
                <a:ext cx="1848444" cy="2950464"/>
              </a:xfrm>
              <a:prstGeom prst="rect">
                <a:avLst/>
              </a:prstGeom>
              <a:noFill/>
              <a:ln cap="flat" cmpd="sng" w="38100">
                <a:solidFill>
                  <a:srgbClr val="31538F"/>
                </a:solidFill>
                <a:prstDash val="lgDashDot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1" sz="18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8" name="Google Shape;158;p14"/>
              <p:cNvSpPr/>
              <p:nvPr/>
            </p:nvSpPr>
            <p:spPr>
              <a:xfrm>
                <a:off x="10297902" y="3040358"/>
                <a:ext cx="1626678" cy="391459"/>
              </a:xfrm>
              <a:prstGeom prst="rect">
                <a:avLst/>
              </a:prstGeom>
              <a:solidFill>
                <a:srgbClr val="2E75B5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Manual</a:t>
                </a:r>
                <a:endParaRPr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59" name="Google Shape;159;p14"/>
              <p:cNvSpPr/>
              <p:nvPr/>
            </p:nvSpPr>
            <p:spPr>
              <a:xfrm>
                <a:off x="10297902" y="3631806"/>
                <a:ext cx="1626678" cy="391459"/>
              </a:xfrm>
              <a:prstGeom prst="rect">
                <a:avLst/>
              </a:prstGeom>
              <a:solidFill>
                <a:srgbClr val="FF000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Wait</a:t>
                </a:r>
                <a:endParaRPr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0" name="Google Shape;160;p14"/>
              <p:cNvSpPr/>
              <p:nvPr/>
            </p:nvSpPr>
            <p:spPr>
              <a:xfrm>
                <a:off x="10299148" y="4689400"/>
                <a:ext cx="1626678" cy="391459"/>
              </a:xfrm>
              <a:prstGeom prst="rect">
                <a:avLst/>
              </a:prstGeom>
              <a:solidFill>
                <a:srgbClr val="00B050"/>
              </a:solidFill>
              <a:ln cap="flat" cmpd="sng" w="12700">
                <a:solidFill>
                  <a:srgbClr val="31538F"/>
                </a:solidFill>
                <a:prstDash val="solid"/>
                <a:miter lim="800000"/>
                <a:headEnd len="sm" w="sm" type="none"/>
                <a:tailEnd len="sm" w="sm" type="none"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6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Automated</a:t>
                </a:r>
                <a:endParaRPr sz="160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  <p:sp>
            <p:nvSpPr>
              <p:cNvPr id="161" name="Google Shape;161;p14"/>
              <p:cNvSpPr txBox="1"/>
              <p:nvPr/>
            </p:nvSpPr>
            <p:spPr>
              <a:xfrm>
                <a:off x="10149238" y="2531962"/>
                <a:ext cx="1885875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-US" sz="1400">
                    <a:solidFill>
                      <a:schemeClr val="dk1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Process Classification</a:t>
                </a:r>
                <a:endParaRPr b="1" sz="14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</p:txBody>
          </p:sp>
        </p:grpSp>
      </p:grpSp>
      <p:grpSp>
        <p:nvGrpSpPr>
          <p:cNvPr id="162" name="Google Shape;162;p14"/>
          <p:cNvGrpSpPr/>
          <p:nvPr/>
        </p:nvGrpSpPr>
        <p:grpSpPr>
          <a:xfrm>
            <a:off x="1097133" y="2140522"/>
            <a:ext cx="8170500" cy="892883"/>
            <a:chOff x="1097133" y="2140522"/>
            <a:chExt cx="8170500" cy="892883"/>
          </a:xfrm>
        </p:grpSpPr>
        <p:cxnSp>
          <p:nvCxnSpPr>
            <p:cNvPr id="163" name="Google Shape;163;p14"/>
            <p:cNvCxnSpPr/>
            <p:nvPr/>
          </p:nvCxnSpPr>
          <p:spPr>
            <a:xfrm>
              <a:off x="1097281" y="2780736"/>
              <a:ext cx="0" cy="252669"/>
            </a:xfrm>
            <a:prstGeom prst="straightConnector1">
              <a:avLst/>
            </a:prstGeom>
            <a:noFill/>
            <a:ln cap="flat" cmpd="sng" w="25400">
              <a:solidFill>
                <a:schemeClr val="accent1"/>
              </a:solidFill>
              <a:prstDash val="solid"/>
              <a:miter lim="800000"/>
              <a:headEnd len="sm" w="sm" type="none"/>
              <a:tailEnd len="med" w="med" type="triangle"/>
            </a:ln>
          </p:spPr>
        </p:cxnSp>
        <p:cxnSp>
          <p:nvCxnSpPr>
            <p:cNvPr id="164" name="Google Shape;164;p14"/>
            <p:cNvCxnSpPr>
              <a:stCxn id="101" idx="3"/>
            </p:cNvCxnSpPr>
            <p:nvPr/>
          </p:nvCxnSpPr>
          <p:spPr>
            <a:xfrm flipH="1">
              <a:off x="1097133" y="2140522"/>
              <a:ext cx="8170500" cy="627000"/>
            </a:xfrm>
            <a:prstGeom prst="bentConnector3">
              <a:avLst>
                <a:gd fmla="val -2798" name="adj1"/>
              </a:avLst>
            </a:prstGeom>
            <a:noFill/>
            <a:ln cap="flat" cmpd="sng" w="254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cxnSp>
        <p:nvCxnSpPr>
          <p:cNvPr id="165" name="Google Shape;165;p14"/>
          <p:cNvCxnSpPr/>
          <p:nvPr/>
        </p:nvCxnSpPr>
        <p:spPr>
          <a:xfrm flipH="1" rot="10800000">
            <a:off x="2026900" y="2177862"/>
            <a:ext cx="214919" cy="4357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66" name="Google Shape;166;p14"/>
          <p:cNvCxnSpPr>
            <a:stCxn id="112" idx="3"/>
            <a:endCxn id="124" idx="3"/>
          </p:cNvCxnSpPr>
          <p:nvPr/>
        </p:nvCxnSpPr>
        <p:spPr>
          <a:xfrm flipH="1">
            <a:off x="6818133" y="3431817"/>
            <a:ext cx="2449500" cy="2949900"/>
          </a:xfrm>
          <a:prstGeom prst="bentConnector3">
            <a:avLst>
              <a:gd fmla="val -9333" name="adj1"/>
            </a:avLst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67" name="Google Shape;167;p14"/>
          <p:cNvSpPr/>
          <p:nvPr/>
        </p:nvSpPr>
        <p:spPr>
          <a:xfrm>
            <a:off x="2777603" y="6215819"/>
            <a:ext cx="1378461" cy="521707"/>
          </a:xfrm>
          <a:prstGeom prst="flowChartTerminator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Payment Process</a:t>
            </a:r>
            <a:endParaRPr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8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9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