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076137631" r:id="rId2"/>
    <p:sldId id="2147482446" r:id="rId3"/>
    <p:sldId id="2147481170" r:id="rId4"/>
    <p:sldId id="284" r:id="rId5"/>
    <p:sldId id="2147483644" r:id="rId6"/>
    <p:sldId id="2147483638" r:id="rId7"/>
    <p:sldId id="2147481185" r:id="rId8"/>
    <p:sldId id="260" r:id="rId9"/>
    <p:sldId id="2147483647" r:id="rId10"/>
    <p:sldId id="259" r:id="rId11"/>
    <p:sldId id="2147481184" r:id="rId12"/>
    <p:sldId id="258" r:id="rId13"/>
    <p:sldId id="2147483639" r:id="rId14"/>
    <p:sldId id="264" r:id="rId15"/>
    <p:sldId id="20761377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7C0D7A-D503-4BE9-A97A-FA872F5AEB33}" v="1" dt="2025-11-17T07:32:59.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78" d="100"/>
          <a:sy n="78" d="100"/>
        </p:scale>
        <p:origin x="9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urav Bhoir" userId="0ead7d1e-9881-40be-ba86-4d5a2154dc87" providerId="ADAL" clId="{666085E9-94A1-4BB5-BBF8-21F04A7E7F37}"/>
    <pc:docChg chg="addSld modSld">
      <pc:chgData name="Gaurav Bhoir" userId="0ead7d1e-9881-40be-ba86-4d5a2154dc87" providerId="ADAL" clId="{666085E9-94A1-4BB5-BBF8-21F04A7E7F37}" dt="2025-11-17T07:32:59.806" v="1"/>
      <pc:docMkLst>
        <pc:docMk/>
      </pc:docMkLst>
      <pc:sldChg chg="modSp mod">
        <pc:chgData name="Gaurav Bhoir" userId="0ead7d1e-9881-40be-ba86-4d5a2154dc87" providerId="ADAL" clId="{666085E9-94A1-4BB5-BBF8-21F04A7E7F37}" dt="2025-11-17T07:29:44.356" v="0" actId="20577"/>
        <pc:sldMkLst>
          <pc:docMk/>
          <pc:sldMk cId="1790428176" sldId="260"/>
        </pc:sldMkLst>
        <pc:spChg chg="mod">
          <ac:chgData name="Gaurav Bhoir" userId="0ead7d1e-9881-40be-ba86-4d5a2154dc87" providerId="ADAL" clId="{666085E9-94A1-4BB5-BBF8-21F04A7E7F37}" dt="2025-11-17T07:29:44.356" v="0" actId="20577"/>
          <ac:spMkLst>
            <pc:docMk/>
            <pc:sldMk cId="1790428176" sldId="260"/>
            <ac:spMk id="3" creationId="{5EA4B35B-193F-91CD-993B-C079E1C0648B}"/>
          </ac:spMkLst>
        </pc:spChg>
      </pc:sldChg>
      <pc:sldChg chg="add">
        <pc:chgData name="Gaurav Bhoir" userId="0ead7d1e-9881-40be-ba86-4d5a2154dc87" providerId="ADAL" clId="{666085E9-94A1-4BB5-BBF8-21F04A7E7F37}" dt="2025-11-17T07:32:59.806" v="1"/>
        <pc:sldMkLst>
          <pc:docMk/>
          <pc:sldMk cId="1373258290" sldId="207613774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6F877F-C15D-4853-BD43-F5224E27393F}" type="doc">
      <dgm:prSet loTypeId="urn:microsoft.com/office/officeart/2008/layout/VerticalCurvedList" loCatId="list" qsTypeId="urn:microsoft.com/office/officeart/2005/8/quickstyle/simple4" qsCatId="simple" csTypeId="urn:microsoft.com/office/officeart/2005/8/colors/accent4_1" csCatId="accent4" phldr="1"/>
      <dgm:spPr/>
      <dgm:t>
        <a:bodyPr/>
        <a:lstStyle/>
        <a:p>
          <a:endParaRPr lang="en-IN"/>
        </a:p>
      </dgm:t>
    </dgm:pt>
    <dgm:pt modelId="{5C1ADB24-761E-43F3-9CFF-0B49C32B7B5C}">
      <dgm:prSet phldrT="[Text]" custT="1"/>
      <dgm:spPr>
        <a:xfrm>
          <a:off x="2619183" y="494050"/>
          <a:ext cx="2172320" cy="501280"/>
        </a:xfrm>
      </dgm:spPr>
      <dgm:t>
        <a:bodyPr/>
        <a:lstStyle/>
        <a:p>
          <a:pPr algn="l">
            <a:buNone/>
          </a:pPr>
          <a:r>
            <a:rPr lang="en-IN" sz="1600" b="1">
              <a:latin typeface="Calibri" panose="020F0502020204030204"/>
              <a:ea typeface="+mn-ea"/>
              <a:cs typeface="+mn-cs"/>
            </a:rPr>
            <a:t>Consultation</a:t>
          </a:r>
        </a:p>
      </dgm:t>
    </dgm:pt>
    <dgm:pt modelId="{EF71E18F-5D04-4769-ABD4-5AC95E1B6F10}" type="parTrans" cxnId="{EDF57AF2-74F5-43BD-A415-ACFCB1D239F1}">
      <dgm:prSet/>
      <dgm:spPr/>
      <dgm:t>
        <a:bodyPr/>
        <a:lstStyle/>
        <a:p>
          <a:pPr algn="l"/>
          <a:endParaRPr lang="en-IN" sz="1600" b="1"/>
        </a:p>
      </dgm:t>
    </dgm:pt>
    <dgm:pt modelId="{36B327E5-9317-46F0-A547-F68708C3F966}" type="sibTrans" cxnId="{EDF57AF2-74F5-43BD-A415-ACFCB1D239F1}">
      <dgm:prSet/>
      <dgm:spPr/>
      <dgm:t>
        <a:bodyPr/>
        <a:lstStyle/>
        <a:p>
          <a:pPr algn="l"/>
          <a:endParaRPr lang="en-IN" sz="1600" b="1"/>
        </a:p>
      </dgm:t>
    </dgm:pt>
    <dgm:pt modelId="{8AF37FBC-BF27-4FF6-A836-8D81E3268938}">
      <dgm:prSet phldrT="[Text]" custT="1"/>
      <dgm:spPr>
        <a:xfrm>
          <a:off x="2619183" y="1621932"/>
          <a:ext cx="2172320" cy="501280"/>
        </a:xfrm>
      </dgm:spPr>
      <dgm:t>
        <a:bodyPr/>
        <a:lstStyle/>
        <a:p>
          <a:pPr algn="l">
            <a:buNone/>
          </a:pPr>
          <a:r>
            <a:rPr lang="en-IN" sz="1600" b="1">
              <a:latin typeface="Calibri" panose="020F0502020204030204"/>
              <a:ea typeface="+mn-ea"/>
              <a:cs typeface="+mn-cs"/>
            </a:rPr>
            <a:t>Implementation</a:t>
          </a:r>
        </a:p>
      </dgm:t>
    </dgm:pt>
    <dgm:pt modelId="{CCE4BEA0-AF27-4E5B-AE04-4DA7DA5E179B}" type="parTrans" cxnId="{C957152E-FE77-4FA4-82AF-90672E40EF2A}">
      <dgm:prSet/>
      <dgm:spPr/>
      <dgm:t>
        <a:bodyPr/>
        <a:lstStyle/>
        <a:p>
          <a:pPr algn="l"/>
          <a:endParaRPr lang="en-IN" sz="1600" b="1"/>
        </a:p>
      </dgm:t>
    </dgm:pt>
    <dgm:pt modelId="{070F2778-2CE0-4454-A13C-5B191C8F7F83}" type="sibTrans" cxnId="{C957152E-FE77-4FA4-82AF-90672E40EF2A}">
      <dgm:prSet/>
      <dgm:spPr/>
      <dgm:t>
        <a:bodyPr/>
        <a:lstStyle/>
        <a:p>
          <a:pPr algn="l"/>
          <a:endParaRPr lang="en-IN" sz="1600" b="1"/>
        </a:p>
      </dgm:t>
    </dgm:pt>
    <dgm:pt modelId="{68D913A5-8B50-44DE-8A30-2F8D2A58A0F5}">
      <dgm:prSet phldrT="[Text]" custT="1"/>
      <dgm:spPr>
        <a:xfrm>
          <a:off x="2619183" y="2749813"/>
          <a:ext cx="2172320" cy="501280"/>
        </a:xfrm>
      </dgm:spPr>
      <dgm:t>
        <a:bodyPr/>
        <a:lstStyle/>
        <a:p>
          <a:pPr algn="l">
            <a:buNone/>
          </a:pPr>
          <a:r>
            <a:rPr lang="en-IN" sz="1600" b="1">
              <a:latin typeface="Calibri" panose="020F0502020204030204"/>
              <a:ea typeface="+mn-ea"/>
              <a:cs typeface="+mn-cs"/>
            </a:rPr>
            <a:t>Integration</a:t>
          </a:r>
        </a:p>
      </dgm:t>
    </dgm:pt>
    <dgm:pt modelId="{1EE3ED9A-E2B3-4A03-ABBB-3D6C731E1AA4}" type="parTrans" cxnId="{53E14F32-935B-4381-A25A-A4E5BA676310}">
      <dgm:prSet/>
      <dgm:spPr/>
      <dgm:t>
        <a:bodyPr/>
        <a:lstStyle/>
        <a:p>
          <a:pPr algn="l"/>
          <a:endParaRPr lang="en-IN" sz="1600" b="1"/>
        </a:p>
      </dgm:t>
    </dgm:pt>
    <dgm:pt modelId="{D16545F6-B131-431A-9477-DCEAFE74D547}" type="sibTrans" cxnId="{53E14F32-935B-4381-A25A-A4E5BA676310}">
      <dgm:prSet/>
      <dgm:spPr/>
      <dgm:t>
        <a:bodyPr/>
        <a:lstStyle/>
        <a:p>
          <a:pPr algn="l"/>
          <a:endParaRPr lang="en-IN" sz="1600" b="1"/>
        </a:p>
      </dgm:t>
    </dgm:pt>
    <dgm:pt modelId="{2C8F87F4-B36A-4B11-A987-9A88597E71EE}">
      <dgm:prSet phldrT="[Text]" custT="1"/>
      <dgm:spPr>
        <a:xfrm>
          <a:off x="2619183" y="3331025"/>
          <a:ext cx="2172320" cy="501280"/>
        </a:xfrm>
      </dgm:spPr>
      <dgm:t>
        <a:bodyPr/>
        <a:lstStyle/>
        <a:p>
          <a:pPr algn="l">
            <a:buNone/>
          </a:pPr>
          <a:r>
            <a:rPr lang="en-IN" sz="1600" b="1">
              <a:latin typeface="Calibri" panose="020F0502020204030204"/>
              <a:ea typeface="+mn-ea"/>
              <a:cs typeface="+mn-cs"/>
            </a:rPr>
            <a:t>Maintenance and Support</a:t>
          </a:r>
        </a:p>
      </dgm:t>
    </dgm:pt>
    <dgm:pt modelId="{6C3E4B3C-292B-458A-9C08-59E628C02B33}" type="parTrans" cxnId="{C9881227-8A30-4550-B379-43CD765CE936}">
      <dgm:prSet/>
      <dgm:spPr/>
      <dgm:t>
        <a:bodyPr/>
        <a:lstStyle/>
        <a:p>
          <a:pPr algn="l"/>
          <a:endParaRPr lang="en-IN" sz="1600" b="1"/>
        </a:p>
      </dgm:t>
    </dgm:pt>
    <dgm:pt modelId="{FAC17628-D494-462C-AED1-4F9C9A9B055B}" type="sibTrans" cxnId="{C9881227-8A30-4550-B379-43CD765CE936}">
      <dgm:prSet/>
      <dgm:spPr/>
      <dgm:t>
        <a:bodyPr/>
        <a:lstStyle/>
        <a:p>
          <a:pPr algn="l"/>
          <a:endParaRPr lang="en-IN" sz="1600" b="1"/>
        </a:p>
      </dgm:t>
    </dgm:pt>
    <dgm:pt modelId="{033BF6BB-2F48-41A9-874E-C11656DC3AE3}">
      <dgm:prSet phldrT="[Text]" custT="1"/>
      <dgm:spPr>
        <a:xfrm>
          <a:off x="2619183" y="1057991"/>
          <a:ext cx="2172320" cy="501280"/>
        </a:xfrm>
      </dgm:spPr>
      <dgm:t>
        <a:bodyPr/>
        <a:lstStyle/>
        <a:p>
          <a:pPr algn="l">
            <a:buNone/>
          </a:pPr>
          <a:r>
            <a:rPr lang="en-IN" sz="1600" b="1">
              <a:latin typeface="Calibri" panose="020F0502020204030204"/>
              <a:ea typeface="+mn-ea"/>
              <a:cs typeface="+mn-cs"/>
            </a:rPr>
            <a:t>Licensing</a:t>
          </a:r>
        </a:p>
      </dgm:t>
    </dgm:pt>
    <dgm:pt modelId="{82A8035F-AF85-4CD3-B89A-5BCCFE298C9C}" type="parTrans" cxnId="{930C3D8E-AC27-4563-BF3B-C48EE5CD3515}">
      <dgm:prSet/>
      <dgm:spPr/>
      <dgm:t>
        <a:bodyPr/>
        <a:lstStyle/>
        <a:p>
          <a:pPr algn="l"/>
          <a:endParaRPr lang="en-IN" sz="1600" b="1"/>
        </a:p>
      </dgm:t>
    </dgm:pt>
    <dgm:pt modelId="{15298D1E-870F-41D0-B2A1-26D2CD70D837}" type="sibTrans" cxnId="{930C3D8E-AC27-4563-BF3B-C48EE5CD3515}">
      <dgm:prSet/>
      <dgm:spPr/>
      <dgm:t>
        <a:bodyPr/>
        <a:lstStyle/>
        <a:p>
          <a:pPr algn="l"/>
          <a:endParaRPr lang="en-IN" sz="1600" b="1"/>
        </a:p>
      </dgm:t>
    </dgm:pt>
    <dgm:pt modelId="{7D849FEB-361A-413D-B19A-634BF7025A82}">
      <dgm:prSet phldrT="[Text]" custT="1"/>
      <dgm:spPr>
        <a:xfrm>
          <a:off x="2619183" y="2185873"/>
          <a:ext cx="2172320" cy="501280"/>
        </a:xfrm>
      </dgm:spPr>
      <dgm:t>
        <a:bodyPr/>
        <a:lstStyle/>
        <a:p>
          <a:pPr algn="l">
            <a:buNone/>
          </a:pPr>
          <a:r>
            <a:rPr lang="en-IN" sz="1600" b="1">
              <a:latin typeface="Calibri" panose="020F0502020204030204"/>
              <a:ea typeface="+mn-ea"/>
              <a:cs typeface="+mn-cs"/>
            </a:rPr>
            <a:t>Migration and Upgradation</a:t>
          </a:r>
          <a:endParaRPr lang="en-IN" sz="1600" b="1" dirty="0">
            <a:latin typeface="Calibri" panose="020F0502020204030204"/>
            <a:ea typeface="+mn-ea"/>
            <a:cs typeface="+mn-cs"/>
          </a:endParaRPr>
        </a:p>
      </dgm:t>
    </dgm:pt>
    <dgm:pt modelId="{FB0D0064-36D0-4592-B943-47CC5D4650D0}" type="parTrans" cxnId="{BB6BC29E-3AA5-44EB-ADFD-4255A1F2B4AF}">
      <dgm:prSet/>
      <dgm:spPr/>
      <dgm:t>
        <a:bodyPr/>
        <a:lstStyle/>
        <a:p>
          <a:pPr algn="l"/>
          <a:endParaRPr lang="en-IN" sz="1600" b="1"/>
        </a:p>
      </dgm:t>
    </dgm:pt>
    <dgm:pt modelId="{CF1A5C40-A74E-41B0-8E4D-D1C032488BBB}" type="sibTrans" cxnId="{BB6BC29E-3AA5-44EB-ADFD-4255A1F2B4AF}">
      <dgm:prSet/>
      <dgm:spPr/>
      <dgm:t>
        <a:bodyPr/>
        <a:lstStyle/>
        <a:p>
          <a:pPr algn="l"/>
          <a:endParaRPr lang="en-IN" sz="1600" b="1"/>
        </a:p>
      </dgm:t>
    </dgm:pt>
    <dgm:pt modelId="{34F1A5FE-201A-4887-873F-88A6E434177D}">
      <dgm:prSet phldrT="[Text]" custT="1"/>
      <dgm:spPr>
        <a:xfrm>
          <a:off x="2619183" y="3912236"/>
          <a:ext cx="2172320" cy="501280"/>
        </a:xfrm>
      </dgm:spPr>
      <dgm:t>
        <a:bodyPr/>
        <a:lstStyle/>
        <a:p>
          <a:pPr algn="l">
            <a:lnSpc>
              <a:spcPct val="50000"/>
            </a:lnSpc>
            <a:buNone/>
          </a:pPr>
          <a:r>
            <a:rPr lang="en-IN" sz="1600" b="1" dirty="0">
              <a:latin typeface="Calibri" panose="020F0502020204030204"/>
              <a:ea typeface="+mn-ea"/>
              <a:cs typeface="+mn-cs"/>
            </a:rPr>
            <a:t>Workshops on Microsoft Copilot </a:t>
          </a:r>
        </a:p>
        <a:p>
          <a:pPr algn="l">
            <a:lnSpc>
              <a:spcPct val="50000"/>
            </a:lnSpc>
            <a:buNone/>
          </a:pPr>
          <a:r>
            <a:rPr lang="en-IN" sz="1600" b="1" dirty="0">
              <a:latin typeface="Calibri" panose="020F0502020204030204"/>
              <a:ea typeface="+mn-ea"/>
              <a:cs typeface="+mn-cs"/>
            </a:rPr>
            <a:t>&amp; AI Agent, Microsoft Fabric</a:t>
          </a:r>
        </a:p>
      </dgm:t>
    </dgm:pt>
    <dgm:pt modelId="{950C3654-636E-48D2-96BF-CFB1DA2AE267}" type="parTrans" cxnId="{E4026375-2156-4F62-975D-D744A03DF628}">
      <dgm:prSet/>
      <dgm:spPr/>
      <dgm:t>
        <a:bodyPr/>
        <a:lstStyle/>
        <a:p>
          <a:endParaRPr lang="en-IN" sz="1600"/>
        </a:p>
      </dgm:t>
    </dgm:pt>
    <dgm:pt modelId="{07CAF5A4-264F-4EFE-9024-A370EB2FA397}" type="sibTrans" cxnId="{E4026375-2156-4F62-975D-D744A03DF628}">
      <dgm:prSet/>
      <dgm:spPr/>
      <dgm:t>
        <a:bodyPr/>
        <a:lstStyle/>
        <a:p>
          <a:endParaRPr lang="en-IN" sz="1600"/>
        </a:p>
      </dgm:t>
    </dgm:pt>
    <dgm:pt modelId="{92C0944F-3EDD-4B1E-8E95-7E0BC50D1EF5}" type="pres">
      <dgm:prSet presAssocID="{E06F877F-C15D-4853-BD43-F5224E27393F}" presName="Name0" presStyleCnt="0">
        <dgm:presLayoutVars>
          <dgm:chMax val="7"/>
          <dgm:chPref val="7"/>
          <dgm:dir/>
        </dgm:presLayoutVars>
      </dgm:prSet>
      <dgm:spPr/>
    </dgm:pt>
    <dgm:pt modelId="{2A636926-9AD7-4852-AF39-37E50E409A17}" type="pres">
      <dgm:prSet presAssocID="{E06F877F-C15D-4853-BD43-F5224E27393F}" presName="Name1" presStyleCnt="0"/>
      <dgm:spPr/>
    </dgm:pt>
    <dgm:pt modelId="{D4E418DF-23B9-4640-8A02-A421D0D75B91}" type="pres">
      <dgm:prSet presAssocID="{E06F877F-C15D-4853-BD43-F5224E27393F}" presName="cycle" presStyleCnt="0"/>
      <dgm:spPr/>
    </dgm:pt>
    <dgm:pt modelId="{134F0154-F272-437F-8187-8D1297932EDA}" type="pres">
      <dgm:prSet presAssocID="{E06F877F-C15D-4853-BD43-F5224E27393F}" presName="srcNode" presStyleLbl="node1" presStyleIdx="0" presStyleCnt="7"/>
      <dgm:spPr/>
    </dgm:pt>
    <dgm:pt modelId="{40B05A0C-B1C8-4E39-9784-F357AF8C9AFB}" type="pres">
      <dgm:prSet presAssocID="{E06F877F-C15D-4853-BD43-F5224E27393F}" presName="conn" presStyleLbl="parChTrans1D2" presStyleIdx="0" presStyleCnt="1"/>
      <dgm:spPr/>
    </dgm:pt>
    <dgm:pt modelId="{D0A80F6F-B8E9-4851-B606-040C83B5AC3B}" type="pres">
      <dgm:prSet presAssocID="{E06F877F-C15D-4853-BD43-F5224E27393F}" presName="extraNode" presStyleLbl="node1" presStyleIdx="0" presStyleCnt="7"/>
      <dgm:spPr/>
    </dgm:pt>
    <dgm:pt modelId="{AB1A957A-F50E-4184-AE54-4D54B2DD5C61}" type="pres">
      <dgm:prSet presAssocID="{E06F877F-C15D-4853-BD43-F5224E27393F}" presName="dstNode" presStyleLbl="node1" presStyleIdx="0" presStyleCnt="7"/>
      <dgm:spPr/>
    </dgm:pt>
    <dgm:pt modelId="{74269533-2811-488E-99F5-18C05CCED9C6}" type="pres">
      <dgm:prSet presAssocID="{5C1ADB24-761E-43F3-9CFF-0B49C32B7B5C}" presName="text_1" presStyleLbl="node1" presStyleIdx="0" presStyleCnt="7">
        <dgm:presLayoutVars>
          <dgm:bulletEnabled val="1"/>
        </dgm:presLayoutVars>
      </dgm:prSet>
      <dgm:spPr>
        <a:prstGeom prst="roundRect">
          <a:avLst/>
        </a:prstGeom>
      </dgm:spPr>
    </dgm:pt>
    <dgm:pt modelId="{E12AFB29-0D8D-43D2-8A35-5E26AE131650}" type="pres">
      <dgm:prSet presAssocID="{5C1ADB24-761E-43F3-9CFF-0B49C32B7B5C}" presName="accent_1" presStyleCnt="0"/>
      <dgm:spPr/>
    </dgm:pt>
    <dgm:pt modelId="{B57CD3F4-A87F-4C45-952D-92B700E9EB7C}" type="pres">
      <dgm:prSet presAssocID="{5C1ADB24-761E-43F3-9CFF-0B49C32B7B5C}" presName="accentRepeatNode" presStyleLbl="solidFgAcc1" presStyleIdx="0" presStyleCnt="7"/>
      <dgm:spPr/>
    </dgm:pt>
    <dgm:pt modelId="{8C3CAD3D-D136-48E5-9D5B-AB59C353B608}" type="pres">
      <dgm:prSet presAssocID="{033BF6BB-2F48-41A9-874E-C11656DC3AE3}" presName="text_2" presStyleLbl="node1" presStyleIdx="1" presStyleCnt="7">
        <dgm:presLayoutVars>
          <dgm:bulletEnabled val="1"/>
        </dgm:presLayoutVars>
      </dgm:prSet>
      <dgm:spPr>
        <a:prstGeom prst="roundRect">
          <a:avLst/>
        </a:prstGeom>
      </dgm:spPr>
    </dgm:pt>
    <dgm:pt modelId="{E448B8DF-4260-4FEA-984C-387B88AA142B}" type="pres">
      <dgm:prSet presAssocID="{033BF6BB-2F48-41A9-874E-C11656DC3AE3}" presName="accent_2" presStyleCnt="0"/>
      <dgm:spPr/>
    </dgm:pt>
    <dgm:pt modelId="{6A5A90D8-14B1-47E7-920B-78652F235A9C}" type="pres">
      <dgm:prSet presAssocID="{033BF6BB-2F48-41A9-874E-C11656DC3AE3}" presName="accentRepeatNode" presStyleLbl="solidFgAcc1" presStyleIdx="1" presStyleCnt="7"/>
      <dgm:spPr/>
    </dgm:pt>
    <dgm:pt modelId="{9FF5DA02-7C89-40EF-8564-861CCEB2B8FC}" type="pres">
      <dgm:prSet presAssocID="{8AF37FBC-BF27-4FF6-A836-8D81E3268938}" presName="text_3" presStyleLbl="node1" presStyleIdx="2" presStyleCnt="7">
        <dgm:presLayoutVars>
          <dgm:bulletEnabled val="1"/>
        </dgm:presLayoutVars>
      </dgm:prSet>
      <dgm:spPr>
        <a:prstGeom prst="roundRect">
          <a:avLst/>
        </a:prstGeom>
      </dgm:spPr>
    </dgm:pt>
    <dgm:pt modelId="{B8174E9B-EBDE-4991-BF3C-A180CFE5BE1D}" type="pres">
      <dgm:prSet presAssocID="{8AF37FBC-BF27-4FF6-A836-8D81E3268938}" presName="accent_3" presStyleCnt="0"/>
      <dgm:spPr/>
    </dgm:pt>
    <dgm:pt modelId="{C7202F46-DD5F-418D-9345-E194590481DC}" type="pres">
      <dgm:prSet presAssocID="{8AF37FBC-BF27-4FF6-A836-8D81E3268938}" presName="accentRepeatNode" presStyleLbl="solidFgAcc1" presStyleIdx="2" presStyleCnt="7"/>
      <dgm:spPr/>
    </dgm:pt>
    <dgm:pt modelId="{7280561E-F16C-40E4-845D-075E0F82D57F}" type="pres">
      <dgm:prSet presAssocID="{7D849FEB-361A-413D-B19A-634BF7025A82}" presName="text_4" presStyleLbl="node1" presStyleIdx="3" presStyleCnt="7">
        <dgm:presLayoutVars>
          <dgm:bulletEnabled val="1"/>
        </dgm:presLayoutVars>
      </dgm:prSet>
      <dgm:spPr>
        <a:prstGeom prst="roundRect">
          <a:avLst/>
        </a:prstGeom>
      </dgm:spPr>
    </dgm:pt>
    <dgm:pt modelId="{8CFEB000-E039-4C33-A7DE-EC9D56750248}" type="pres">
      <dgm:prSet presAssocID="{7D849FEB-361A-413D-B19A-634BF7025A82}" presName="accent_4" presStyleCnt="0"/>
      <dgm:spPr/>
    </dgm:pt>
    <dgm:pt modelId="{10F62DB9-32DC-4B00-B120-CFB47295636A}" type="pres">
      <dgm:prSet presAssocID="{7D849FEB-361A-413D-B19A-634BF7025A82}" presName="accentRepeatNode" presStyleLbl="solidFgAcc1" presStyleIdx="3" presStyleCnt="7"/>
      <dgm:spPr/>
    </dgm:pt>
    <dgm:pt modelId="{11BD4D2F-8EAA-40BF-9097-5781BB53727B}" type="pres">
      <dgm:prSet presAssocID="{68D913A5-8B50-44DE-8A30-2F8D2A58A0F5}" presName="text_5" presStyleLbl="node1" presStyleIdx="4" presStyleCnt="7">
        <dgm:presLayoutVars>
          <dgm:bulletEnabled val="1"/>
        </dgm:presLayoutVars>
      </dgm:prSet>
      <dgm:spPr>
        <a:prstGeom prst="roundRect">
          <a:avLst/>
        </a:prstGeom>
      </dgm:spPr>
    </dgm:pt>
    <dgm:pt modelId="{B6DEEF12-9D42-45BA-B261-1CBFF05F51A9}" type="pres">
      <dgm:prSet presAssocID="{68D913A5-8B50-44DE-8A30-2F8D2A58A0F5}" presName="accent_5" presStyleCnt="0"/>
      <dgm:spPr/>
    </dgm:pt>
    <dgm:pt modelId="{4C19CDEF-8908-4AA3-9194-0AD1F843CB96}" type="pres">
      <dgm:prSet presAssocID="{68D913A5-8B50-44DE-8A30-2F8D2A58A0F5}" presName="accentRepeatNode" presStyleLbl="solidFgAcc1" presStyleIdx="4" presStyleCnt="7"/>
      <dgm:spPr/>
    </dgm:pt>
    <dgm:pt modelId="{1CC850EB-E953-4BD0-9A21-5DBED9CED101}" type="pres">
      <dgm:prSet presAssocID="{2C8F87F4-B36A-4B11-A987-9A88597E71EE}" presName="text_6" presStyleLbl="node1" presStyleIdx="5" presStyleCnt="7">
        <dgm:presLayoutVars>
          <dgm:bulletEnabled val="1"/>
        </dgm:presLayoutVars>
      </dgm:prSet>
      <dgm:spPr>
        <a:prstGeom prst="roundRect">
          <a:avLst/>
        </a:prstGeom>
      </dgm:spPr>
    </dgm:pt>
    <dgm:pt modelId="{9FA45034-1D37-474B-88A6-84140879E2E6}" type="pres">
      <dgm:prSet presAssocID="{2C8F87F4-B36A-4B11-A987-9A88597E71EE}" presName="accent_6" presStyleCnt="0"/>
      <dgm:spPr/>
    </dgm:pt>
    <dgm:pt modelId="{26CAC3DE-1F15-4DD3-9F24-09262EE982D4}" type="pres">
      <dgm:prSet presAssocID="{2C8F87F4-B36A-4B11-A987-9A88597E71EE}" presName="accentRepeatNode" presStyleLbl="solidFgAcc1" presStyleIdx="5" presStyleCnt="7"/>
      <dgm:spPr/>
    </dgm:pt>
    <dgm:pt modelId="{E585A420-1F62-452E-991C-56C4063A2675}" type="pres">
      <dgm:prSet presAssocID="{34F1A5FE-201A-4887-873F-88A6E434177D}" presName="text_7" presStyleLbl="node1" presStyleIdx="6" presStyleCnt="7" custScaleY="121802">
        <dgm:presLayoutVars>
          <dgm:bulletEnabled val="1"/>
        </dgm:presLayoutVars>
      </dgm:prSet>
      <dgm:spPr>
        <a:prstGeom prst="roundRect">
          <a:avLst/>
        </a:prstGeom>
      </dgm:spPr>
    </dgm:pt>
    <dgm:pt modelId="{29AAF5A8-7654-46D1-A8E1-B3B20EE5B076}" type="pres">
      <dgm:prSet presAssocID="{34F1A5FE-201A-4887-873F-88A6E434177D}" presName="accent_7" presStyleCnt="0"/>
      <dgm:spPr/>
    </dgm:pt>
    <dgm:pt modelId="{0F55C556-453C-4CDC-84FE-3C852FEB9D11}" type="pres">
      <dgm:prSet presAssocID="{34F1A5FE-201A-4887-873F-88A6E434177D}" presName="accentRepeatNode" presStyleLbl="solidFgAcc1" presStyleIdx="6" presStyleCnt="7"/>
      <dgm:spPr/>
    </dgm:pt>
  </dgm:ptLst>
  <dgm:cxnLst>
    <dgm:cxn modelId="{26C2EE19-69E5-4CF8-A25A-C91D026F2087}" type="presOf" srcId="{68D913A5-8B50-44DE-8A30-2F8D2A58A0F5}" destId="{11BD4D2F-8EAA-40BF-9097-5781BB53727B}" srcOrd="0" destOrd="0" presId="urn:microsoft.com/office/officeart/2008/layout/VerticalCurvedList"/>
    <dgm:cxn modelId="{4C9AF619-B819-430D-BBCE-A6E265AF2277}" type="presOf" srcId="{E06F877F-C15D-4853-BD43-F5224E27393F}" destId="{92C0944F-3EDD-4B1E-8E95-7E0BC50D1EF5}" srcOrd="0" destOrd="0" presId="urn:microsoft.com/office/officeart/2008/layout/VerticalCurvedList"/>
    <dgm:cxn modelId="{C9881227-8A30-4550-B379-43CD765CE936}" srcId="{E06F877F-C15D-4853-BD43-F5224E27393F}" destId="{2C8F87F4-B36A-4B11-A987-9A88597E71EE}" srcOrd="5" destOrd="0" parTransId="{6C3E4B3C-292B-458A-9C08-59E628C02B33}" sibTransId="{FAC17628-D494-462C-AED1-4F9C9A9B055B}"/>
    <dgm:cxn modelId="{C957152E-FE77-4FA4-82AF-90672E40EF2A}" srcId="{E06F877F-C15D-4853-BD43-F5224E27393F}" destId="{8AF37FBC-BF27-4FF6-A836-8D81E3268938}" srcOrd="2" destOrd="0" parTransId="{CCE4BEA0-AF27-4E5B-AE04-4DA7DA5E179B}" sibTransId="{070F2778-2CE0-4454-A13C-5B191C8F7F83}"/>
    <dgm:cxn modelId="{53E14F32-935B-4381-A25A-A4E5BA676310}" srcId="{E06F877F-C15D-4853-BD43-F5224E27393F}" destId="{68D913A5-8B50-44DE-8A30-2F8D2A58A0F5}" srcOrd="4" destOrd="0" parTransId="{1EE3ED9A-E2B3-4A03-ABBB-3D6C731E1AA4}" sibTransId="{D16545F6-B131-431A-9477-DCEAFE74D547}"/>
    <dgm:cxn modelId="{CB9A2D70-8AA7-4385-8B12-9770350110C9}" type="presOf" srcId="{36B327E5-9317-46F0-A547-F68708C3F966}" destId="{40B05A0C-B1C8-4E39-9784-F357AF8C9AFB}" srcOrd="0" destOrd="0" presId="urn:microsoft.com/office/officeart/2008/layout/VerticalCurvedList"/>
    <dgm:cxn modelId="{E4026375-2156-4F62-975D-D744A03DF628}" srcId="{E06F877F-C15D-4853-BD43-F5224E27393F}" destId="{34F1A5FE-201A-4887-873F-88A6E434177D}" srcOrd="6" destOrd="0" parTransId="{950C3654-636E-48D2-96BF-CFB1DA2AE267}" sibTransId="{07CAF5A4-264F-4EFE-9024-A370EB2FA397}"/>
    <dgm:cxn modelId="{930C3D8E-AC27-4563-BF3B-C48EE5CD3515}" srcId="{E06F877F-C15D-4853-BD43-F5224E27393F}" destId="{033BF6BB-2F48-41A9-874E-C11656DC3AE3}" srcOrd="1" destOrd="0" parTransId="{82A8035F-AF85-4CD3-B89A-5BCCFE298C9C}" sibTransId="{15298D1E-870F-41D0-B2A1-26D2CD70D837}"/>
    <dgm:cxn modelId="{CAAD7793-32F6-42DD-B53D-A2CDA3AADA92}" type="presOf" srcId="{34F1A5FE-201A-4887-873F-88A6E434177D}" destId="{E585A420-1F62-452E-991C-56C4063A2675}" srcOrd="0" destOrd="0" presId="urn:microsoft.com/office/officeart/2008/layout/VerticalCurvedList"/>
    <dgm:cxn modelId="{E723CF94-00AA-420D-BB61-4128A9407B02}" type="presOf" srcId="{033BF6BB-2F48-41A9-874E-C11656DC3AE3}" destId="{8C3CAD3D-D136-48E5-9D5B-AB59C353B608}" srcOrd="0" destOrd="0" presId="urn:microsoft.com/office/officeart/2008/layout/VerticalCurvedList"/>
    <dgm:cxn modelId="{26328199-3333-41D3-8F70-98EECAA5044B}" type="presOf" srcId="{2C8F87F4-B36A-4B11-A987-9A88597E71EE}" destId="{1CC850EB-E953-4BD0-9A21-5DBED9CED101}" srcOrd="0" destOrd="0" presId="urn:microsoft.com/office/officeart/2008/layout/VerticalCurvedList"/>
    <dgm:cxn modelId="{BB6BC29E-3AA5-44EB-ADFD-4255A1F2B4AF}" srcId="{E06F877F-C15D-4853-BD43-F5224E27393F}" destId="{7D849FEB-361A-413D-B19A-634BF7025A82}" srcOrd="3" destOrd="0" parTransId="{FB0D0064-36D0-4592-B943-47CC5D4650D0}" sibTransId="{CF1A5C40-A74E-41B0-8E4D-D1C032488BBB}"/>
    <dgm:cxn modelId="{A605CAAC-B91D-4020-8519-34DC79F573E5}" type="presOf" srcId="{7D849FEB-361A-413D-B19A-634BF7025A82}" destId="{7280561E-F16C-40E4-845D-075E0F82D57F}" srcOrd="0" destOrd="0" presId="urn:microsoft.com/office/officeart/2008/layout/VerticalCurvedList"/>
    <dgm:cxn modelId="{99B866B6-59C5-4C32-B559-C47369386ADF}" type="presOf" srcId="{8AF37FBC-BF27-4FF6-A836-8D81E3268938}" destId="{9FF5DA02-7C89-40EF-8564-861CCEB2B8FC}" srcOrd="0" destOrd="0" presId="urn:microsoft.com/office/officeart/2008/layout/VerticalCurvedList"/>
    <dgm:cxn modelId="{50FDA7E8-F783-4C5B-9C50-9268EAE577D4}" type="presOf" srcId="{5C1ADB24-761E-43F3-9CFF-0B49C32B7B5C}" destId="{74269533-2811-488E-99F5-18C05CCED9C6}" srcOrd="0" destOrd="0" presId="urn:microsoft.com/office/officeart/2008/layout/VerticalCurvedList"/>
    <dgm:cxn modelId="{EDF57AF2-74F5-43BD-A415-ACFCB1D239F1}" srcId="{E06F877F-C15D-4853-BD43-F5224E27393F}" destId="{5C1ADB24-761E-43F3-9CFF-0B49C32B7B5C}" srcOrd="0" destOrd="0" parTransId="{EF71E18F-5D04-4769-ABD4-5AC95E1B6F10}" sibTransId="{36B327E5-9317-46F0-A547-F68708C3F966}"/>
    <dgm:cxn modelId="{9B309586-60EC-496A-8156-59EDC710219A}" type="presParOf" srcId="{92C0944F-3EDD-4B1E-8E95-7E0BC50D1EF5}" destId="{2A636926-9AD7-4852-AF39-37E50E409A17}" srcOrd="0" destOrd="0" presId="urn:microsoft.com/office/officeart/2008/layout/VerticalCurvedList"/>
    <dgm:cxn modelId="{5ED20F1A-B68F-41CC-911B-1A7E4542DD15}" type="presParOf" srcId="{2A636926-9AD7-4852-AF39-37E50E409A17}" destId="{D4E418DF-23B9-4640-8A02-A421D0D75B91}" srcOrd="0" destOrd="0" presId="urn:microsoft.com/office/officeart/2008/layout/VerticalCurvedList"/>
    <dgm:cxn modelId="{09FF7EAE-2B45-47EB-B1E5-012802D66EFB}" type="presParOf" srcId="{D4E418DF-23B9-4640-8A02-A421D0D75B91}" destId="{134F0154-F272-437F-8187-8D1297932EDA}" srcOrd="0" destOrd="0" presId="urn:microsoft.com/office/officeart/2008/layout/VerticalCurvedList"/>
    <dgm:cxn modelId="{156FED27-CC52-4C6A-B67C-475B567EACFA}" type="presParOf" srcId="{D4E418DF-23B9-4640-8A02-A421D0D75B91}" destId="{40B05A0C-B1C8-4E39-9784-F357AF8C9AFB}" srcOrd="1" destOrd="0" presId="urn:microsoft.com/office/officeart/2008/layout/VerticalCurvedList"/>
    <dgm:cxn modelId="{300495C1-15F2-47F5-9C58-3AD03D1E1CCA}" type="presParOf" srcId="{D4E418DF-23B9-4640-8A02-A421D0D75B91}" destId="{D0A80F6F-B8E9-4851-B606-040C83B5AC3B}" srcOrd="2" destOrd="0" presId="urn:microsoft.com/office/officeart/2008/layout/VerticalCurvedList"/>
    <dgm:cxn modelId="{5294BD44-2AD7-4618-AF26-8A2235812B08}" type="presParOf" srcId="{D4E418DF-23B9-4640-8A02-A421D0D75B91}" destId="{AB1A957A-F50E-4184-AE54-4D54B2DD5C61}" srcOrd="3" destOrd="0" presId="urn:microsoft.com/office/officeart/2008/layout/VerticalCurvedList"/>
    <dgm:cxn modelId="{CF68B978-72D4-4233-9726-9A8C498B3988}" type="presParOf" srcId="{2A636926-9AD7-4852-AF39-37E50E409A17}" destId="{74269533-2811-488E-99F5-18C05CCED9C6}" srcOrd="1" destOrd="0" presId="urn:microsoft.com/office/officeart/2008/layout/VerticalCurvedList"/>
    <dgm:cxn modelId="{431E29DC-A235-4240-84FD-3C8CBE605DC2}" type="presParOf" srcId="{2A636926-9AD7-4852-AF39-37E50E409A17}" destId="{E12AFB29-0D8D-43D2-8A35-5E26AE131650}" srcOrd="2" destOrd="0" presId="urn:microsoft.com/office/officeart/2008/layout/VerticalCurvedList"/>
    <dgm:cxn modelId="{B2868929-82AA-43AB-A9C5-0A209F368250}" type="presParOf" srcId="{E12AFB29-0D8D-43D2-8A35-5E26AE131650}" destId="{B57CD3F4-A87F-4C45-952D-92B700E9EB7C}" srcOrd="0" destOrd="0" presId="urn:microsoft.com/office/officeart/2008/layout/VerticalCurvedList"/>
    <dgm:cxn modelId="{0DEA65BC-9435-4266-957E-B214B75AAB17}" type="presParOf" srcId="{2A636926-9AD7-4852-AF39-37E50E409A17}" destId="{8C3CAD3D-D136-48E5-9D5B-AB59C353B608}" srcOrd="3" destOrd="0" presId="urn:microsoft.com/office/officeart/2008/layout/VerticalCurvedList"/>
    <dgm:cxn modelId="{A4CEF64B-DE57-4AF3-8B49-D3E111A71B5E}" type="presParOf" srcId="{2A636926-9AD7-4852-AF39-37E50E409A17}" destId="{E448B8DF-4260-4FEA-984C-387B88AA142B}" srcOrd="4" destOrd="0" presId="urn:microsoft.com/office/officeart/2008/layout/VerticalCurvedList"/>
    <dgm:cxn modelId="{5D3E27B5-A5D0-40C7-8E90-6AB3163D9720}" type="presParOf" srcId="{E448B8DF-4260-4FEA-984C-387B88AA142B}" destId="{6A5A90D8-14B1-47E7-920B-78652F235A9C}" srcOrd="0" destOrd="0" presId="urn:microsoft.com/office/officeart/2008/layout/VerticalCurvedList"/>
    <dgm:cxn modelId="{AA3CAA30-4027-4670-ADE4-950ADCEE8653}" type="presParOf" srcId="{2A636926-9AD7-4852-AF39-37E50E409A17}" destId="{9FF5DA02-7C89-40EF-8564-861CCEB2B8FC}" srcOrd="5" destOrd="0" presId="urn:microsoft.com/office/officeart/2008/layout/VerticalCurvedList"/>
    <dgm:cxn modelId="{82D9EE5C-8D66-49F7-8E2D-9598E4BAA848}" type="presParOf" srcId="{2A636926-9AD7-4852-AF39-37E50E409A17}" destId="{B8174E9B-EBDE-4991-BF3C-A180CFE5BE1D}" srcOrd="6" destOrd="0" presId="urn:microsoft.com/office/officeart/2008/layout/VerticalCurvedList"/>
    <dgm:cxn modelId="{00057E41-0F90-4C7D-9EAF-ABEFB85E25AA}" type="presParOf" srcId="{B8174E9B-EBDE-4991-BF3C-A180CFE5BE1D}" destId="{C7202F46-DD5F-418D-9345-E194590481DC}" srcOrd="0" destOrd="0" presId="urn:microsoft.com/office/officeart/2008/layout/VerticalCurvedList"/>
    <dgm:cxn modelId="{F1B3DDED-EBE2-44FF-BCB5-0C93C82FD517}" type="presParOf" srcId="{2A636926-9AD7-4852-AF39-37E50E409A17}" destId="{7280561E-F16C-40E4-845D-075E0F82D57F}" srcOrd="7" destOrd="0" presId="urn:microsoft.com/office/officeart/2008/layout/VerticalCurvedList"/>
    <dgm:cxn modelId="{575D743F-85C1-4D8F-856A-2D0AB23C2B12}" type="presParOf" srcId="{2A636926-9AD7-4852-AF39-37E50E409A17}" destId="{8CFEB000-E039-4C33-A7DE-EC9D56750248}" srcOrd="8" destOrd="0" presId="urn:microsoft.com/office/officeart/2008/layout/VerticalCurvedList"/>
    <dgm:cxn modelId="{417BDC2A-717F-4B42-8FF9-A87E6D66FD95}" type="presParOf" srcId="{8CFEB000-E039-4C33-A7DE-EC9D56750248}" destId="{10F62DB9-32DC-4B00-B120-CFB47295636A}" srcOrd="0" destOrd="0" presId="urn:microsoft.com/office/officeart/2008/layout/VerticalCurvedList"/>
    <dgm:cxn modelId="{C93055CA-5343-4851-8537-B954D6A8249F}" type="presParOf" srcId="{2A636926-9AD7-4852-AF39-37E50E409A17}" destId="{11BD4D2F-8EAA-40BF-9097-5781BB53727B}" srcOrd="9" destOrd="0" presId="urn:microsoft.com/office/officeart/2008/layout/VerticalCurvedList"/>
    <dgm:cxn modelId="{E61F0881-8709-4968-AB44-AB247A3FC0CC}" type="presParOf" srcId="{2A636926-9AD7-4852-AF39-37E50E409A17}" destId="{B6DEEF12-9D42-45BA-B261-1CBFF05F51A9}" srcOrd="10" destOrd="0" presId="urn:microsoft.com/office/officeart/2008/layout/VerticalCurvedList"/>
    <dgm:cxn modelId="{5629C71D-2EAD-422E-A723-1CE7F9822DDA}" type="presParOf" srcId="{B6DEEF12-9D42-45BA-B261-1CBFF05F51A9}" destId="{4C19CDEF-8908-4AA3-9194-0AD1F843CB96}" srcOrd="0" destOrd="0" presId="urn:microsoft.com/office/officeart/2008/layout/VerticalCurvedList"/>
    <dgm:cxn modelId="{ACD437F7-CA43-4D10-85A7-3AAE4F4A4EE0}" type="presParOf" srcId="{2A636926-9AD7-4852-AF39-37E50E409A17}" destId="{1CC850EB-E953-4BD0-9A21-5DBED9CED101}" srcOrd="11" destOrd="0" presId="urn:microsoft.com/office/officeart/2008/layout/VerticalCurvedList"/>
    <dgm:cxn modelId="{FC311F64-24F1-411A-AE34-DD87C5850410}" type="presParOf" srcId="{2A636926-9AD7-4852-AF39-37E50E409A17}" destId="{9FA45034-1D37-474B-88A6-84140879E2E6}" srcOrd="12" destOrd="0" presId="urn:microsoft.com/office/officeart/2008/layout/VerticalCurvedList"/>
    <dgm:cxn modelId="{0BBE1218-44E8-4C06-A3F8-6B1BDA62C567}" type="presParOf" srcId="{9FA45034-1D37-474B-88A6-84140879E2E6}" destId="{26CAC3DE-1F15-4DD3-9F24-09262EE982D4}" srcOrd="0" destOrd="0" presId="urn:microsoft.com/office/officeart/2008/layout/VerticalCurvedList"/>
    <dgm:cxn modelId="{E2076745-25BA-4E15-B34D-4DF1765E4696}" type="presParOf" srcId="{2A636926-9AD7-4852-AF39-37E50E409A17}" destId="{E585A420-1F62-452E-991C-56C4063A2675}" srcOrd="13" destOrd="0" presId="urn:microsoft.com/office/officeart/2008/layout/VerticalCurvedList"/>
    <dgm:cxn modelId="{39063508-A929-4E16-82C0-21518E6EB7B6}" type="presParOf" srcId="{2A636926-9AD7-4852-AF39-37E50E409A17}" destId="{29AAF5A8-7654-46D1-A8E1-B3B20EE5B076}" srcOrd="14" destOrd="0" presId="urn:microsoft.com/office/officeart/2008/layout/VerticalCurvedList"/>
    <dgm:cxn modelId="{6CE41F0C-D411-47C6-B6A0-4B88C7B478D0}" type="presParOf" srcId="{29AAF5A8-7654-46D1-A8E1-B3B20EE5B076}" destId="{0F55C556-453C-4CDC-84FE-3C852FEB9D11}"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05A0C-B1C8-4E39-9784-F357AF8C9AFB}">
      <dsp:nvSpPr>
        <dsp:cNvPr id="0" name=""/>
        <dsp:cNvSpPr/>
      </dsp:nvSpPr>
      <dsp:spPr>
        <a:xfrm>
          <a:off x="-5073784" y="-777596"/>
          <a:ext cx="6044709" cy="6044709"/>
        </a:xfrm>
        <a:prstGeom prst="blockArc">
          <a:avLst>
            <a:gd name="adj1" fmla="val 18900000"/>
            <a:gd name="adj2" fmla="val 2700000"/>
            <a:gd name="adj3" fmla="val 357"/>
          </a:avLst>
        </a:prstGeom>
        <a:noFill/>
        <a:ln w="12700" cap="flat" cmpd="sng" algn="ctr">
          <a:solidFill>
            <a:schemeClr val="accent4">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4269533-2811-488E-99F5-18C05CCED9C6}">
      <dsp:nvSpPr>
        <dsp:cNvPr id="0" name=""/>
        <dsp:cNvSpPr/>
      </dsp:nvSpPr>
      <dsp:spPr>
        <a:xfrm>
          <a:off x="314939" y="204093"/>
          <a:ext cx="3553252" cy="4080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6" tIns="40640" rIns="40640" bIns="40640" numCol="1" spcCol="1270" anchor="ctr" anchorCtr="0">
          <a:noAutofit/>
        </a:bodyPr>
        <a:lstStyle/>
        <a:p>
          <a:pPr marL="0" lvl="0" indent="0" algn="l" defTabSz="711200">
            <a:lnSpc>
              <a:spcPct val="90000"/>
            </a:lnSpc>
            <a:spcBef>
              <a:spcPct val="0"/>
            </a:spcBef>
            <a:spcAft>
              <a:spcPct val="35000"/>
            </a:spcAft>
            <a:buNone/>
          </a:pPr>
          <a:r>
            <a:rPr lang="en-IN" sz="1600" b="1" kern="1200">
              <a:latin typeface="Calibri" panose="020F0502020204030204"/>
              <a:ea typeface="+mn-ea"/>
              <a:cs typeface="+mn-cs"/>
            </a:rPr>
            <a:t>Consultation</a:t>
          </a:r>
        </a:p>
      </dsp:txBody>
      <dsp:txXfrm>
        <a:off x="334856" y="224010"/>
        <a:ext cx="3513418" cy="368173"/>
      </dsp:txXfrm>
    </dsp:sp>
    <dsp:sp modelId="{B57CD3F4-A87F-4C45-952D-92B700E9EB7C}">
      <dsp:nvSpPr>
        <dsp:cNvPr id="0" name=""/>
        <dsp:cNvSpPr/>
      </dsp:nvSpPr>
      <dsp:spPr>
        <a:xfrm>
          <a:off x="59935" y="153092"/>
          <a:ext cx="510009" cy="5100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C3CAD3D-D136-48E5-9D5B-AB59C353B608}">
      <dsp:nvSpPr>
        <dsp:cNvPr id="0" name=""/>
        <dsp:cNvSpPr/>
      </dsp:nvSpPr>
      <dsp:spPr>
        <a:xfrm>
          <a:off x="684426" y="816463"/>
          <a:ext cx="3183765" cy="4080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6" tIns="40640" rIns="40640" bIns="40640" numCol="1" spcCol="1270" anchor="ctr" anchorCtr="0">
          <a:noAutofit/>
        </a:bodyPr>
        <a:lstStyle/>
        <a:p>
          <a:pPr marL="0" lvl="0" indent="0" algn="l" defTabSz="711200">
            <a:lnSpc>
              <a:spcPct val="90000"/>
            </a:lnSpc>
            <a:spcBef>
              <a:spcPct val="0"/>
            </a:spcBef>
            <a:spcAft>
              <a:spcPct val="35000"/>
            </a:spcAft>
            <a:buNone/>
          </a:pPr>
          <a:r>
            <a:rPr lang="en-IN" sz="1600" b="1" kern="1200">
              <a:latin typeface="Calibri" panose="020F0502020204030204"/>
              <a:ea typeface="+mn-ea"/>
              <a:cs typeface="+mn-cs"/>
            </a:rPr>
            <a:t>Licensing</a:t>
          </a:r>
        </a:p>
      </dsp:txBody>
      <dsp:txXfrm>
        <a:off x="704343" y="836380"/>
        <a:ext cx="3143931" cy="368173"/>
      </dsp:txXfrm>
    </dsp:sp>
    <dsp:sp modelId="{6A5A90D8-14B1-47E7-920B-78652F235A9C}">
      <dsp:nvSpPr>
        <dsp:cNvPr id="0" name=""/>
        <dsp:cNvSpPr/>
      </dsp:nvSpPr>
      <dsp:spPr>
        <a:xfrm>
          <a:off x="429422" y="765462"/>
          <a:ext cx="510009" cy="5100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FF5DA02-7C89-40EF-8564-861CCEB2B8FC}">
      <dsp:nvSpPr>
        <dsp:cNvPr id="0" name=""/>
        <dsp:cNvSpPr/>
      </dsp:nvSpPr>
      <dsp:spPr>
        <a:xfrm>
          <a:off x="886903" y="1428384"/>
          <a:ext cx="2981288" cy="4080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6" tIns="40640" rIns="40640" bIns="40640" numCol="1" spcCol="1270" anchor="ctr" anchorCtr="0">
          <a:noAutofit/>
        </a:bodyPr>
        <a:lstStyle/>
        <a:p>
          <a:pPr marL="0" lvl="0" indent="0" algn="l" defTabSz="711200">
            <a:lnSpc>
              <a:spcPct val="90000"/>
            </a:lnSpc>
            <a:spcBef>
              <a:spcPct val="0"/>
            </a:spcBef>
            <a:spcAft>
              <a:spcPct val="35000"/>
            </a:spcAft>
            <a:buNone/>
          </a:pPr>
          <a:r>
            <a:rPr lang="en-IN" sz="1600" b="1" kern="1200">
              <a:latin typeface="Calibri" panose="020F0502020204030204"/>
              <a:ea typeface="+mn-ea"/>
              <a:cs typeface="+mn-cs"/>
            </a:rPr>
            <a:t>Implementation</a:t>
          </a:r>
        </a:p>
      </dsp:txBody>
      <dsp:txXfrm>
        <a:off x="906820" y="1448301"/>
        <a:ext cx="2941454" cy="368173"/>
      </dsp:txXfrm>
    </dsp:sp>
    <dsp:sp modelId="{C7202F46-DD5F-418D-9345-E194590481DC}">
      <dsp:nvSpPr>
        <dsp:cNvPr id="0" name=""/>
        <dsp:cNvSpPr/>
      </dsp:nvSpPr>
      <dsp:spPr>
        <a:xfrm>
          <a:off x="631899" y="1377383"/>
          <a:ext cx="510009" cy="5100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280561E-F16C-40E4-845D-075E0F82D57F}">
      <dsp:nvSpPr>
        <dsp:cNvPr id="0" name=""/>
        <dsp:cNvSpPr/>
      </dsp:nvSpPr>
      <dsp:spPr>
        <a:xfrm>
          <a:off x="951552" y="2040754"/>
          <a:ext cx="2916639" cy="4080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6" tIns="40640" rIns="40640" bIns="40640" numCol="1" spcCol="1270" anchor="ctr" anchorCtr="0">
          <a:noAutofit/>
        </a:bodyPr>
        <a:lstStyle/>
        <a:p>
          <a:pPr marL="0" lvl="0" indent="0" algn="l" defTabSz="711200">
            <a:lnSpc>
              <a:spcPct val="90000"/>
            </a:lnSpc>
            <a:spcBef>
              <a:spcPct val="0"/>
            </a:spcBef>
            <a:spcAft>
              <a:spcPct val="35000"/>
            </a:spcAft>
            <a:buNone/>
          </a:pPr>
          <a:r>
            <a:rPr lang="en-IN" sz="1600" b="1" kern="1200">
              <a:latin typeface="Calibri" panose="020F0502020204030204"/>
              <a:ea typeface="+mn-ea"/>
              <a:cs typeface="+mn-cs"/>
            </a:rPr>
            <a:t>Migration and Upgradation</a:t>
          </a:r>
          <a:endParaRPr lang="en-IN" sz="1600" b="1" kern="1200" dirty="0">
            <a:latin typeface="Calibri" panose="020F0502020204030204"/>
            <a:ea typeface="+mn-ea"/>
            <a:cs typeface="+mn-cs"/>
          </a:endParaRPr>
        </a:p>
      </dsp:txBody>
      <dsp:txXfrm>
        <a:off x="971469" y="2060671"/>
        <a:ext cx="2876805" cy="368173"/>
      </dsp:txXfrm>
    </dsp:sp>
    <dsp:sp modelId="{10F62DB9-32DC-4B00-B120-CFB47295636A}">
      <dsp:nvSpPr>
        <dsp:cNvPr id="0" name=""/>
        <dsp:cNvSpPr/>
      </dsp:nvSpPr>
      <dsp:spPr>
        <a:xfrm>
          <a:off x="696548" y="1989753"/>
          <a:ext cx="510009" cy="5100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1BD4D2F-8EAA-40BF-9097-5781BB53727B}">
      <dsp:nvSpPr>
        <dsp:cNvPr id="0" name=""/>
        <dsp:cNvSpPr/>
      </dsp:nvSpPr>
      <dsp:spPr>
        <a:xfrm>
          <a:off x="886903" y="2653124"/>
          <a:ext cx="2981288" cy="4080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6" tIns="40640" rIns="40640" bIns="40640" numCol="1" spcCol="1270" anchor="ctr" anchorCtr="0">
          <a:noAutofit/>
        </a:bodyPr>
        <a:lstStyle/>
        <a:p>
          <a:pPr marL="0" lvl="0" indent="0" algn="l" defTabSz="711200">
            <a:lnSpc>
              <a:spcPct val="90000"/>
            </a:lnSpc>
            <a:spcBef>
              <a:spcPct val="0"/>
            </a:spcBef>
            <a:spcAft>
              <a:spcPct val="35000"/>
            </a:spcAft>
            <a:buNone/>
          </a:pPr>
          <a:r>
            <a:rPr lang="en-IN" sz="1600" b="1" kern="1200">
              <a:latin typeface="Calibri" panose="020F0502020204030204"/>
              <a:ea typeface="+mn-ea"/>
              <a:cs typeface="+mn-cs"/>
            </a:rPr>
            <a:t>Integration</a:t>
          </a:r>
        </a:p>
      </dsp:txBody>
      <dsp:txXfrm>
        <a:off x="906820" y="2673041"/>
        <a:ext cx="2941454" cy="368173"/>
      </dsp:txXfrm>
    </dsp:sp>
    <dsp:sp modelId="{4C19CDEF-8908-4AA3-9194-0AD1F843CB96}">
      <dsp:nvSpPr>
        <dsp:cNvPr id="0" name=""/>
        <dsp:cNvSpPr/>
      </dsp:nvSpPr>
      <dsp:spPr>
        <a:xfrm>
          <a:off x="631899" y="2602123"/>
          <a:ext cx="510009" cy="5100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CC850EB-E953-4BD0-9A21-5DBED9CED101}">
      <dsp:nvSpPr>
        <dsp:cNvPr id="0" name=""/>
        <dsp:cNvSpPr/>
      </dsp:nvSpPr>
      <dsp:spPr>
        <a:xfrm>
          <a:off x="684426" y="3265045"/>
          <a:ext cx="3183765" cy="40800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6" tIns="40640" rIns="40640" bIns="40640" numCol="1" spcCol="1270" anchor="ctr" anchorCtr="0">
          <a:noAutofit/>
        </a:bodyPr>
        <a:lstStyle/>
        <a:p>
          <a:pPr marL="0" lvl="0" indent="0" algn="l" defTabSz="711200">
            <a:lnSpc>
              <a:spcPct val="90000"/>
            </a:lnSpc>
            <a:spcBef>
              <a:spcPct val="0"/>
            </a:spcBef>
            <a:spcAft>
              <a:spcPct val="35000"/>
            </a:spcAft>
            <a:buNone/>
          </a:pPr>
          <a:r>
            <a:rPr lang="en-IN" sz="1600" b="1" kern="1200">
              <a:latin typeface="Calibri" panose="020F0502020204030204"/>
              <a:ea typeface="+mn-ea"/>
              <a:cs typeface="+mn-cs"/>
            </a:rPr>
            <a:t>Maintenance and Support</a:t>
          </a:r>
        </a:p>
      </dsp:txBody>
      <dsp:txXfrm>
        <a:off x="704343" y="3284962"/>
        <a:ext cx="3143931" cy="368173"/>
      </dsp:txXfrm>
    </dsp:sp>
    <dsp:sp modelId="{26CAC3DE-1F15-4DD3-9F24-09262EE982D4}">
      <dsp:nvSpPr>
        <dsp:cNvPr id="0" name=""/>
        <dsp:cNvSpPr/>
      </dsp:nvSpPr>
      <dsp:spPr>
        <a:xfrm>
          <a:off x="429422" y="3214044"/>
          <a:ext cx="510009" cy="5100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585A420-1F62-452E-991C-56C4063A2675}">
      <dsp:nvSpPr>
        <dsp:cNvPr id="0" name=""/>
        <dsp:cNvSpPr/>
      </dsp:nvSpPr>
      <dsp:spPr>
        <a:xfrm>
          <a:off x="314939" y="3832938"/>
          <a:ext cx="3553252" cy="49696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23856" tIns="40640" rIns="40640" bIns="40640" numCol="1" spcCol="1270" anchor="ctr" anchorCtr="0">
          <a:noAutofit/>
        </a:bodyPr>
        <a:lstStyle/>
        <a:p>
          <a:pPr marL="0" lvl="0" indent="0" algn="l" defTabSz="711200">
            <a:lnSpc>
              <a:spcPct val="50000"/>
            </a:lnSpc>
            <a:spcBef>
              <a:spcPct val="0"/>
            </a:spcBef>
            <a:spcAft>
              <a:spcPct val="35000"/>
            </a:spcAft>
            <a:buNone/>
          </a:pPr>
          <a:r>
            <a:rPr lang="en-IN" sz="1600" b="1" kern="1200" dirty="0">
              <a:latin typeface="Calibri" panose="020F0502020204030204"/>
              <a:ea typeface="+mn-ea"/>
              <a:cs typeface="+mn-cs"/>
            </a:rPr>
            <a:t>Workshops on Microsoft Copilot </a:t>
          </a:r>
        </a:p>
        <a:p>
          <a:pPr marL="0" lvl="0" indent="0" algn="l" defTabSz="711200">
            <a:lnSpc>
              <a:spcPct val="50000"/>
            </a:lnSpc>
            <a:spcBef>
              <a:spcPct val="0"/>
            </a:spcBef>
            <a:spcAft>
              <a:spcPct val="35000"/>
            </a:spcAft>
            <a:buNone/>
          </a:pPr>
          <a:r>
            <a:rPr lang="en-IN" sz="1600" b="1" kern="1200" dirty="0">
              <a:latin typeface="Calibri" panose="020F0502020204030204"/>
              <a:ea typeface="+mn-ea"/>
              <a:cs typeface="+mn-cs"/>
            </a:rPr>
            <a:t>&amp; AI Agent, Microsoft Fabric</a:t>
          </a:r>
        </a:p>
      </dsp:txBody>
      <dsp:txXfrm>
        <a:off x="339199" y="3857198"/>
        <a:ext cx="3504732" cy="448440"/>
      </dsp:txXfrm>
    </dsp:sp>
    <dsp:sp modelId="{0F55C556-453C-4CDC-84FE-3C852FEB9D11}">
      <dsp:nvSpPr>
        <dsp:cNvPr id="0" name=""/>
        <dsp:cNvSpPr/>
      </dsp:nvSpPr>
      <dsp:spPr>
        <a:xfrm>
          <a:off x="59935" y="3826414"/>
          <a:ext cx="510009" cy="5100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EB2BC-987E-4690-8AD5-E1AE4A52A656}" type="datetimeFigureOut">
              <a:rPr lang="en-IN" smtClean="0"/>
              <a:t>17-11-2025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FE174-F0AF-4582-8EC6-4B450F51FE0F}" type="slidenum">
              <a:rPr lang="en-IN" smtClean="0"/>
              <a:t>‹#›</a:t>
            </a:fld>
            <a:endParaRPr lang="en-IN"/>
          </a:p>
        </p:txBody>
      </p:sp>
    </p:spTree>
    <p:extLst>
      <p:ext uri="{BB962C8B-B14F-4D97-AF65-F5344CB8AC3E}">
        <p14:creationId xmlns:p14="http://schemas.microsoft.com/office/powerpoint/2010/main" val="412638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2B41D-4B70-4AD2-A5B9-82FB5D3A1D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14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8AE34-69A1-B76B-4449-A2074FC9B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B735F7-403E-8825-5276-607A4073CC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7AB0EC-6053-D6A9-C7CA-724D9BC52D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5984BF-BCEC-852D-7797-701CA3CE2B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50CF0-F660-40D7-A4CD-09D609F90C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615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4F5F3-5FC3-3D02-999A-699996BEC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70CD7-3C64-A9C5-A585-C5D2FB698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653A2-F2FD-0E4F-C1BB-BA409C8627A1}"/>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dirty="0">
              <a:latin typeface="Segoe Sans Display" pitchFamily="2" charset="0"/>
              <a:cs typeface="Segoe Sans Display" pitchFamily="2" charset="0"/>
            </a:endParaRPr>
          </a:p>
        </p:txBody>
      </p:sp>
      <p:sp>
        <p:nvSpPr>
          <p:cNvPr id="4" name="Header Placeholder 3">
            <a:extLst>
              <a:ext uri="{FF2B5EF4-FFF2-40B4-BE49-F238E27FC236}">
                <a16:creationId xmlns:a16="http://schemas.microsoft.com/office/drawing/2014/main" id="{113CC11E-12D1-A96F-1C52-8667FC72DB0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A6062A11-6C71-7018-50C1-75024C874F9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6DD97A1-22E8-3E43-02F1-01EFF3154B5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11/17/2025 12:38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0951CC1-461E-88FA-9A37-AFD4B835067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56620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0BBD8D4-7C57-498B-924A-1480E59A1CED}" type="slidenum">
              <a:rPr lang="en-US" smtClean="0"/>
              <a:t>6</a:t>
            </a:fld>
            <a:endParaRPr lang="en-US"/>
          </a:p>
        </p:txBody>
      </p:sp>
    </p:spTree>
    <p:extLst>
      <p:ext uri="{BB962C8B-B14F-4D97-AF65-F5344CB8AC3E}">
        <p14:creationId xmlns:p14="http://schemas.microsoft.com/office/powerpoint/2010/main" val="825609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11/17/2025 12:38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93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sz="1200" dirty="0">
              <a:latin typeface="+mn-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11/17/2025 12:38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90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93A14-AC51-4EF2-9EED-8F5A0FF2AE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9108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6DD28-97A9-61C1-3619-90F05D405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B2282-1848-868C-2731-146452EE71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9B3DBA1-F752-D9CE-276D-D4F79DE204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F9A5CFC-7F20-DA26-4039-A0AE33BB18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93A14-AC51-4EF2-9EED-8F5A0FF2AE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2314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8F22F-536B-8090-2741-445651EA489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N"/>
          </a:p>
        </p:txBody>
      </p:sp>
      <p:sp>
        <p:nvSpPr>
          <p:cNvPr id="3" name="Subtitle 2">
            <a:extLst>
              <a:ext uri="{FF2B5EF4-FFF2-40B4-BE49-F238E27FC236}">
                <a16:creationId xmlns:a16="http://schemas.microsoft.com/office/drawing/2014/main" id="{6C99E6EF-07EF-908A-3ECD-64FE083E2A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N"/>
          </a:p>
        </p:txBody>
      </p:sp>
      <p:sp>
        <p:nvSpPr>
          <p:cNvPr id="4" name="Date Placeholder 3">
            <a:extLst>
              <a:ext uri="{FF2B5EF4-FFF2-40B4-BE49-F238E27FC236}">
                <a16:creationId xmlns:a16="http://schemas.microsoft.com/office/drawing/2014/main" id="{3C9526D1-45A7-79B6-510B-6F85D69B77A4}"/>
              </a:ext>
            </a:extLst>
          </p:cNvPr>
          <p:cNvSpPr>
            <a:spLocks noGrp="1"/>
          </p:cNvSpPr>
          <p:nvPr>
            <p:ph type="dt" sz="half" idx="10"/>
          </p:nvPr>
        </p:nvSpPr>
        <p:spPr/>
        <p:txBody>
          <a:bodyPr/>
          <a:lstStyle/>
          <a:p>
            <a:fld id="{DE6BE701-9323-4165-BF8E-982E1571140C}" type="datetimeFigureOut">
              <a:rPr lang="en-IN" smtClean="0"/>
              <a:t>17-11-2025</a:t>
            </a:fld>
            <a:endParaRPr lang="en-IN"/>
          </a:p>
        </p:txBody>
      </p:sp>
      <p:sp>
        <p:nvSpPr>
          <p:cNvPr id="5" name="Footer Placeholder 4">
            <a:extLst>
              <a:ext uri="{FF2B5EF4-FFF2-40B4-BE49-F238E27FC236}">
                <a16:creationId xmlns:a16="http://schemas.microsoft.com/office/drawing/2014/main" id="{188EF724-F8AD-ECE7-8E89-E898B1B6F87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0C9931-80F7-60F7-ED14-F9754A7C61F1}"/>
              </a:ext>
            </a:extLst>
          </p:cNvPr>
          <p:cNvSpPr>
            <a:spLocks noGrp="1"/>
          </p:cNvSpPr>
          <p:nvPr>
            <p:ph type="sldNum" sz="quarter" idx="12"/>
          </p:nvPr>
        </p:nvSpPr>
        <p:spPr/>
        <p:txBody>
          <a:bodyPr/>
          <a:lstStyle/>
          <a:p>
            <a:fld id="{CBC3B16E-C2B8-4253-B68B-838449079E74}" type="slidenum">
              <a:rPr lang="en-IN" smtClean="0"/>
              <a:t>‹#›</a:t>
            </a:fld>
            <a:endParaRPr lang="en-IN"/>
          </a:p>
        </p:txBody>
      </p:sp>
    </p:spTree>
    <p:extLst>
      <p:ext uri="{BB962C8B-B14F-4D97-AF65-F5344CB8AC3E}">
        <p14:creationId xmlns:p14="http://schemas.microsoft.com/office/powerpoint/2010/main" val="2415891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EC34-2C4F-F0E7-FF6D-66F4BD8DD5D2}"/>
              </a:ext>
            </a:extLst>
          </p:cNvPr>
          <p:cNvSpPr>
            <a:spLocks noGrp="1"/>
          </p:cNvSpPr>
          <p:nvPr>
            <p:ph type="title"/>
          </p:nvPr>
        </p:nvSpPr>
        <p:spPr/>
        <p:txBody>
          <a:bodyPr/>
          <a:lstStyle/>
          <a:p>
            <a:r>
              <a:rPr lang="en-GB"/>
              <a:t>Click to edit Master title style</a:t>
            </a:r>
            <a:endParaRPr lang="en-IN"/>
          </a:p>
        </p:txBody>
      </p:sp>
      <p:sp>
        <p:nvSpPr>
          <p:cNvPr id="3" name="Vertical Text Placeholder 2">
            <a:extLst>
              <a:ext uri="{FF2B5EF4-FFF2-40B4-BE49-F238E27FC236}">
                <a16:creationId xmlns:a16="http://schemas.microsoft.com/office/drawing/2014/main" id="{8E10102F-40DF-3139-8F4D-FB6CE05A04D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Date Placeholder 3">
            <a:extLst>
              <a:ext uri="{FF2B5EF4-FFF2-40B4-BE49-F238E27FC236}">
                <a16:creationId xmlns:a16="http://schemas.microsoft.com/office/drawing/2014/main" id="{F920F163-3571-9425-CD3C-8F6A9180375B}"/>
              </a:ext>
            </a:extLst>
          </p:cNvPr>
          <p:cNvSpPr>
            <a:spLocks noGrp="1"/>
          </p:cNvSpPr>
          <p:nvPr>
            <p:ph type="dt" sz="half" idx="10"/>
          </p:nvPr>
        </p:nvSpPr>
        <p:spPr/>
        <p:txBody>
          <a:bodyPr/>
          <a:lstStyle/>
          <a:p>
            <a:fld id="{DE6BE701-9323-4165-BF8E-982E1571140C}" type="datetimeFigureOut">
              <a:rPr lang="en-IN" smtClean="0"/>
              <a:t>17-11-2025</a:t>
            </a:fld>
            <a:endParaRPr lang="en-IN"/>
          </a:p>
        </p:txBody>
      </p:sp>
      <p:sp>
        <p:nvSpPr>
          <p:cNvPr id="5" name="Footer Placeholder 4">
            <a:extLst>
              <a:ext uri="{FF2B5EF4-FFF2-40B4-BE49-F238E27FC236}">
                <a16:creationId xmlns:a16="http://schemas.microsoft.com/office/drawing/2014/main" id="{1C384C1B-C60F-4762-8443-5F3EEE5D9AC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0B45937-2AD9-4792-2528-48CBA0FC0874}"/>
              </a:ext>
            </a:extLst>
          </p:cNvPr>
          <p:cNvSpPr>
            <a:spLocks noGrp="1"/>
          </p:cNvSpPr>
          <p:nvPr>
            <p:ph type="sldNum" sz="quarter" idx="12"/>
          </p:nvPr>
        </p:nvSpPr>
        <p:spPr/>
        <p:txBody>
          <a:bodyPr/>
          <a:lstStyle/>
          <a:p>
            <a:fld id="{CBC3B16E-C2B8-4253-B68B-838449079E74}" type="slidenum">
              <a:rPr lang="en-IN" smtClean="0"/>
              <a:t>‹#›</a:t>
            </a:fld>
            <a:endParaRPr lang="en-IN"/>
          </a:p>
        </p:txBody>
      </p:sp>
    </p:spTree>
    <p:extLst>
      <p:ext uri="{BB962C8B-B14F-4D97-AF65-F5344CB8AC3E}">
        <p14:creationId xmlns:p14="http://schemas.microsoft.com/office/powerpoint/2010/main" val="150418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4EAB7-4892-F24A-A10D-36B21A1A877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N"/>
          </a:p>
        </p:txBody>
      </p:sp>
      <p:sp>
        <p:nvSpPr>
          <p:cNvPr id="3" name="Vertical Text Placeholder 2">
            <a:extLst>
              <a:ext uri="{FF2B5EF4-FFF2-40B4-BE49-F238E27FC236}">
                <a16:creationId xmlns:a16="http://schemas.microsoft.com/office/drawing/2014/main" id="{12EDAB15-AA8F-DFE9-AC20-1D756C28B4C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Date Placeholder 3">
            <a:extLst>
              <a:ext uri="{FF2B5EF4-FFF2-40B4-BE49-F238E27FC236}">
                <a16:creationId xmlns:a16="http://schemas.microsoft.com/office/drawing/2014/main" id="{F3A3EAE6-50AF-57DE-F37B-0078F48B02AD}"/>
              </a:ext>
            </a:extLst>
          </p:cNvPr>
          <p:cNvSpPr>
            <a:spLocks noGrp="1"/>
          </p:cNvSpPr>
          <p:nvPr>
            <p:ph type="dt" sz="half" idx="10"/>
          </p:nvPr>
        </p:nvSpPr>
        <p:spPr/>
        <p:txBody>
          <a:bodyPr/>
          <a:lstStyle/>
          <a:p>
            <a:fld id="{DE6BE701-9323-4165-BF8E-982E1571140C}" type="datetimeFigureOut">
              <a:rPr lang="en-IN" smtClean="0"/>
              <a:t>17-11-2025</a:t>
            </a:fld>
            <a:endParaRPr lang="en-IN"/>
          </a:p>
        </p:txBody>
      </p:sp>
      <p:sp>
        <p:nvSpPr>
          <p:cNvPr id="5" name="Footer Placeholder 4">
            <a:extLst>
              <a:ext uri="{FF2B5EF4-FFF2-40B4-BE49-F238E27FC236}">
                <a16:creationId xmlns:a16="http://schemas.microsoft.com/office/drawing/2014/main" id="{D04BD082-DB70-4072-CFFA-AB826CD4856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8046E4A-808B-97BD-63D1-F28008ED28AB}"/>
              </a:ext>
            </a:extLst>
          </p:cNvPr>
          <p:cNvSpPr>
            <a:spLocks noGrp="1"/>
          </p:cNvSpPr>
          <p:nvPr>
            <p:ph type="sldNum" sz="quarter" idx="12"/>
          </p:nvPr>
        </p:nvSpPr>
        <p:spPr/>
        <p:txBody>
          <a:bodyPr/>
          <a:lstStyle/>
          <a:p>
            <a:fld id="{CBC3B16E-C2B8-4253-B68B-838449079E74}" type="slidenum">
              <a:rPr lang="en-IN" smtClean="0"/>
              <a:t>‹#›</a:t>
            </a:fld>
            <a:endParaRPr lang="en-IN"/>
          </a:p>
        </p:txBody>
      </p:sp>
    </p:spTree>
    <p:extLst>
      <p:ext uri="{BB962C8B-B14F-4D97-AF65-F5344CB8AC3E}">
        <p14:creationId xmlns:p14="http://schemas.microsoft.com/office/powerpoint/2010/main" val="3960712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9468CE9-3F3D-1446-A027-4B4CDD3883B0}" type="slidenum">
              <a:rPr lang="en-US" smtClean="0"/>
              <a:t>‹#›</a:t>
            </a:fld>
            <a:endParaRPr lang="en-US"/>
          </a:p>
        </p:txBody>
      </p:sp>
    </p:spTree>
    <p:extLst>
      <p:ext uri="{BB962C8B-B14F-4D97-AF65-F5344CB8AC3E}">
        <p14:creationId xmlns:p14="http://schemas.microsoft.com/office/powerpoint/2010/main" val="158708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15208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2D31A059-BBF1-9CF5-D839-59D806C600E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518189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2D31A059-BBF1-9CF5-D839-59D806C600E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936564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F106B-83C3-83D0-9DEE-CBDD80F0D73F}"/>
              </a:ext>
            </a:extLst>
          </p:cNvPr>
          <p:cNvSpPr>
            <a:spLocks noGrp="1"/>
          </p:cNvSpPr>
          <p:nvPr>
            <p:ph type="title"/>
          </p:nvPr>
        </p:nvSpPr>
        <p:spPr/>
        <p:txBody>
          <a:bodyPr/>
          <a:lstStyle/>
          <a:p>
            <a:r>
              <a:rPr lang="en-GB"/>
              <a:t>Click to edit Master title style</a:t>
            </a:r>
            <a:endParaRPr lang="en-IN"/>
          </a:p>
        </p:txBody>
      </p:sp>
      <p:sp>
        <p:nvSpPr>
          <p:cNvPr id="3" name="Content Placeholder 2">
            <a:extLst>
              <a:ext uri="{FF2B5EF4-FFF2-40B4-BE49-F238E27FC236}">
                <a16:creationId xmlns:a16="http://schemas.microsoft.com/office/drawing/2014/main" id="{A0B6F27D-798B-EAE5-F12D-49A61525F14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Date Placeholder 3">
            <a:extLst>
              <a:ext uri="{FF2B5EF4-FFF2-40B4-BE49-F238E27FC236}">
                <a16:creationId xmlns:a16="http://schemas.microsoft.com/office/drawing/2014/main" id="{DD415FA0-4262-B35B-CEDE-0F1C570EFF4C}"/>
              </a:ext>
            </a:extLst>
          </p:cNvPr>
          <p:cNvSpPr>
            <a:spLocks noGrp="1"/>
          </p:cNvSpPr>
          <p:nvPr>
            <p:ph type="dt" sz="half" idx="10"/>
          </p:nvPr>
        </p:nvSpPr>
        <p:spPr/>
        <p:txBody>
          <a:bodyPr/>
          <a:lstStyle/>
          <a:p>
            <a:fld id="{DE6BE701-9323-4165-BF8E-982E1571140C}" type="datetimeFigureOut">
              <a:rPr lang="en-IN" smtClean="0"/>
              <a:t>17-11-2025</a:t>
            </a:fld>
            <a:endParaRPr lang="en-IN"/>
          </a:p>
        </p:txBody>
      </p:sp>
      <p:sp>
        <p:nvSpPr>
          <p:cNvPr id="5" name="Footer Placeholder 4">
            <a:extLst>
              <a:ext uri="{FF2B5EF4-FFF2-40B4-BE49-F238E27FC236}">
                <a16:creationId xmlns:a16="http://schemas.microsoft.com/office/drawing/2014/main" id="{07F805F8-58BE-25E0-699C-819EFC3E412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FE9C7CC-BDB9-D083-7A44-230C6178A762}"/>
              </a:ext>
            </a:extLst>
          </p:cNvPr>
          <p:cNvSpPr>
            <a:spLocks noGrp="1"/>
          </p:cNvSpPr>
          <p:nvPr>
            <p:ph type="sldNum" sz="quarter" idx="12"/>
          </p:nvPr>
        </p:nvSpPr>
        <p:spPr/>
        <p:txBody>
          <a:bodyPr/>
          <a:lstStyle/>
          <a:p>
            <a:fld id="{CBC3B16E-C2B8-4253-B68B-838449079E74}" type="slidenum">
              <a:rPr lang="en-IN" smtClean="0"/>
              <a:t>‹#›</a:t>
            </a:fld>
            <a:endParaRPr lang="en-IN"/>
          </a:p>
        </p:txBody>
      </p:sp>
    </p:spTree>
    <p:extLst>
      <p:ext uri="{BB962C8B-B14F-4D97-AF65-F5344CB8AC3E}">
        <p14:creationId xmlns:p14="http://schemas.microsoft.com/office/powerpoint/2010/main" val="60160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30F6C-7FBA-007F-DAB3-D6F994C050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N"/>
          </a:p>
        </p:txBody>
      </p:sp>
      <p:sp>
        <p:nvSpPr>
          <p:cNvPr id="3" name="Text Placeholder 2">
            <a:extLst>
              <a:ext uri="{FF2B5EF4-FFF2-40B4-BE49-F238E27FC236}">
                <a16:creationId xmlns:a16="http://schemas.microsoft.com/office/drawing/2014/main" id="{8634FB99-7092-F4A0-A36A-23AB4EEB75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B010A18-6DEB-1D47-DC14-067093D28D7E}"/>
              </a:ext>
            </a:extLst>
          </p:cNvPr>
          <p:cNvSpPr>
            <a:spLocks noGrp="1"/>
          </p:cNvSpPr>
          <p:nvPr>
            <p:ph type="dt" sz="half" idx="10"/>
          </p:nvPr>
        </p:nvSpPr>
        <p:spPr/>
        <p:txBody>
          <a:bodyPr/>
          <a:lstStyle/>
          <a:p>
            <a:fld id="{DE6BE701-9323-4165-BF8E-982E1571140C}" type="datetimeFigureOut">
              <a:rPr lang="en-IN" smtClean="0"/>
              <a:t>17-11-2025</a:t>
            </a:fld>
            <a:endParaRPr lang="en-IN"/>
          </a:p>
        </p:txBody>
      </p:sp>
      <p:sp>
        <p:nvSpPr>
          <p:cNvPr id="5" name="Footer Placeholder 4">
            <a:extLst>
              <a:ext uri="{FF2B5EF4-FFF2-40B4-BE49-F238E27FC236}">
                <a16:creationId xmlns:a16="http://schemas.microsoft.com/office/drawing/2014/main" id="{9B1B9357-FD25-F56B-2350-1925ACBF953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7B43D21-66F9-4251-EF20-487A9983B219}"/>
              </a:ext>
            </a:extLst>
          </p:cNvPr>
          <p:cNvSpPr>
            <a:spLocks noGrp="1"/>
          </p:cNvSpPr>
          <p:nvPr>
            <p:ph type="sldNum" sz="quarter" idx="12"/>
          </p:nvPr>
        </p:nvSpPr>
        <p:spPr/>
        <p:txBody>
          <a:bodyPr/>
          <a:lstStyle/>
          <a:p>
            <a:fld id="{CBC3B16E-C2B8-4253-B68B-838449079E74}" type="slidenum">
              <a:rPr lang="en-IN" smtClean="0"/>
              <a:t>‹#›</a:t>
            </a:fld>
            <a:endParaRPr lang="en-IN"/>
          </a:p>
        </p:txBody>
      </p:sp>
    </p:spTree>
    <p:extLst>
      <p:ext uri="{BB962C8B-B14F-4D97-AF65-F5344CB8AC3E}">
        <p14:creationId xmlns:p14="http://schemas.microsoft.com/office/powerpoint/2010/main" val="71092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AD2D-2543-D8A4-B343-7397EA710EAF}"/>
              </a:ext>
            </a:extLst>
          </p:cNvPr>
          <p:cNvSpPr>
            <a:spLocks noGrp="1"/>
          </p:cNvSpPr>
          <p:nvPr>
            <p:ph type="title"/>
          </p:nvPr>
        </p:nvSpPr>
        <p:spPr/>
        <p:txBody>
          <a:bodyPr/>
          <a:lstStyle/>
          <a:p>
            <a:r>
              <a:rPr lang="en-GB"/>
              <a:t>Click to edit Master title style</a:t>
            </a:r>
            <a:endParaRPr lang="en-IN"/>
          </a:p>
        </p:txBody>
      </p:sp>
      <p:sp>
        <p:nvSpPr>
          <p:cNvPr id="3" name="Content Placeholder 2">
            <a:extLst>
              <a:ext uri="{FF2B5EF4-FFF2-40B4-BE49-F238E27FC236}">
                <a16:creationId xmlns:a16="http://schemas.microsoft.com/office/drawing/2014/main" id="{DFD6D861-D982-EFD2-13E1-5CBB65FCD57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Content Placeholder 3">
            <a:extLst>
              <a:ext uri="{FF2B5EF4-FFF2-40B4-BE49-F238E27FC236}">
                <a16:creationId xmlns:a16="http://schemas.microsoft.com/office/drawing/2014/main" id="{7E1416CB-D224-F9DE-4428-CDD58ECA617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5" name="Date Placeholder 4">
            <a:extLst>
              <a:ext uri="{FF2B5EF4-FFF2-40B4-BE49-F238E27FC236}">
                <a16:creationId xmlns:a16="http://schemas.microsoft.com/office/drawing/2014/main" id="{D52ECC10-2E57-2CF3-8858-4EDC1118F25A}"/>
              </a:ext>
            </a:extLst>
          </p:cNvPr>
          <p:cNvSpPr>
            <a:spLocks noGrp="1"/>
          </p:cNvSpPr>
          <p:nvPr>
            <p:ph type="dt" sz="half" idx="10"/>
          </p:nvPr>
        </p:nvSpPr>
        <p:spPr/>
        <p:txBody>
          <a:bodyPr/>
          <a:lstStyle/>
          <a:p>
            <a:fld id="{DE6BE701-9323-4165-BF8E-982E1571140C}" type="datetimeFigureOut">
              <a:rPr lang="en-IN" smtClean="0"/>
              <a:t>17-11-2025</a:t>
            </a:fld>
            <a:endParaRPr lang="en-IN"/>
          </a:p>
        </p:txBody>
      </p:sp>
      <p:sp>
        <p:nvSpPr>
          <p:cNvPr id="6" name="Footer Placeholder 5">
            <a:extLst>
              <a:ext uri="{FF2B5EF4-FFF2-40B4-BE49-F238E27FC236}">
                <a16:creationId xmlns:a16="http://schemas.microsoft.com/office/drawing/2014/main" id="{F0EA4A77-25CE-7B5F-C26D-C87C77301EE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FB6B33E-7943-2C9E-4348-2D75E3362AD6}"/>
              </a:ext>
            </a:extLst>
          </p:cNvPr>
          <p:cNvSpPr>
            <a:spLocks noGrp="1"/>
          </p:cNvSpPr>
          <p:nvPr>
            <p:ph type="sldNum" sz="quarter" idx="12"/>
          </p:nvPr>
        </p:nvSpPr>
        <p:spPr/>
        <p:txBody>
          <a:bodyPr/>
          <a:lstStyle/>
          <a:p>
            <a:fld id="{CBC3B16E-C2B8-4253-B68B-838449079E74}" type="slidenum">
              <a:rPr lang="en-IN" smtClean="0"/>
              <a:t>‹#›</a:t>
            </a:fld>
            <a:endParaRPr lang="en-IN"/>
          </a:p>
        </p:txBody>
      </p:sp>
    </p:spTree>
    <p:extLst>
      <p:ext uri="{BB962C8B-B14F-4D97-AF65-F5344CB8AC3E}">
        <p14:creationId xmlns:p14="http://schemas.microsoft.com/office/powerpoint/2010/main" val="127685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047B-B4B3-95B4-5A9D-B37CF0C8D870}"/>
              </a:ext>
            </a:extLst>
          </p:cNvPr>
          <p:cNvSpPr>
            <a:spLocks noGrp="1"/>
          </p:cNvSpPr>
          <p:nvPr>
            <p:ph type="title"/>
          </p:nvPr>
        </p:nvSpPr>
        <p:spPr>
          <a:xfrm>
            <a:off x="839788" y="365125"/>
            <a:ext cx="10515600" cy="1325563"/>
          </a:xfrm>
        </p:spPr>
        <p:txBody>
          <a:bodyPr/>
          <a:lstStyle/>
          <a:p>
            <a:r>
              <a:rPr lang="en-GB"/>
              <a:t>Click to edit Master title style</a:t>
            </a:r>
            <a:endParaRPr lang="en-IN"/>
          </a:p>
        </p:txBody>
      </p:sp>
      <p:sp>
        <p:nvSpPr>
          <p:cNvPr id="3" name="Text Placeholder 2">
            <a:extLst>
              <a:ext uri="{FF2B5EF4-FFF2-40B4-BE49-F238E27FC236}">
                <a16:creationId xmlns:a16="http://schemas.microsoft.com/office/drawing/2014/main" id="{E5EC1F4B-4B3A-A1DE-4E63-C93F08426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A74A15-6733-4040-9DD7-638FF7C48A3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5" name="Text Placeholder 4">
            <a:extLst>
              <a:ext uri="{FF2B5EF4-FFF2-40B4-BE49-F238E27FC236}">
                <a16:creationId xmlns:a16="http://schemas.microsoft.com/office/drawing/2014/main" id="{9E62C9AC-FD39-4B37-0DA8-90283095EE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8020CEE-B43D-0903-932A-4681A75D5C2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7" name="Date Placeholder 6">
            <a:extLst>
              <a:ext uri="{FF2B5EF4-FFF2-40B4-BE49-F238E27FC236}">
                <a16:creationId xmlns:a16="http://schemas.microsoft.com/office/drawing/2014/main" id="{79A80A92-3E66-4795-B559-1FF12FBC5E35}"/>
              </a:ext>
            </a:extLst>
          </p:cNvPr>
          <p:cNvSpPr>
            <a:spLocks noGrp="1"/>
          </p:cNvSpPr>
          <p:nvPr>
            <p:ph type="dt" sz="half" idx="10"/>
          </p:nvPr>
        </p:nvSpPr>
        <p:spPr/>
        <p:txBody>
          <a:bodyPr/>
          <a:lstStyle/>
          <a:p>
            <a:fld id="{DE6BE701-9323-4165-BF8E-982E1571140C}" type="datetimeFigureOut">
              <a:rPr lang="en-IN" smtClean="0"/>
              <a:t>17-11-2025</a:t>
            </a:fld>
            <a:endParaRPr lang="en-IN"/>
          </a:p>
        </p:txBody>
      </p:sp>
      <p:sp>
        <p:nvSpPr>
          <p:cNvPr id="8" name="Footer Placeholder 7">
            <a:extLst>
              <a:ext uri="{FF2B5EF4-FFF2-40B4-BE49-F238E27FC236}">
                <a16:creationId xmlns:a16="http://schemas.microsoft.com/office/drawing/2014/main" id="{913C4EAA-DB22-4584-57B7-8FE96B77191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859E023-2A8E-E6A4-19DF-83D52779FC19}"/>
              </a:ext>
            </a:extLst>
          </p:cNvPr>
          <p:cNvSpPr>
            <a:spLocks noGrp="1"/>
          </p:cNvSpPr>
          <p:nvPr>
            <p:ph type="sldNum" sz="quarter" idx="12"/>
          </p:nvPr>
        </p:nvSpPr>
        <p:spPr/>
        <p:txBody>
          <a:bodyPr/>
          <a:lstStyle/>
          <a:p>
            <a:fld id="{CBC3B16E-C2B8-4253-B68B-838449079E74}" type="slidenum">
              <a:rPr lang="en-IN" smtClean="0"/>
              <a:t>‹#›</a:t>
            </a:fld>
            <a:endParaRPr lang="en-IN"/>
          </a:p>
        </p:txBody>
      </p:sp>
    </p:spTree>
    <p:extLst>
      <p:ext uri="{BB962C8B-B14F-4D97-AF65-F5344CB8AC3E}">
        <p14:creationId xmlns:p14="http://schemas.microsoft.com/office/powerpoint/2010/main" val="1550135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F841-3619-7EE9-E3C4-8B424F854360}"/>
              </a:ext>
            </a:extLst>
          </p:cNvPr>
          <p:cNvSpPr>
            <a:spLocks noGrp="1"/>
          </p:cNvSpPr>
          <p:nvPr>
            <p:ph type="title"/>
          </p:nvPr>
        </p:nvSpPr>
        <p:spPr/>
        <p:txBody>
          <a:bodyPr/>
          <a:lstStyle/>
          <a:p>
            <a:r>
              <a:rPr lang="en-GB"/>
              <a:t>Click to edit Master title style</a:t>
            </a:r>
            <a:endParaRPr lang="en-IN"/>
          </a:p>
        </p:txBody>
      </p:sp>
      <p:sp>
        <p:nvSpPr>
          <p:cNvPr id="3" name="Date Placeholder 2">
            <a:extLst>
              <a:ext uri="{FF2B5EF4-FFF2-40B4-BE49-F238E27FC236}">
                <a16:creationId xmlns:a16="http://schemas.microsoft.com/office/drawing/2014/main" id="{AFE4A4B3-500D-111E-CAF5-441283B8EC82}"/>
              </a:ext>
            </a:extLst>
          </p:cNvPr>
          <p:cNvSpPr>
            <a:spLocks noGrp="1"/>
          </p:cNvSpPr>
          <p:nvPr>
            <p:ph type="dt" sz="half" idx="10"/>
          </p:nvPr>
        </p:nvSpPr>
        <p:spPr/>
        <p:txBody>
          <a:bodyPr/>
          <a:lstStyle/>
          <a:p>
            <a:fld id="{DE6BE701-9323-4165-BF8E-982E1571140C}" type="datetimeFigureOut">
              <a:rPr lang="en-IN" smtClean="0"/>
              <a:t>17-11-2025</a:t>
            </a:fld>
            <a:endParaRPr lang="en-IN"/>
          </a:p>
        </p:txBody>
      </p:sp>
      <p:sp>
        <p:nvSpPr>
          <p:cNvPr id="4" name="Footer Placeholder 3">
            <a:extLst>
              <a:ext uri="{FF2B5EF4-FFF2-40B4-BE49-F238E27FC236}">
                <a16:creationId xmlns:a16="http://schemas.microsoft.com/office/drawing/2014/main" id="{AE034181-DE3A-7E97-4EBF-32DE3CC6371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FD441E9-267C-3946-BE11-6D374F97AF5B}"/>
              </a:ext>
            </a:extLst>
          </p:cNvPr>
          <p:cNvSpPr>
            <a:spLocks noGrp="1"/>
          </p:cNvSpPr>
          <p:nvPr>
            <p:ph type="sldNum" sz="quarter" idx="12"/>
          </p:nvPr>
        </p:nvSpPr>
        <p:spPr/>
        <p:txBody>
          <a:bodyPr/>
          <a:lstStyle/>
          <a:p>
            <a:fld id="{CBC3B16E-C2B8-4253-B68B-838449079E74}" type="slidenum">
              <a:rPr lang="en-IN" smtClean="0"/>
              <a:t>‹#›</a:t>
            </a:fld>
            <a:endParaRPr lang="en-IN"/>
          </a:p>
        </p:txBody>
      </p:sp>
    </p:spTree>
    <p:extLst>
      <p:ext uri="{BB962C8B-B14F-4D97-AF65-F5344CB8AC3E}">
        <p14:creationId xmlns:p14="http://schemas.microsoft.com/office/powerpoint/2010/main" val="1077953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4FE89B-B831-BF76-E5E2-CEF27F8D03DB}"/>
              </a:ext>
            </a:extLst>
          </p:cNvPr>
          <p:cNvSpPr>
            <a:spLocks noGrp="1"/>
          </p:cNvSpPr>
          <p:nvPr>
            <p:ph type="dt" sz="half" idx="10"/>
          </p:nvPr>
        </p:nvSpPr>
        <p:spPr/>
        <p:txBody>
          <a:bodyPr/>
          <a:lstStyle/>
          <a:p>
            <a:fld id="{DE6BE701-9323-4165-BF8E-982E1571140C}" type="datetimeFigureOut">
              <a:rPr lang="en-IN" smtClean="0"/>
              <a:t>17-11-2025</a:t>
            </a:fld>
            <a:endParaRPr lang="en-IN"/>
          </a:p>
        </p:txBody>
      </p:sp>
      <p:sp>
        <p:nvSpPr>
          <p:cNvPr id="3" name="Footer Placeholder 2">
            <a:extLst>
              <a:ext uri="{FF2B5EF4-FFF2-40B4-BE49-F238E27FC236}">
                <a16:creationId xmlns:a16="http://schemas.microsoft.com/office/drawing/2014/main" id="{84770D0B-00C2-B573-41EA-E1058BD09F6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3E42218-1B45-6432-0C61-8D0FA67B8938}"/>
              </a:ext>
            </a:extLst>
          </p:cNvPr>
          <p:cNvSpPr>
            <a:spLocks noGrp="1"/>
          </p:cNvSpPr>
          <p:nvPr>
            <p:ph type="sldNum" sz="quarter" idx="12"/>
          </p:nvPr>
        </p:nvSpPr>
        <p:spPr/>
        <p:txBody>
          <a:bodyPr/>
          <a:lstStyle/>
          <a:p>
            <a:fld id="{CBC3B16E-C2B8-4253-B68B-838449079E74}" type="slidenum">
              <a:rPr lang="en-IN" smtClean="0"/>
              <a:t>‹#›</a:t>
            </a:fld>
            <a:endParaRPr lang="en-IN"/>
          </a:p>
        </p:txBody>
      </p:sp>
    </p:spTree>
    <p:extLst>
      <p:ext uri="{BB962C8B-B14F-4D97-AF65-F5344CB8AC3E}">
        <p14:creationId xmlns:p14="http://schemas.microsoft.com/office/powerpoint/2010/main" val="1156728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4BD07-8CCC-D5F6-A8CA-8D398BE7D5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N"/>
          </a:p>
        </p:txBody>
      </p:sp>
      <p:sp>
        <p:nvSpPr>
          <p:cNvPr id="3" name="Content Placeholder 2">
            <a:extLst>
              <a:ext uri="{FF2B5EF4-FFF2-40B4-BE49-F238E27FC236}">
                <a16:creationId xmlns:a16="http://schemas.microsoft.com/office/drawing/2014/main" id="{036B8AA1-EF36-A9D8-95FA-951D01F49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Text Placeholder 3">
            <a:extLst>
              <a:ext uri="{FF2B5EF4-FFF2-40B4-BE49-F238E27FC236}">
                <a16:creationId xmlns:a16="http://schemas.microsoft.com/office/drawing/2014/main" id="{995A238D-715E-8D58-BDB3-EDFBB5A6B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5F2864F-C74E-8E75-C2FA-57648A22AD43}"/>
              </a:ext>
            </a:extLst>
          </p:cNvPr>
          <p:cNvSpPr>
            <a:spLocks noGrp="1"/>
          </p:cNvSpPr>
          <p:nvPr>
            <p:ph type="dt" sz="half" idx="10"/>
          </p:nvPr>
        </p:nvSpPr>
        <p:spPr/>
        <p:txBody>
          <a:bodyPr/>
          <a:lstStyle/>
          <a:p>
            <a:fld id="{DE6BE701-9323-4165-BF8E-982E1571140C}" type="datetimeFigureOut">
              <a:rPr lang="en-IN" smtClean="0"/>
              <a:t>17-11-2025</a:t>
            </a:fld>
            <a:endParaRPr lang="en-IN"/>
          </a:p>
        </p:txBody>
      </p:sp>
      <p:sp>
        <p:nvSpPr>
          <p:cNvPr id="6" name="Footer Placeholder 5">
            <a:extLst>
              <a:ext uri="{FF2B5EF4-FFF2-40B4-BE49-F238E27FC236}">
                <a16:creationId xmlns:a16="http://schemas.microsoft.com/office/drawing/2014/main" id="{2B45CDEC-5A9A-670E-26E6-B60EF5641F1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95F7AE4-CE12-D9AD-5827-5672A336444A}"/>
              </a:ext>
            </a:extLst>
          </p:cNvPr>
          <p:cNvSpPr>
            <a:spLocks noGrp="1"/>
          </p:cNvSpPr>
          <p:nvPr>
            <p:ph type="sldNum" sz="quarter" idx="12"/>
          </p:nvPr>
        </p:nvSpPr>
        <p:spPr/>
        <p:txBody>
          <a:bodyPr/>
          <a:lstStyle/>
          <a:p>
            <a:fld id="{CBC3B16E-C2B8-4253-B68B-838449079E74}" type="slidenum">
              <a:rPr lang="en-IN" smtClean="0"/>
              <a:t>‹#›</a:t>
            </a:fld>
            <a:endParaRPr lang="en-IN"/>
          </a:p>
        </p:txBody>
      </p:sp>
    </p:spTree>
    <p:extLst>
      <p:ext uri="{BB962C8B-B14F-4D97-AF65-F5344CB8AC3E}">
        <p14:creationId xmlns:p14="http://schemas.microsoft.com/office/powerpoint/2010/main" val="36840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F1A98-B964-9F26-10F3-15A5C48080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N"/>
          </a:p>
        </p:txBody>
      </p:sp>
      <p:sp>
        <p:nvSpPr>
          <p:cNvPr id="3" name="Picture Placeholder 2">
            <a:extLst>
              <a:ext uri="{FF2B5EF4-FFF2-40B4-BE49-F238E27FC236}">
                <a16:creationId xmlns:a16="http://schemas.microsoft.com/office/drawing/2014/main" id="{74EDC6A2-55B1-B42F-C851-A16DBFB041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CA0A45D-32F5-A153-CA8B-3E43FD3AE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F2FDD5-60FA-1677-DD46-C6B13D9475D5}"/>
              </a:ext>
            </a:extLst>
          </p:cNvPr>
          <p:cNvSpPr>
            <a:spLocks noGrp="1"/>
          </p:cNvSpPr>
          <p:nvPr>
            <p:ph type="dt" sz="half" idx="10"/>
          </p:nvPr>
        </p:nvSpPr>
        <p:spPr/>
        <p:txBody>
          <a:bodyPr/>
          <a:lstStyle/>
          <a:p>
            <a:fld id="{DE6BE701-9323-4165-BF8E-982E1571140C}" type="datetimeFigureOut">
              <a:rPr lang="en-IN" smtClean="0"/>
              <a:t>17-11-2025</a:t>
            </a:fld>
            <a:endParaRPr lang="en-IN"/>
          </a:p>
        </p:txBody>
      </p:sp>
      <p:sp>
        <p:nvSpPr>
          <p:cNvPr id="6" name="Footer Placeholder 5">
            <a:extLst>
              <a:ext uri="{FF2B5EF4-FFF2-40B4-BE49-F238E27FC236}">
                <a16:creationId xmlns:a16="http://schemas.microsoft.com/office/drawing/2014/main" id="{5EF2D944-29C6-71FE-C0C5-8BBC8DEF6DD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F233CB5-DE89-D228-A602-DE9852F532DC}"/>
              </a:ext>
            </a:extLst>
          </p:cNvPr>
          <p:cNvSpPr>
            <a:spLocks noGrp="1"/>
          </p:cNvSpPr>
          <p:nvPr>
            <p:ph type="sldNum" sz="quarter" idx="12"/>
          </p:nvPr>
        </p:nvSpPr>
        <p:spPr/>
        <p:txBody>
          <a:bodyPr/>
          <a:lstStyle/>
          <a:p>
            <a:fld id="{CBC3B16E-C2B8-4253-B68B-838449079E74}" type="slidenum">
              <a:rPr lang="en-IN" smtClean="0"/>
              <a:t>‹#›</a:t>
            </a:fld>
            <a:endParaRPr lang="en-IN"/>
          </a:p>
        </p:txBody>
      </p:sp>
    </p:spTree>
    <p:extLst>
      <p:ext uri="{BB962C8B-B14F-4D97-AF65-F5344CB8AC3E}">
        <p14:creationId xmlns:p14="http://schemas.microsoft.com/office/powerpoint/2010/main" val="2035023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31166-7E96-3BB0-C95E-5E789A2CED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N"/>
          </a:p>
        </p:txBody>
      </p:sp>
      <p:sp>
        <p:nvSpPr>
          <p:cNvPr id="3" name="Text Placeholder 2">
            <a:extLst>
              <a:ext uri="{FF2B5EF4-FFF2-40B4-BE49-F238E27FC236}">
                <a16:creationId xmlns:a16="http://schemas.microsoft.com/office/drawing/2014/main" id="{9F4FA32C-1561-D1CB-B06F-700B68677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4" name="Date Placeholder 3">
            <a:extLst>
              <a:ext uri="{FF2B5EF4-FFF2-40B4-BE49-F238E27FC236}">
                <a16:creationId xmlns:a16="http://schemas.microsoft.com/office/drawing/2014/main" id="{782CFE30-3044-0093-5907-5DFF5FA0C8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6BE701-9323-4165-BF8E-982E1571140C}" type="datetimeFigureOut">
              <a:rPr lang="en-IN" smtClean="0"/>
              <a:t>17-11-2025</a:t>
            </a:fld>
            <a:endParaRPr lang="en-IN"/>
          </a:p>
        </p:txBody>
      </p:sp>
      <p:sp>
        <p:nvSpPr>
          <p:cNvPr id="5" name="Footer Placeholder 4">
            <a:extLst>
              <a:ext uri="{FF2B5EF4-FFF2-40B4-BE49-F238E27FC236}">
                <a16:creationId xmlns:a16="http://schemas.microsoft.com/office/drawing/2014/main" id="{6925FFB9-CD0E-BEB5-D294-AA0599E423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E094EA10-3529-5868-581D-B20961EA8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C3B16E-C2B8-4253-B68B-838449079E74}" type="slidenum">
              <a:rPr lang="en-IN" smtClean="0"/>
              <a:t>‹#›</a:t>
            </a:fld>
            <a:endParaRPr lang="en-IN"/>
          </a:p>
        </p:txBody>
      </p:sp>
    </p:spTree>
    <p:extLst>
      <p:ext uri="{BB962C8B-B14F-4D97-AF65-F5344CB8AC3E}">
        <p14:creationId xmlns:p14="http://schemas.microsoft.com/office/powerpoint/2010/main" val="409259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youtu.be/m8MCEZ8OBqk" TargetMode="External"/><Relationship Id="rId2" Type="http://schemas.openxmlformats.org/officeDocument/2006/relationships/slideLayout" Target="../slideLayouts/slideLayout7.xml"/><Relationship Id="rId1" Type="http://schemas.openxmlformats.org/officeDocument/2006/relationships/video" Target="https://www.youtube.com/embed/m8MCEZ8OBqk?feature=oembed" TargetMode="Externa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1.svg"/><Relationship Id="rId11"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sv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S8PkHL2nO44" TargetMode="External"/><Relationship Id="rId2" Type="http://schemas.openxmlformats.org/officeDocument/2006/relationships/slideLayout" Target="../slideLayouts/slideLayout7.xml"/><Relationship Id="rId1" Type="http://schemas.openxmlformats.org/officeDocument/2006/relationships/video" Target="https://www.youtube.com/embed/S8PkHL2nO44?feature=oembed" TargetMode="Externa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png"/><Relationship Id="rId4" Type="http://schemas.openxmlformats.org/officeDocument/2006/relationships/image" Target="../media/image31.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png"/><Relationship Id="rId4" Type="http://schemas.openxmlformats.org/officeDocument/2006/relationships/image" Target="../media/image31.sv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hyperlink" Target="http://www.compusoftadvisors.com/" TargetMode="Externa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diagramData" Target="../diagrams/data1.xml"/><Relationship Id="rId12" Type="http://schemas.openxmlformats.org/officeDocument/2006/relationships/image" Target="../media/image2.png"/><Relationship Id="rId2" Type="http://schemas.openxmlformats.org/officeDocument/2006/relationships/image" Target="../media/image4.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diagramDrawing" Target="../diagrams/drawing1.xml"/><Relationship Id="rId5" Type="http://schemas.openxmlformats.org/officeDocument/2006/relationships/image" Target="../media/image7.png"/><Relationship Id="rId15" Type="http://schemas.openxmlformats.org/officeDocument/2006/relationships/image" Target="../media/image3.png"/><Relationship Id="rId10" Type="http://schemas.openxmlformats.org/officeDocument/2006/relationships/diagramColors" Target="../diagrams/colors1.xml"/><Relationship Id="rId4" Type="http://schemas.openxmlformats.org/officeDocument/2006/relationships/image" Target="../media/image6.png"/><Relationship Id="rId9" Type="http://schemas.openxmlformats.org/officeDocument/2006/relationships/diagramQuickStyle" Target="../diagrams/quickStyle1.xml"/><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hyperlink" Target="https://www.mckinsey.com/capabilities/mckinsey-digital/our-insights/the-economic-potential-of-generative-ai-the-next-productivity-frontier" TargetMode="External"/><Relationship Id="rId3" Type="http://schemas.openxmlformats.org/officeDocument/2006/relationships/image" Target="../media/image12.png"/><Relationship Id="rId7" Type="http://schemas.openxmlformats.org/officeDocument/2006/relationships/hyperlink" Target="https://www.bain.com/insights/how-generative-ai-will-supercharge-productivity-snap-chart/"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3.svg"/><Relationship Id="rId9" Type="http://schemas.openxmlformats.org/officeDocument/2006/relationships/hyperlink" Target="https://www.mckinsey.com/capabilities/growth-marketing-and-sales/our-insights/ai-powered-marketing-and-sales-reach-new-heights-with-generative-a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youtube.com/watch?v=aq_-PVXFtGc" TargetMode="External"/><Relationship Id="rId7" Type="http://schemas.openxmlformats.org/officeDocument/2006/relationships/hyperlink" Target="https://youtu.be/g-zpeJ_W65w?si=GgIh0L_5_3P7JjuW"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www.youtube.com/watch?v=S8PkHL2nO44" TargetMode="External"/><Relationship Id="rId5" Type="http://schemas.openxmlformats.org/officeDocument/2006/relationships/hyperlink" Target="https://www.youtube.com/watch?v=m8MCEZ8OBqk" TargetMode="External"/><Relationship Id="rId4" Type="http://schemas.openxmlformats.org/officeDocument/2006/relationships/hyperlink" Target="https://nam06.safelinks.protection.outlook.com/?url=https%3A%2F%2Fyoutu.be%2Faq_-PVXFtGc&amp;data=05%7C02%7Cv-shareese%40microsoft.com%7C496741c6bbba406b0fe308dd5aa785e9%7C72f988bf86f141af91ab2d7cd011db47%7C1%7C0%7C638766397728354282%7CUnknown%7CTWFpbGZsb3d8eyJFbXB0eU1hcGkiOnRydWUsIlYiOiIwLjAuMDAwMCIsIlAiOiJXaW4zMiIsIkFOIjoiTWFpbCIsIldUIjoyfQ%3D%3D%7C0%7C%7C%7C&amp;sdata=cT%2FwsYd8odZCeuZjyvMchVM%2Fy3gl7qZs3eoB%2FLiHFpA%3D&amp;reserved=0" TargetMode="Externa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1.svg"/><Relationship Id="rId11"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sv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hyperlink" Target="https://youtu.be/g-zpeJ_W65w" TargetMode="External"/><Relationship Id="rId2" Type="http://schemas.openxmlformats.org/officeDocument/2006/relationships/slideLayout" Target="../slideLayouts/slideLayout7.xml"/><Relationship Id="rId1" Type="http://schemas.openxmlformats.org/officeDocument/2006/relationships/video" Target="https://www.youtube.com/embed/g-zpeJ_W65w?feature=oembed" TargetMode="Externa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hyperlink" Target="https://youtu.be/_v9ri9eoVFg" TargetMode="External"/><Relationship Id="rId2" Type="http://schemas.openxmlformats.org/officeDocument/2006/relationships/slideLayout" Target="../slideLayouts/slideLayout7.xml"/><Relationship Id="rId1" Type="http://schemas.openxmlformats.org/officeDocument/2006/relationships/video" Target="https://www.youtube.com/embed/_v9ri9eoVFg?feature=oembed" TargetMode="Externa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 Important Factors To Consider Before Starting Your Digital Transformation  Journey"/>
          <p:cNvPicPr>
            <a:picLocks noChangeAspect="1" noChangeArrowheads="1"/>
          </p:cNvPicPr>
          <p:nvPr/>
        </p:nvPicPr>
        <p:blipFill rotWithShape="1">
          <a:blip r:embed="rId2">
            <a:extLst>
              <a:ext uri="{28A0092B-C50C-407E-A947-70E740481C1C}">
                <a14:useLocalDpi xmlns:a14="http://schemas.microsoft.com/office/drawing/2010/main" val="0"/>
              </a:ext>
            </a:extLst>
          </a:blip>
          <a:srcRect r="7296"/>
          <a:stretch/>
        </p:blipFill>
        <p:spPr bwMode="auto">
          <a:xfrm>
            <a:off x="-157888" y="486"/>
            <a:ext cx="12349889" cy="697181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9EE94577-5E5B-5745-3C45-A91E006D5467}"/>
              </a:ext>
            </a:extLst>
          </p:cNvPr>
          <p:cNvSpPr txBox="1">
            <a:spLocks/>
          </p:cNvSpPr>
          <p:nvPr/>
        </p:nvSpPr>
        <p:spPr>
          <a:xfrm>
            <a:off x="6245405" y="3155440"/>
            <a:ext cx="5138928" cy="1407319"/>
          </a:xfrm>
          <a:prstGeom prst="rect">
            <a:avLst/>
          </a:prstGeom>
          <a:noFill/>
        </p:spPr>
        <p:txBody>
          <a:bodyPr vert="horz" lIns="89642" tIns="44821" rIns="89642" bIns="44821" rtlCol="0" anchor="ctr">
            <a:normAutofit/>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marL="0" marR="0" lvl="0" indent="0" algn="r" defTabSz="896386" rtl="0" eaLnBrk="1" fontAlgn="auto" latinLnBrk="0" hangingPunct="1">
              <a:lnSpc>
                <a:spcPct val="90000"/>
              </a:lnSpc>
              <a:spcBef>
                <a:spcPct val="0"/>
              </a:spcBef>
              <a:spcAft>
                <a:spcPts val="588"/>
              </a:spcAft>
              <a:buClrTx/>
              <a:buSzTx/>
              <a:buFontTx/>
              <a:buNone/>
              <a:tabLst/>
              <a:defRPr/>
            </a:pPr>
            <a:r>
              <a:rPr kumimoji="0" lang="en-US" sz="4313" b="1" i="0" u="none" strike="noStrike" kern="1200" cap="none" spc="0" normalizeH="0" baseline="0" noProof="0">
                <a:ln>
                  <a:noFill/>
                </a:ln>
                <a:solidFill>
                  <a:srgbClr val="FFFFFF">
                    <a:lumMod val="75000"/>
                  </a:srgbClr>
                </a:solidFill>
                <a:effectLst/>
                <a:uLnTx/>
                <a:uFillTx/>
                <a:latin typeface="Segoe UI Light"/>
                <a:ea typeface="+mj-ea"/>
                <a:cs typeface="Open Sans"/>
              </a:rPr>
              <a:t> </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2319" t="20861" r="11702" b="25402"/>
          <a:stretch/>
        </p:blipFill>
        <p:spPr>
          <a:xfrm>
            <a:off x="5922055" y="4110745"/>
            <a:ext cx="2912797" cy="943902"/>
          </a:xfrm>
          <a:prstGeom prst="rect">
            <a:avLst/>
          </a:prstGeom>
          <a:noFill/>
        </p:spPr>
      </p:pic>
      <p:sp>
        <p:nvSpPr>
          <p:cNvPr id="4" name="Rectangle 3">
            <a:extLst>
              <a:ext uri="{FF2B5EF4-FFF2-40B4-BE49-F238E27FC236}">
                <a16:creationId xmlns:a16="http://schemas.microsoft.com/office/drawing/2014/main" id="{AA8F8109-9CB8-55F0-7233-32099F22C656}"/>
              </a:ext>
            </a:extLst>
          </p:cNvPr>
          <p:cNvSpPr/>
          <p:nvPr/>
        </p:nvSpPr>
        <p:spPr>
          <a:xfrm>
            <a:off x="691823" y="4917603"/>
            <a:ext cx="10808353" cy="70788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b="1" dirty="0">
                <a:solidFill>
                  <a:schemeClr val="bg2"/>
                </a:solidFill>
                <a:latin typeface="Browallia New" panose="020B0604020202020204" pitchFamily="34" charset="-34"/>
                <a:cs typeface="Browallia New" panose="020B0604020202020204" pitchFamily="34" charset="-34"/>
              </a:rPr>
              <a:t>Innovate | Integrate | Automate – Global Presence with Local Reach</a:t>
            </a:r>
            <a:endParaRPr kumimoji="0" lang="en-US" sz="3600" b="1" i="0" u="none" strike="noStrike" kern="1200" cap="none" spc="0" normalizeH="0" baseline="0" noProof="0" dirty="0">
              <a:ln>
                <a:noFill/>
              </a:ln>
              <a:solidFill>
                <a:schemeClr val="bg2"/>
              </a:solidFill>
              <a:effectLst/>
              <a:uLnTx/>
              <a:uFillTx/>
              <a:latin typeface="Browallia New" panose="020B0604020202020204" pitchFamily="34" charset="-34"/>
              <a:cs typeface="Browallia New" panose="020B0604020202020204" pitchFamily="34" charset="-34"/>
            </a:endParaRPr>
          </a:p>
        </p:txBody>
      </p:sp>
      <p:pic>
        <p:nvPicPr>
          <p:cNvPr id="5" name="Picture 4" descr="A logo for a company&#10;&#10;AI-generated content may be incorrect.">
            <a:extLst>
              <a:ext uri="{FF2B5EF4-FFF2-40B4-BE49-F238E27FC236}">
                <a16:creationId xmlns:a16="http://schemas.microsoft.com/office/drawing/2014/main" id="{AC04F511-30CA-85CF-6E37-0321FBB51685}"/>
              </a:ext>
            </a:extLst>
          </p:cNvPr>
          <p:cNvPicPr>
            <a:picLocks noChangeAspect="1"/>
          </p:cNvPicPr>
          <p:nvPr/>
        </p:nvPicPr>
        <p:blipFill>
          <a:blip r:embed="rId4"/>
          <a:srcRect l="14751" t="24989" r="14943" b="25479"/>
          <a:stretch>
            <a:fillRect/>
          </a:stretch>
        </p:blipFill>
        <p:spPr>
          <a:xfrm>
            <a:off x="9174997" y="1883218"/>
            <a:ext cx="2532686" cy="1735639"/>
          </a:xfrm>
          <a:prstGeom prst="rect">
            <a:avLst/>
          </a:prstGeom>
        </p:spPr>
      </p:pic>
      <p:sp>
        <p:nvSpPr>
          <p:cNvPr id="3" name="TextBox 2">
            <a:extLst>
              <a:ext uri="{FF2B5EF4-FFF2-40B4-BE49-F238E27FC236}">
                <a16:creationId xmlns:a16="http://schemas.microsoft.com/office/drawing/2014/main" id="{628858D5-9E0B-4EB7-F6A9-01046CC25318}"/>
              </a:ext>
            </a:extLst>
          </p:cNvPr>
          <p:cNvSpPr txBox="1"/>
          <p:nvPr/>
        </p:nvSpPr>
        <p:spPr>
          <a:xfrm>
            <a:off x="8790426" y="4189699"/>
            <a:ext cx="3446001" cy="960263"/>
          </a:xfrm>
          <a:prstGeom prst="rect">
            <a:avLst/>
          </a:prstGeom>
          <a:noFill/>
        </p:spPr>
        <p:txBody>
          <a:bodyPr wrap="square" lIns="182880" tIns="146304" rIns="182880" bIns="146304" rtlCol="0">
            <a:spAutoFit/>
          </a:bodyPr>
          <a:lstStyle/>
          <a:p>
            <a:pPr>
              <a:lnSpc>
                <a:spcPct val="90000"/>
              </a:lnSpc>
              <a:spcAft>
                <a:spcPts val="600"/>
              </a:spcAft>
            </a:pPr>
            <a:r>
              <a:rPr lang="en-IN" sz="2400" b="1" dirty="0">
                <a:solidFill>
                  <a:schemeClr val="bg1">
                    <a:lumMod val="75000"/>
                  </a:schemeClr>
                </a:solidFill>
              </a:rPr>
              <a:t>Microsoft Training Service Partner (TSP)</a:t>
            </a:r>
          </a:p>
        </p:txBody>
      </p:sp>
    </p:spTree>
    <p:extLst>
      <p:ext uri="{BB962C8B-B14F-4D97-AF65-F5344CB8AC3E}">
        <p14:creationId xmlns:p14="http://schemas.microsoft.com/office/powerpoint/2010/main" val="25617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00568-A054-F0C1-C13F-C2A30481960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29FDE7-E064-3ED4-4458-83B738C12AD2}"/>
              </a:ext>
            </a:extLst>
          </p:cNvPr>
          <p:cNvSpPr txBox="1"/>
          <p:nvPr/>
        </p:nvSpPr>
        <p:spPr>
          <a:xfrm>
            <a:off x="699714" y="5490971"/>
            <a:ext cx="6962072" cy="1159200"/>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defRPr/>
            </a:pPr>
            <a:r>
              <a:rPr kumimoji="0" lang="en-US" sz="4000" b="1" i="0" u="none" strike="noStrike" kern="1200" cap="none" spc="0" normalizeH="0" baseline="0" noProof="0" dirty="0">
                <a:ln>
                  <a:noFill/>
                </a:ln>
                <a:effectLst/>
                <a:uLnTx/>
                <a:uFillTx/>
                <a:latin typeface="Aptos Display" panose="02110004020202020204"/>
                <a:ea typeface="+mn-ea"/>
                <a:cs typeface="+mn-cs"/>
              </a:rPr>
              <a:t>Sales Close Agent</a:t>
            </a:r>
            <a:r>
              <a:rPr lang="en-US" sz="4000" b="1" dirty="0">
                <a:latin typeface="Aptos Display" panose="02110004020202020204"/>
              </a:rPr>
              <a:t> :</a:t>
            </a:r>
          </a:p>
          <a:p>
            <a:pPr>
              <a:lnSpc>
                <a:spcPct val="90000"/>
              </a:lnSpc>
              <a:spcBef>
                <a:spcPct val="0"/>
              </a:spcBef>
              <a:spcAft>
                <a:spcPts val="600"/>
              </a:spcAft>
              <a:defRPr/>
            </a:pPr>
            <a:r>
              <a:rPr lang="en-US" sz="4000" dirty="0">
                <a:solidFill>
                  <a:srgbClr val="FFFFFF"/>
                </a:solidFill>
                <a:ea typeface="+mn-lt"/>
                <a:cs typeface="+mn-lt"/>
                <a:hlinkClick r:id="rId3"/>
              </a:rPr>
              <a:t>https://youtu.be/m8MCEZ8OBqk</a:t>
            </a:r>
            <a:endParaRPr lang="en-US" dirty="0"/>
          </a:p>
        </p:txBody>
      </p:sp>
      <p:pic>
        <p:nvPicPr>
          <p:cNvPr id="2" name="Online Media 5" title="Introducing the new sales agent for Dynamics 365: Sales Close Agent">
            <a:hlinkClick r:id="" action="ppaction://media"/>
            <a:extLst>
              <a:ext uri="{FF2B5EF4-FFF2-40B4-BE49-F238E27FC236}">
                <a16:creationId xmlns:a16="http://schemas.microsoft.com/office/drawing/2014/main" id="{95C99207-C7F2-679C-C9B1-C2D6D14F87B2}"/>
              </a:ext>
            </a:extLst>
          </p:cNvPr>
          <p:cNvPicPr>
            <a:picLocks noRot="1" noChangeAspect="1"/>
          </p:cNvPicPr>
          <p:nvPr>
            <a:videoFile r:link="rId1"/>
          </p:nvPr>
        </p:nvPicPr>
        <p:blipFill>
          <a:blip r:embed="rId4"/>
          <a:stretch>
            <a:fillRect/>
          </a:stretch>
        </p:blipFill>
        <p:spPr>
          <a:xfrm>
            <a:off x="-9" y="0"/>
            <a:ext cx="12192000" cy="5267258"/>
          </a:xfrm>
          <a:prstGeom prst="rect">
            <a:avLst/>
          </a:prstGeom>
        </p:spPr>
      </p:pic>
    </p:spTree>
    <p:extLst>
      <p:ext uri="{BB962C8B-B14F-4D97-AF65-F5344CB8AC3E}">
        <p14:creationId xmlns:p14="http://schemas.microsoft.com/office/powerpoint/2010/main" val="289228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BDD6A-FC47-1AF3-02CE-469EC1C52AE8}"/>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2E52CEFB-155E-7267-EE64-C1677A43045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0" y="4663440"/>
            <a:ext cx="12192000" cy="219456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BE32CAD6-A31C-0A7B-C8BA-43C50F4927BC}"/>
              </a:ext>
            </a:extLst>
          </p:cNvPr>
          <p:cNvSpPr>
            <a:spLocks noGrp="1"/>
          </p:cNvSpPr>
          <p:nvPr>
            <p:ph type="title"/>
          </p:nvPr>
        </p:nvSpPr>
        <p:spPr>
          <a:xfrm>
            <a:off x="-847022" y="614555"/>
            <a:ext cx="10880725" cy="461665"/>
          </a:xfrm>
        </p:spPr>
        <p:txBody>
          <a:bodyPr vert="horz" wrap="square" lIns="0" tIns="0" rIns="0" bIns="0" rtlCol="0" anchor="t">
            <a:spAutoFit/>
          </a:bodyPr>
          <a:lstStyle/>
          <a:p>
            <a:pPr algn="ctr"/>
            <a:r>
              <a:rPr lang="en-US" dirty="0">
                <a:latin typeface="Segoe Sans Display" pitchFamily="2" charset="0"/>
                <a:cs typeface="Segoe Sans Display" pitchFamily="2" charset="0"/>
              </a:rPr>
              <a:t>A day in the life of your sales leader</a:t>
            </a:r>
          </a:p>
        </p:txBody>
      </p:sp>
      <p:sp>
        <p:nvSpPr>
          <p:cNvPr id="3" name="TextBox 2">
            <a:extLst>
              <a:ext uri="{FF2B5EF4-FFF2-40B4-BE49-F238E27FC236}">
                <a16:creationId xmlns:a16="http://schemas.microsoft.com/office/drawing/2014/main" id="{E13E08B2-B240-C45E-4CC4-3819F0550584}"/>
              </a:ext>
            </a:extLst>
          </p:cNvPr>
          <p:cNvSpPr txBox="1"/>
          <p:nvPr/>
        </p:nvSpPr>
        <p:spPr>
          <a:xfrm>
            <a:off x="695579" y="1160768"/>
            <a:ext cx="7543800" cy="55399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Grace, a sales leader, is responsible for maximizing revenue and ensuring her team closes deals</a:t>
            </a:r>
          </a:p>
        </p:txBody>
      </p:sp>
      <p:sp>
        <p:nvSpPr>
          <p:cNvPr id="4" name="Rectangle: Rounded Corners 6">
            <a:extLst>
              <a:ext uri="{FF2B5EF4-FFF2-40B4-BE49-F238E27FC236}">
                <a16:creationId xmlns:a16="http://schemas.microsoft.com/office/drawing/2014/main" id="{C3FD791B-F200-196A-D5D4-289E04EEB9AB}"/>
              </a:ext>
              <a:ext uri="{C183D7F6-B498-43B3-948B-1728B52AA6E4}">
                <adec:decorative xmlns:adec="http://schemas.microsoft.com/office/drawing/2017/decorative" val="1"/>
              </a:ext>
            </a:extLst>
          </p:cNvPr>
          <p:cNvSpPr/>
          <p:nvPr/>
        </p:nvSpPr>
        <p:spPr bwMode="auto">
          <a:xfrm>
            <a:off x="597418" y="1826419"/>
            <a:ext cx="3474720" cy="4572000"/>
          </a:xfrm>
          <a:prstGeom prst="roundRect">
            <a:avLst>
              <a:gd name="adj" fmla="val 4067"/>
            </a:avLst>
          </a:prstGeom>
          <a:solidFill>
            <a:srgbClr val="FFFFFF"/>
          </a:solidFill>
          <a:ln w="25400">
            <a:noFill/>
          </a:ln>
          <a:effectLst>
            <a:outerShdw blurRad="127000" dist="635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6" name="TextBox 5">
            <a:extLst>
              <a:ext uri="{FF2B5EF4-FFF2-40B4-BE49-F238E27FC236}">
                <a16:creationId xmlns:a16="http://schemas.microsoft.com/office/drawing/2014/main" id="{FF9903EF-8BD8-5EDC-67BC-757A070E3A92}"/>
              </a:ext>
            </a:extLst>
          </p:cNvPr>
          <p:cNvSpPr txBox="1"/>
          <p:nvPr/>
        </p:nvSpPr>
        <p:spPr>
          <a:xfrm>
            <a:off x="826018" y="2190613"/>
            <a:ext cx="3017520" cy="615553"/>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Actionable recommendations</a:t>
            </a:r>
          </a:p>
        </p:txBody>
      </p:sp>
      <p:sp>
        <p:nvSpPr>
          <p:cNvPr id="7" name="Text Placeholder 2">
            <a:extLst>
              <a:ext uri="{FF2B5EF4-FFF2-40B4-BE49-F238E27FC236}">
                <a16:creationId xmlns:a16="http://schemas.microsoft.com/office/drawing/2014/main" id="{DA5556D0-A8C4-2AB3-3D14-4BB34007F052}"/>
              </a:ext>
            </a:extLst>
          </p:cNvPr>
          <p:cNvSpPr txBox="1">
            <a:spLocks/>
          </p:cNvSpPr>
          <p:nvPr/>
        </p:nvSpPr>
        <p:spPr>
          <a:xfrm>
            <a:off x="826018" y="3045350"/>
            <a:ext cx="3017520" cy="1332994"/>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10000"/>
              </a:lnSpc>
              <a:spcBef>
                <a:spcPct val="0"/>
              </a:spcBef>
              <a:spcAft>
                <a:spcPct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Grace uses Sales Research </a:t>
            </a:r>
            <a:b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Agent to deliver actionable recommendations and turn raw data into clear, data-backed decisions.</a:t>
            </a:r>
          </a:p>
        </p:txBody>
      </p:sp>
      <p:sp>
        <p:nvSpPr>
          <p:cNvPr id="8" name="Rectangle: Rounded Corners 6">
            <a:extLst>
              <a:ext uri="{FF2B5EF4-FFF2-40B4-BE49-F238E27FC236}">
                <a16:creationId xmlns:a16="http://schemas.microsoft.com/office/drawing/2014/main" id="{286CEE76-AC25-180B-C441-0D82E7D7FD8A}"/>
              </a:ext>
              <a:ext uri="{C183D7F6-B498-43B3-948B-1728B52AA6E4}">
                <adec:decorative xmlns:adec="http://schemas.microsoft.com/office/drawing/2017/decorative" val="1"/>
              </a:ext>
            </a:extLst>
          </p:cNvPr>
          <p:cNvSpPr/>
          <p:nvPr/>
        </p:nvSpPr>
        <p:spPr bwMode="auto">
          <a:xfrm>
            <a:off x="4364741" y="1826419"/>
            <a:ext cx="3474720" cy="4571999"/>
          </a:xfrm>
          <a:prstGeom prst="roundRect">
            <a:avLst>
              <a:gd name="adj" fmla="val 4065"/>
            </a:avLst>
          </a:prstGeom>
          <a:solidFill>
            <a:srgbClr val="FFFFFF"/>
          </a:solidFill>
          <a:ln w="25400">
            <a:noFill/>
          </a:ln>
          <a:effectLst>
            <a:outerShdw blurRad="127000" dist="635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10" name="TextBox 9">
            <a:extLst>
              <a:ext uri="{FF2B5EF4-FFF2-40B4-BE49-F238E27FC236}">
                <a16:creationId xmlns:a16="http://schemas.microsoft.com/office/drawing/2014/main" id="{E0D7F08A-D02B-2FC0-DFF0-5734EE3E5CD9}"/>
              </a:ext>
            </a:extLst>
          </p:cNvPr>
          <p:cNvSpPr txBox="1"/>
          <p:nvPr/>
        </p:nvSpPr>
        <p:spPr>
          <a:xfrm>
            <a:off x="4593341" y="2194560"/>
            <a:ext cx="3017520" cy="615553"/>
          </a:xfrm>
          <a:prstGeom prst="rect">
            <a:avLst/>
          </a:prstGeom>
          <a:noFill/>
        </p:spPr>
        <p:txBody>
          <a:bodyPr wrap="square" lIns="0" tIns="0" rIns="0" bIns="0">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000000"/>
                </a:solidFill>
                <a:effectLst/>
                <a:uLnTx/>
                <a:uFillTx/>
                <a:latin typeface="Segoe Sans Display Semibold" pitchFamily="2" charset="0"/>
                <a:ea typeface="Segoe UI" pitchFamily="34" charset="0"/>
                <a:cs typeface="Segoe Sans Display Semibold" pitchFamily="2"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Pipeline health assessment</a:t>
            </a:r>
          </a:p>
        </p:txBody>
      </p:sp>
      <p:sp>
        <p:nvSpPr>
          <p:cNvPr id="11" name="Text Placeholder 2">
            <a:extLst>
              <a:ext uri="{FF2B5EF4-FFF2-40B4-BE49-F238E27FC236}">
                <a16:creationId xmlns:a16="http://schemas.microsoft.com/office/drawing/2014/main" id="{39E50ABA-A7C4-D395-1A10-211E608D8153}"/>
              </a:ext>
            </a:extLst>
          </p:cNvPr>
          <p:cNvSpPr txBox="1">
            <a:spLocks/>
          </p:cNvSpPr>
          <p:nvPr/>
        </p:nvSpPr>
        <p:spPr>
          <a:xfrm>
            <a:off x="4593341" y="3045350"/>
            <a:ext cx="3017520" cy="106215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10000"/>
              </a:lnSpc>
              <a:spcBef>
                <a:spcPct val="0"/>
              </a:spcBef>
              <a:spcAft>
                <a:spcPct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Grace reviews insights into the health of her sales pipeline, deal prioritization, and territory planning to maximize revenue.</a:t>
            </a:r>
          </a:p>
        </p:txBody>
      </p:sp>
      <p:sp>
        <p:nvSpPr>
          <p:cNvPr id="24" name="Rectangle: Rounded Corners 6">
            <a:extLst>
              <a:ext uri="{FF2B5EF4-FFF2-40B4-BE49-F238E27FC236}">
                <a16:creationId xmlns:a16="http://schemas.microsoft.com/office/drawing/2014/main" id="{6F95C921-1F53-0E27-F993-89873E040317}"/>
              </a:ext>
              <a:ext uri="{C183D7F6-B498-43B3-948B-1728B52AA6E4}">
                <adec:decorative xmlns:adec="http://schemas.microsoft.com/office/drawing/2017/decorative" val="1"/>
              </a:ext>
            </a:extLst>
          </p:cNvPr>
          <p:cNvSpPr/>
          <p:nvPr/>
        </p:nvSpPr>
        <p:spPr bwMode="auto">
          <a:xfrm>
            <a:off x="8132063" y="1826420"/>
            <a:ext cx="3474720" cy="4572000"/>
          </a:xfrm>
          <a:prstGeom prst="roundRect">
            <a:avLst>
              <a:gd name="adj" fmla="val 4709"/>
            </a:avLst>
          </a:prstGeom>
          <a:solidFill>
            <a:srgbClr val="FFFFFF"/>
          </a:solidFill>
          <a:ln w="25400">
            <a:noFill/>
          </a:ln>
          <a:effectLst>
            <a:outerShdw blurRad="127000" dist="635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26" name="TextBox 25">
            <a:extLst>
              <a:ext uri="{FF2B5EF4-FFF2-40B4-BE49-F238E27FC236}">
                <a16:creationId xmlns:a16="http://schemas.microsoft.com/office/drawing/2014/main" id="{698CE69C-DF1F-A8A0-FDF1-12E74E631448}"/>
              </a:ext>
            </a:extLst>
          </p:cNvPr>
          <p:cNvSpPr txBox="1"/>
          <p:nvPr/>
        </p:nvSpPr>
        <p:spPr>
          <a:xfrm>
            <a:off x="8361509" y="2194560"/>
            <a:ext cx="3017520" cy="615553"/>
          </a:xfrm>
          <a:prstGeom prst="rect">
            <a:avLst/>
          </a:prstGeom>
          <a:noFill/>
        </p:spPr>
        <p:txBody>
          <a:bodyPr wrap="square" lIns="0" tIns="0" rIns="0" bIns="0">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000000"/>
                </a:solidFill>
                <a:effectLst/>
                <a:uLnTx/>
                <a:uFillTx/>
                <a:latin typeface="Segoe Sans Display Semibold" pitchFamily="2" charset="0"/>
                <a:ea typeface="Segoe UI" pitchFamily="34" charset="0"/>
                <a:cs typeface="Segoe Sans Display Semibold" pitchFamily="2"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Confidence in </a:t>
            </a:r>
            <a:b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br>
            <a: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decision-making</a:t>
            </a:r>
          </a:p>
        </p:txBody>
      </p:sp>
      <p:sp>
        <p:nvSpPr>
          <p:cNvPr id="27" name="TextBox 26">
            <a:extLst>
              <a:ext uri="{FF2B5EF4-FFF2-40B4-BE49-F238E27FC236}">
                <a16:creationId xmlns:a16="http://schemas.microsoft.com/office/drawing/2014/main" id="{B34565AA-B991-9ED2-F96F-96D48C955725}"/>
              </a:ext>
            </a:extLst>
          </p:cNvPr>
          <p:cNvSpPr txBox="1"/>
          <p:nvPr/>
        </p:nvSpPr>
        <p:spPr>
          <a:xfrm>
            <a:off x="8361509" y="3045350"/>
            <a:ext cx="3017520" cy="1332994"/>
          </a:xfrm>
          <a:prstGeom prst="rect">
            <a:avLst/>
          </a:prstGeom>
        </p:spPr>
        <p:txBody>
          <a:bodyPr wrap="square" lIns="0" tIns="0" rIns="0" bIns="0" anchor="t">
            <a:spAutoFit/>
          </a:bodyPr>
          <a:lstStyle/>
          <a:p>
            <a:pPr marL="0" marR="0" lvl="0" indent="0" algn="l" defTabSz="932472" rtl="0" eaLnBrk="1" fontAlgn="base" latinLnBrk="0" hangingPunct="1">
              <a:lnSpc>
                <a:spcPct val="110000"/>
              </a:lnSpc>
              <a:spcBef>
                <a:spcPct val="0"/>
              </a:spcBef>
              <a:spcAft>
                <a:spcPct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Grace drives growth with confidence by leveraging AI-powered tools that provide comprehensive analysis and recommended next steps.</a:t>
            </a:r>
          </a:p>
        </p:txBody>
      </p:sp>
      <p:grpSp>
        <p:nvGrpSpPr>
          <p:cNvPr id="9" name="Group 8">
            <a:extLst>
              <a:ext uri="{FF2B5EF4-FFF2-40B4-BE49-F238E27FC236}">
                <a16:creationId xmlns:a16="http://schemas.microsoft.com/office/drawing/2014/main" id="{BAD76189-BEA3-2086-685D-2DE2195EA774}"/>
              </a:ext>
              <a:ext uri="{C183D7F6-B498-43B3-948B-1728B52AA6E4}">
                <adec:decorative xmlns:adec="http://schemas.microsoft.com/office/drawing/2017/decorative" val="1"/>
              </a:ext>
            </a:extLst>
          </p:cNvPr>
          <p:cNvGrpSpPr/>
          <p:nvPr/>
        </p:nvGrpSpPr>
        <p:grpSpPr>
          <a:xfrm>
            <a:off x="826018" y="4601650"/>
            <a:ext cx="3017520" cy="1554480"/>
            <a:chOff x="826018" y="4601650"/>
            <a:chExt cx="3017520" cy="1554480"/>
          </a:xfrm>
        </p:grpSpPr>
        <p:sp>
          <p:nvSpPr>
            <p:cNvPr id="13" name="Rectangle: Rounded Corners 6">
              <a:extLst>
                <a:ext uri="{FF2B5EF4-FFF2-40B4-BE49-F238E27FC236}">
                  <a16:creationId xmlns:a16="http://schemas.microsoft.com/office/drawing/2014/main" id="{2A32A888-436C-68B2-E854-30962963F29B}"/>
                </a:ext>
              </a:extLst>
            </p:cNvPr>
            <p:cNvSpPr/>
            <p:nvPr/>
          </p:nvSpPr>
          <p:spPr bwMode="auto">
            <a:xfrm>
              <a:off x="826018" y="4601650"/>
              <a:ext cx="3017520" cy="1554480"/>
            </a:xfrm>
            <a:prstGeom prst="roundRect">
              <a:avLst>
                <a:gd name="adj" fmla="val 8425"/>
              </a:avLst>
            </a:prstGeom>
            <a:solidFill>
              <a:schemeClr val="bg1"/>
            </a:solidFill>
            <a:ln w="25400">
              <a:solidFill>
                <a:srgbClr val="E5E5E5"/>
              </a:solidFill>
              <a:headEnd type="none" w="med" len="med"/>
              <a:tailEnd type="none" w="med" len="med"/>
            </a:ln>
            <a:effectLst>
              <a:outerShdw blurRad="304800" dist="16510" dir="2700000" algn="ctr" rotWithShape="0">
                <a:schemeClr val="tx1">
                  <a:alpha val="1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27432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14" name="Graphic 13">
              <a:extLst>
                <a:ext uri="{FF2B5EF4-FFF2-40B4-BE49-F238E27FC236}">
                  <a16:creationId xmlns:a16="http://schemas.microsoft.com/office/drawing/2014/main" id="{3E9CFB30-5439-2946-EF7A-2B2B3C966F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5476" y="5819961"/>
              <a:ext cx="122269" cy="141171"/>
            </a:xfrm>
            <a:prstGeom prst="rect">
              <a:avLst/>
            </a:prstGeom>
          </p:spPr>
        </p:pic>
        <p:pic>
          <p:nvPicPr>
            <p:cNvPr id="15" name="Graphic 14">
              <a:extLst>
                <a:ext uri="{FF2B5EF4-FFF2-40B4-BE49-F238E27FC236}">
                  <a16:creationId xmlns:a16="http://schemas.microsoft.com/office/drawing/2014/main" id="{E2B49EAB-195A-669D-EF8C-A3801C115E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33824" y="5819961"/>
              <a:ext cx="146723" cy="141171"/>
            </a:xfrm>
            <a:prstGeom prst="rect">
              <a:avLst/>
            </a:prstGeom>
          </p:spPr>
        </p:pic>
        <p:pic>
          <p:nvPicPr>
            <p:cNvPr id="16" name="Graphic 15">
              <a:extLst>
                <a:ext uri="{FF2B5EF4-FFF2-40B4-BE49-F238E27FC236}">
                  <a16:creationId xmlns:a16="http://schemas.microsoft.com/office/drawing/2014/main" id="{4A0201FA-266A-30B5-256B-6F90C08844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4007" y="5831725"/>
              <a:ext cx="122269" cy="117643"/>
            </a:xfrm>
            <a:prstGeom prst="rect">
              <a:avLst/>
            </a:prstGeom>
          </p:spPr>
        </p:pic>
        <p:sp>
          <p:nvSpPr>
            <p:cNvPr id="35" name="Rectangle: Top Corners Rounded 34">
              <a:extLst>
                <a:ext uri="{FF2B5EF4-FFF2-40B4-BE49-F238E27FC236}">
                  <a16:creationId xmlns:a16="http://schemas.microsoft.com/office/drawing/2014/main" id="{36CCFA0D-6B2F-01EF-DE34-6D31E37535CD}"/>
                </a:ext>
                <a:ext uri="{C183D7F6-B498-43B3-948B-1728B52AA6E4}">
                  <adec:decorative xmlns:adec="http://schemas.microsoft.com/office/drawing/2017/decorative" val="1"/>
                </a:ext>
              </a:extLst>
            </p:cNvPr>
            <p:cNvSpPr>
              <a:spLocks/>
            </p:cNvSpPr>
            <p:nvPr/>
          </p:nvSpPr>
          <p:spPr bwMode="auto">
            <a:xfrm>
              <a:off x="871738" y="6110411"/>
              <a:ext cx="2926080" cy="45719"/>
            </a:xfrm>
            <a:prstGeom prst="round2SameRect">
              <a:avLst>
                <a:gd name="adj1" fmla="val 0"/>
                <a:gd name="adj2" fmla="val 40413"/>
              </a:avLst>
            </a:prstGeom>
            <a:gradFill flip="none" rotWithShape="1">
              <a:gsLst>
                <a:gs pos="100000">
                  <a:srgbClr val="DF5BFD"/>
                </a:gs>
                <a:gs pos="0">
                  <a:schemeClr val="accent1"/>
                </a:gs>
              </a:gsLst>
              <a:lin ang="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7" name="Title 1">
            <a:extLst>
              <a:ext uri="{FF2B5EF4-FFF2-40B4-BE49-F238E27FC236}">
                <a16:creationId xmlns:a16="http://schemas.microsoft.com/office/drawing/2014/main" id="{EFE1FC45-30C9-873E-0C40-FA1D74C42B89}"/>
              </a:ext>
            </a:extLst>
          </p:cNvPr>
          <p:cNvSpPr txBox="1">
            <a:spLocks/>
          </p:cNvSpPr>
          <p:nvPr/>
        </p:nvSpPr>
        <p:spPr>
          <a:xfrm>
            <a:off x="1008898" y="4784154"/>
            <a:ext cx="2651760" cy="926857"/>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0078D4"/>
                </a:solidFill>
                <a:effectLst/>
                <a:uLnTx/>
                <a:uFillTx/>
                <a:latin typeface="Segoe Sans Display Semibold" pitchFamily="2" charset="0"/>
                <a:ea typeface="+mn-ea"/>
                <a:cs typeface="Segoe Sans Display Semibold" pitchFamily="2" charset="0"/>
              </a:rPr>
              <a:t>Analyze cross-domain data </a:t>
            </a:r>
            <a:br>
              <a:rPr kumimoji="0" lang="en-US" sz="1400" b="0" i="0" u="none" strike="noStrike" kern="1200" cap="none" spc="0" normalizeH="0" baseline="0" noProof="0">
                <a:ln w="3175">
                  <a:noFill/>
                </a:ln>
                <a:solidFill>
                  <a:srgbClr val="0078D4"/>
                </a:solidFill>
                <a:effectLst/>
                <a:uLnTx/>
                <a:uFillTx/>
                <a:latin typeface="Segoe Sans Display Semibold" pitchFamily="2" charset="0"/>
                <a:ea typeface="+mn-ea"/>
                <a:cs typeface="Segoe Sans Display Semibold" pitchFamily="2" charset="0"/>
              </a:rPr>
            </a:br>
            <a:r>
              <a:rPr kumimoji="0" lang="en-US" sz="1400" b="0" i="0" u="none" strike="noStrike" kern="1200" cap="none" spc="0" normalizeH="0" baseline="0" noProof="0">
                <a:ln w="3175">
                  <a:noFill/>
                </a:ln>
                <a:solidFill>
                  <a:srgbClr val="000000"/>
                </a:solidFill>
                <a:effectLst/>
                <a:uLnTx/>
                <a:uFillTx/>
                <a:latin typeface="Segoe Sans Display" pitchFamily="2" charset="0"/>
                <a:ea typeface="+mn-ea"/>
                <a:cs typeface="Segoe Sans Display" pitchFamily="2" charset="0"/>
              </a:rPr>
              <a:t>from my CRM and ERP to give </a:t>
            </a:r>
            <a:br>
              <a:rPr kumimoji="0" lang="en-US" sz="1400" b="0" i="0" u="none" strike="noStrike" kern="1200" cap="none" spc="0" normalizeH="0" baseline="0" noProof="0">
                <a:ln w="3175">
                  <a:noFill/>
                </a:ln>
                <a:solidFill>
                  <a:srgbClr val="000000"/>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w="3175">
                  <a:noFill/>
                </a:ln>
                <a:solidFill>
                  <a:srgbClr val="000000"/>
                </a:solidFill>
                <a:effectLst/>
                <a:uLnTx/>
                <a:uFillTx/>
                <a:latin typeface="Segoe Sans Display" pitchFamily="2" charset="0"/>
                <a:ea typeface="+mn-ea"/>
                <a:cs typeface="Segoe Sans Display" pitchFamily="2" charset="0"/>
              </a:rPr>
              <a:t>me recommendations on closing deals this quarter.</a:t>
            </a:r>
          </a:p>
        </p:txBody>
      </p:sp>
      <p:grpSp>
        <p:nvGrpSpPr>
          <p:cNvPr id="12" name="Group 11">
            <a:extLst>
              <a:ext uri="{FF2B5EF4-FFF2-40B4-BE49-F238E27FC236}">
                <a16:creationId xmlns:a16="http://schemas.microsoft.com/office/drawing/2014/main" id="{45C6A694-E454-EF90-2D3E-147B579539E8}"/>
              </a:ext>
              <a:ext uri="{C183D7F6-B498-43B3-948B-1728B52AA6E4}">
                <adec:decorative xmlns:adec="http://schemas.microsoft.com/office/drawing/2017/decorative" val="1"/>
              </a:ext>
            </a:extLst>
          </p:cNvPr>
          <p:cNvGrpSpPr/>
          <p:nvPr/>
        </p:nvGrpSpPr>
        <p:grpSpPr>
          <a:xfrm>
            <a:off x="4593341" y="4601650"/>
            <a:ext cx="3017520" cy="1554480"/>
            <a:chOff x="4593341" y="4601650"/>
            <a:chExt cx="3017520" cy="1554480"/>
          </a:xfrm>
        </p:grpSpPr>
        <p:sp>
          <p:nvSpPr>
            <p:cNvPr id="19" name="Rectangle: Rounded Corners 6">
              <a:extLst>
                <a:ext uri="{FF2B5EF4-FFF2-40B4-BE49-F238E27FC236}">
                  <a16:creationId xmlns:a16="http://schemas.microsoft.com/office/drawing/2014/main" id="{EC10E19F-68CA-8DF4-420A-3DAE60B9E7D5}"/>
                </a:ext>
              </a:extLst>
            </p:cNvPr>
            <p:cNvSpPr/>
            <p:nvPr/>
          </p:nvSpPr>
          <p:spPr bwMode="auto">
            <a:xfrm>
              <a:off x="4593341" y="4601650"/>
              <a:ext cx="3017520" cy="1554480"/>
            </a:xfrm>
            <a:prstGeom prst="roundRect">
              <a:avLst>
                <a:gd name="adj" fmla="val 8425"/>
              </a:avLst>
            </a:prstGeom>
            <a:solidFill>
              <a:schemeClr val="bg1"/>
            </a:solidFill>
            <a:ln w="25400">
              <a:solidFill>
                <a:srgbClr val="E5E5E5"/>
              </a:solidFill>
              <a:headEnd type="none" w="med" len="med"/>
              <a:tailEnd type="none" w="med" len="med"/>
            </a:ln>
            <a:effectLst>
              <a:outerShdw blurRad="304800" dist="16510" dir="2700000" algn="ctr" rotWithShape="0">
                <a:schemeClr val="tx1">
                  <a:alpha val="1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27432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20" name="Graphic 19">
              <a:extLst>
                <a:ext uri="{FF2B5EF4-FFF2-40B4-BE49-F238E27FC236}">
                  <a16:creationId xmlns:a16="http://schemas.microsoft.com/office/drawing/2014/main" id="{3E25086B-E8BA-4744-1A9E-97E911D3CF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57981" y="5819961"/>
              <a:ext cx="122269" cy="141171"/>
            </a:xfrm>
            <a:prstGeom prst="rect">
              <a:avLst/>
            </a:prstGeom>
          </p:spPr>
        </p:pic>
        <p:pic>
          <p:nvPicPr>
            <p:cNvPr id="21" name="Graphic 20">
              <a:extLst>
                <a:ext uri="{FF2B5EF4-FFF2-40B4-BE49-F238E27FC236}">
                  <a16:creationId xmlns:a16="http://schemas.microsoft.com/office/drawing/2014/main" id="{EAFBC273-819A-EFD8-4AFD-B24F5D7AE6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6329" y="5819961"/>
              <a:ext cx="146723" cy="141171"/>
            </a:xfrm>
            <a:prstGeom prst="rect">
              <a:avLst/>
            </a:prstGeom>
          </p:spPr>
        </p:pic>
        <p:pic>
          <p:nvPicPr>
            <p:cNvPr id="22" name="Graphic 21">
              <a:extLst>
                <a:ext uri="{FF2B5EF4-FFF2-40B4-BE49-F238E27FC236}">
                  <a16:creationId xmlns:a16="http://schemas.microsoft.com/office/drawing/2014/main" id="{81B6C84F-3A93-D848-4159-39F8B9DBB0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36512" y="5831725"/>
              <a:ext cx="122269" cy="117643"/>
            </a:xfrm>
            <a:prstGeom prst="rect">
              <a:avLst/>
            </a:prstGeom>
          </p:spPr>
        </p:pic>
        <p:sp>
          <p:nvSpPr>
            <p:cNvPr id="36" name="Rectangle: Top Corners Rounded 35">
              <a:extLst>
                <a:ext uri="{FF2B5EF4-FFF2-40B4-BE49-F238E27FC236}">
                  <a16:creationId xmlns:a16="http://schemas.microsoft.com/office/drawing/2014/main" id="{1BCFE45B-25B7-3AE6-1452-233B1170EEB7}"/>
                </a:ext>
                <a:ext uri="{C183D7F6-B498-43B3-948B-1728B52AA6E4}">
                  <adec:decorative xmlns:adec="http://schemas.microsoft.com/office/drawing/2017/decorative" val="1"/>
                </a:ext>
              </a:extLst>
            </p:cNvPr>
            <p:cNvSpPr>
              <a:spLocks/>
            </p:cNvSpPr>
            <p:nvPr/>
          </p:nvSpPr>
          <p:spPr bwMode="auto">
            <a:xfrm>
              <a:off x="4632960" y="6110411"/>
              <a:ext cx="2926080" cy="45719"/>
            </a:xfrm>
            <a:prstGeom prst="round2SameRect">
              <a:avLst>
                <a:gd name="adj1" fmla="val 0"/>
                <a:gd name="adj2" fmla="val 40413"/>
              </a:avLst>
            </a:prstGeom>
            <a:gradFill flip="none" rotWithShape="1">
              <a:gsLst>
                <a:gs pos="100000">
                  <a:srgbClr val="DF5BFD"/>
                </a:gs>
                <a:gs pos="0">
                  <a:schemeClr val="accent1"/>
                </a:gs>
              </a:gsLst>
              <a:lin ang="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3" name="Title 1">
            <a:extLst>
              <a:ext uri="{FF2B5EF4-FFF2-40B4-BE49-F238E27FC236}">
                <a16:creationId xmlns:a16="http://schemas.microsoft.com/office/drawing/2014/main" id="{22E21E2F-AC5D-020D-5AEE-01FA938E8C6B}"/>
              </a:ext>
            </a:extLst>
          </p:cNvPr>
          <p:cNvSpPr txBox="1">
            <a:spLocks/>
          </p:cNvSpPr>
          <p:nvPr/>
        </p:nvSpPr>
        <p:spPr>
          <a:xfrm>
            <a:off x="4776220" y="4784153"/>
            <a:ext cx="2651760" cy="926857"/>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0078D4"/>
                </a:solidFill>
                <a:effectLst/>
                <a:uLnTx/>
                <a:uFillTx/>
                <a:latin typeface="Segoe Sans Display Semibold" pitchFamily="2" charset="0"/>
                <a:ea typeface="+mn-ea"/>
                <a:cs typeface="Segoe Sans Display Semibold" pitchFamily="2" charset="0"/>
              </a:rPr>
              <a:t>Prioritize deals for my sales team to focus </a:t>
            </a: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and </a:t>
            </a:r>
            <a:r>
              <a:rPr kumimoji="0" lang="en-US" sz="1400" b="0" i="0" u="none" strike="noStrike" kern="1200" cap="none" spc="0" normalizeH="0" baseline="0" noProof="0">
                <a:ln w="3175">
                  <a:noFill/>
                </a:ln>
                <a:solidFill>
                  <a:srgbClr val="0078D4"/>
                </a:solidFill>
                <a:effectLst/>
                <a:uLnTx/>
                <a:uFillTx/>
                <a:latin typeface="Segoe Sans Display Semibold" pitchFamily="2" charset="0"/>
                <a:ea typeface="+mn-ea"/>
                <a:cs typeface="Segoe Sans Display Semibold" pitchFamily="2" charset="0"/>
              </a:rPr>
              <a:t>create action plan </a:t>
            </a: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for my sellers to execute based </a:t>
            </a:r>
            <a:b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on their territory mapping.</a:t>
            </a:r>
          </a:p>
        </p:txBody>
      </p:sp>
      <p:grpSp>
        <p:nvGrpSpPr>
          <p:cNvPr id="18" name="Group 17">
            <a:extLst>
              <a:ext uri="{FF2B5EF4-FFF2-40B4-BE49-F238E27FC236}">
                <a16:creationId xmlns:a16="http://schemas.microsoft.com/office/drawing/2014/main" id="{C74D7D3B-3277-7D89-6E2F-740A47A874A9}"/>
              </a:ext>
              <a:ext uri="{C183D7F6-B498-43B3-948B-1728B52AA6E4}">
                <adec:decorative xmlns:adec="http://schemas.microsoft.com/office/drawing/2017/decorative" val="1"/>
              </a:ext>
            </a:extLst>
          </p:cNvPr>
          <p:cNvGrpSpPr/>
          <p:nvPr/>
        </p:nvGrpSpPr>
        <p:grpSpPr>
          <a:xfrm>
            <a:off x="8360663" y="4601650"/>
            <a:ext cx="3017520" cy="1554480"/>
            <a:chOff x="8360663" y="4601650"/>
            <a:chExt cx="3017520" cy="1554480"/>
          </a:xfrm>
        </p:grpSpPr>
        <p:sp>
          <p:nvSpPr>
            <p:cNvPr id="29" name="Rectangle: Rounded Corners 6">
              <a:extLst>
                <a:ext uri="{FF2B5EF4-FFF2-40B4-BE49-F238E27FC236}">
                  <a16:creationId xmlns:a16="http://schemas.microsoft.com/office/drawing/2014/main" id="{F930BC1E-E661-4F30-73EC-9B04BB6DB29E}"/>
                </a:ext>
              </a:extLst>
            </p:cNvPr>
            <p:cNvSpPr/>
            <p:nvPr/>
          </p:nvSpPr>
          <p:spPr bwMode="auto">
            <a:xfrm>
              <a:off x="8360663" y="4601650"/>
              <a:ext cx="3017520" cy="1554480"/>
            </a:xfrm>
            <a:prstGeom prst="roundRect">
              <a:avLst>
                <a:gd name="adj" fmla="val 8425"/>
              </a:avLst>
            </a:prstGeom>
            <a:solidFill>
              <a:schemeClr val="bg1"/>
            </a:solidFill>
            <a:ln w="25400">
              <a:solidFill>
                <a:srgbClr val="E5E5E5"/>
              </a:solidFill>
              <a:headEnd type="none" w="med" len="med"/>
              <a:tailEnd type="none" w="med" len="med"/>
            </a:ln>
            <a:effectLst>
              <a:outerShdw blurRad="304800" dist="16510" dir="2700000" algn="ctr" rotWithShape="0">
                <a:schemeClr val="tx1">
                  <a:alpha val="1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27432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30" name="Graphic 29">
              <a:extLst>
                <a:ext uri="{FF2B5EF4-FFF2-40B4-BE49-F238E27FC236}">
                  <a16:creationId xmlns:a16="http://schemas.microsoft.com/office/drawing/2014/main" id="{EAC2318F-2F6C-FF0B-671B-5A4A778AED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1370" y="5819961"/>
              <a:ext cx="122269" cy="141171"/>
            </a:xfrm>
            <a:prstGeom prst="rect">
              <a:avLst/>
            </a:prstGeom>
          </p:spPr>
        </p:pic>
        <p:pic>
          <p:nvPicPr>
            <p:cNvPr id="31" name="Graphic 30">
              <a:extLst>
                <a:ext uri="{FF2B5EF4-FFF2-40B4-BE49-F238E27FC236}">
                  <a16:creationId xmlns:a16="http://schemas.microsoft.com/office/drawing/2014/main" id="{CA5950EB-DD8A-9908-BCA6-B0CF7B1DE5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59718" y="5819961"/>
              <a:ext cx="146723" cy="141171"/>
            </a:xfrm>
            <a:prstGeom prst="rect">
              <a:avLst/>
            </a:prstGeom>
          </p:spPr>
        </p:pic>
        <p:pic>
          <p:nvPicPr>
            <p:cNvPr id="32" name="Graphic 31">
              <a:extLst>
                <a:ext uri="{FF2B5EF4-FFF2-40B4-BE49-F238E27FC236}">
                  <a16:creationId xmlns:a16="http://schemas.microsoft.com/office/drawing/2014/main" id="{F02AC651-9AB7-5F5C-BE3C-3825AFDDA3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09901" y="5831725"/>
              <a:ext cx="122269" cy="117643"/>
            </a:xfrm>
            <a:prstGeom prst="rect">
              <a:avLst/>
            </a:prstGeom>
          </p:spPr>
        </p:pic>
        <p:sp>
          <p:nvSpPr>
            <p:cNvPr id="37" name="Rectangle: Top Corners Rounded 36">
              <a:extLst>
                <a:ext uri="{FF2B5EF4-FFF2-40B4-BE49-F238E27FC236}">
                  <a16:creationId xmlns:a16="http://schemas.microsoft.com/office/drawing/2014/main" id="{D89E6B0B-525A-B8E0-C527-DDF8EEA07D26}"/>
                </a:ext>
                <a:ext uri="{C183D7F6-B498-43B3-948B-1728B52AA6E4}">
                  <adec:decorative xmlns:adec="http://schemas.microsoft.com/office/drawing/2017/decorative" val="1"/>
                </a:ext>
              </a:extLst>
            </p:cNvPr>
            <p:cNvSpPr>
              <a:spLocks/>
            </p:cNvSpPr>
            <p:nvPr/>
          </p:nvSpPr>
          <p:spPr bwMode="auto">
            <a:xfrm>
              <a:off x="8406383" y="6110411"/>
              <a:ext cx="2926080" cy="45719"/>
            </a:xfrm>
            <a:prstGeom prst="round2SameRect">
              <a:avLst>
                <a:gd name="adj1" fmla="val 0"/>
                <a:gd name="adj2" fmla="val 40413"/>
              </a:avLst>
            </a:prstGeom>
            <a:gradFill flip="none" rotWithShape="1">
              <a:gsLst>
                <a:gs pos="100000">
                  <a:srgbClr val="DF5BFD"/>
                </a:gs>
                <a:gs pos="0">
                  <a:schemeClr val="accent1"/>
                </a:gs>
              </a:gsLst>
              <a:lin ang="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33" name="Title 1">
            <a:extLst>
              <a:ext uri="{FF2B5EF4-FFF2-40B4-BE49-F238E27FC236}">
                <a16:creationId xmlns:a16="http://schemas.microsoft.com/office/drawing/2014/main" id="{9F830B38-9FEC-D6A2-719E-11BF4E40D887}"/>
              </a:ext>
            </a:extLst>
          </p:cNvPr>
          <p:cNvSpPr txBox="1">
            <a:spLocks/>
          </p:cNvSpPr>
          <p:nvPr/>
        </p:nvSpPr>
        <p:spPr>
          <a:xfrm>
            <a:off x="8543543" y="4784153"/>
            <a:ext cx="2651760" cy="926857"/>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Identify potential risks </a:t>
            </a: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and </a:t>
            </a:r>
            <a:r>
              <a:rPr kumimoji="0" lang="en-US" sz="1400" b="0"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recommend strategic next steps </a:t>
            </a:r>
            <a:r>
              <a:rPr kumimoji="0" lang="en-US" sz="14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to maximize revenue and optimize sales execution.</a:t>
            </a:r>
            <a:endParaRPr kumimoji="0" lang="en-US" sz="1400" b="0" i="0" u="none" strike="noStrike" kern="1200" cap="none" spc="0" normalizeH="0" baseline="0" noProof="0">
              <a:ln w="3175">
                <a:noFill/>
              </a:ln>
              <a:solidFill>
                <a:srgbClr val="000000"/>
              </a:solidFill>
              <a:effectLst/>
              <a:uLnTx/>
              <a:uFillTx/>
              <a:latin typeface="Segoe Sans Display" pitchFamily="2" charset="0"/>
              <a:ea typeface="+mn-ea"/>
              <a:cs typeface="Segoe Sans Display" pitchFamily="2" charset="0"/>
            </a:endParaRPr>
          </a:p>
        </p:txBody>
      </p:sp>
      <p:pic>
        <p:nvPicPr>
          <p:cNvPr id="5" name="Picture 4" descr="Image of a woman standing at a desk working on a Surface Laptop">
            <a:extLst>
              <a:ext uri="{FF2B5EF4-FFF2-40B4-BE49-F238E27FC236}">
                <a16:creationId xmlns:a16="http://schemas.microsoft.com/office/drawing/2014/main" id="{7472059F-46E5-21C6-DBCB-E5924CE94B5D}"/>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8360663" y="910936"/>
            <a:ext cx="834638" cy="835153"/>
          </a:xfrm>
          <a:prstGeom prst="ellipse">
            <a:avLst/>
          </a:prstGeom>
        </p:spPr>
      </p:pic>
      <p:pic>
        <p:nvPicPr>
          <p:cNvPr id="40" name="Picture 39" descr="A logo for a company&#10;&#10;AI-generated content may be incorrect.">
            <a:extLst>
              <a:ext uri="{FF2B5EF4-FFF2-40B4-BE49-F238E27FC236}">
                <a16:creationId xmlns:a16="http://schemas.microsoft.com/office/drawing/2014/main" id="{4F2FA93C-1DA0-1381-A367-4BBD518AB7AF}"/>
              </a:ext>
            </a:extLst>
          </p:cNvPr>
          <p:cNvPicPr>
            <a:picLocks noChangeAspect="1"/>
          </p:cNvPicPr>
          <p:nvPr/>
        </p:nvPicPr>
        <p:blipFill>
          <a:blip r:embed="rId10"/>
          <a:srcRect l="14751" t="24989" r="14943" b="25479"/>
          <a:stretch>
            <a:fillRect/>
          </a:stretch>
        </p:blipFill>
        <p:spPr>
          <a:xfrm>
            <a:off x="10875498" y="87045"/>
            <a:ext cx="1195560" cy="861820"/>
          </a:xfrm>
          <a:prstGeom prst="rect">
            <a:avLst/>
          </a:prstGeom>
        </p:spPr>
      </p:pic>
      <p:pic>
        <p:nvPicPr>
          <p:cNvPr id="41" name="Picture 40">
            <a:extLst>
              <a:ext uri="{FF2B5EF4-FFF2-40B4-BE49-F238E27FC236}">
                <a16:creationId xmlns:a16="http://schemas.microsoft.com/office/drawing/2014/main" id="{414CE47F-693C-E7BB-106A-26A9BB1A6A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069" y="206945"/>
            <a:ext cx="1740598" cy="373976"/>
          </a:xfrm>
          <a:prstGeom prst="rect">
            <a:avLst/>
          </a:prstGeom>
        </p:spPr>
      </p:pic>
    </p:spTree>
    <p:extLst>
      <p:ext uri="{BB962C8B-B14F-4D97-AF65-F5344CB8AC3E}">
        <p14:creationId xmlns:p14="http://schemas.microsoft.com/office/powerpoint/2010/main" val="162895393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A3BB0-C23D-37D8-CF68-1E43A3B6EE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870F999-2272-DD4B-BFC0-A7C5ADA3012D}"/>
              </a:ext>
            </a:extLst>
          </p:cNvPr>
          <p:cNvSpPr txBox="1"/>
          <p:nvPr/>
        </p:nvSpPr>
        <p:spPr>
          <a:xfrm>
            <a:off x="699714" y="5490971"/>
            <a:ext cx="6962072" cy="1159200"/>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4000" b="1" kern="1200" dirty="0">
                <a:latin typeface="+mj-lt"/>
                <a:ea typeface="+mj-ea"/>
                <a:cs typeface="+mj-cs"/>
              </a:rPr>
              <a:t>Sales Research Agent</a:t>
            </a:r>
            <a:r>
              <a:rPr lang="en-US" sz="4000" b="1" dirty="0">
                <a:latin typeface="+mj-lt"/>
                <a:ea typeface="+mj-ea"/>
                <a:cs typeface="+mj-cs"/>
              </a:rPr>
              <a:t>:</a:t>
            </a:r>
          </a:p>
          <a:p>
            <a:pPr>
              <a:lnSpc>
                <a:spcPct val="90000"/>
              </a:lnSpc>
              <a:spcBef>
                <a:spcPct val="0"/>
              </a:spcBef>
              <a:spcAft>
                <a:spcPts val="600"/>
              </a:spcAft>
            </a:pPr>
            <a:r>
              <a:rPr lang="en-US" sz="4000" dirty="0">
                <a:solidFill>
                  <a:srgbClr val="FFFFFF"/>
                </a:solidFill>
                <a:ea typeface="+mn-lt"/>
                <a:cs typeface="+mn-lt"/>
                <a:hlinkClick r:id="rId3"/>
              </a:rPr>
              <a:t>https://youtu.be/S8PkHL2nO44</a:t>
            </a:r>
            <a:endParaRPr lang="en-US" dirty="0">
              <a:ea typeface="+mj-ea"/>
              <a:cs typeface="+mj-cs"/>
            </a:endParaRPr>
          </a:p>
        </p:txBody>
      </p:sp>
      <p:pic>
        <p:nvPicPr>
          <p:cNvPr id="4" name="Online Media 3" title="Introducing the Sales Research Agent in Dynamics 365">
            <a:hlinkClick r:id="" action="ppaction://media"/>
            <a:extLst>
              <a:ext uri="{FF2B5EF4-FFF2-40B4-BE49-F238E27FC236}">
                <a16:creationId xmlns:a16="http://schemas.microsoft.com/office/drawing/2014/main" id="{E2F55F65-2477-B3A6-7210-77F308E0C145}"/>
              </a:ext>
            </a:extLst>
          </p:cNvPr>
          <p:cNvPicPr>
            <a:picLocks noRot="1" noChangeAspect="1"/>
          </p:cNvPicPr>
          <p:nvPr>
            <a:videoFile r:link="rId1"/>
          </p:nvPr>
        </p:nvPicPr>
        <p:blipFill>
          <a:blip r:embed="rId4"/>
          <a:stretch>
            <a:fillRect/>
          </a:stretch>
        </p:blipFill>
        <p:spPr>
          <a:xfrm>
            <a:off x="-10" y="-15086"/>
            <a:ext cx="12192004" cy="5297430"/>
          </a:xfrm>
          <a:prstGeom prst="rect">
            <a:avLst/>
          </a:prstGeom>
        </p:spPr>
      </p:pic>
    </p:spTree>
    <p:extLst>
      <p:ext uri="{BB962C8B-B14F-4D97-AF65-F5344CB8AC3E}">
        <p14:creationId xmlns:p14="http://schemas.microsoft.com/office/powerpoint/2010/main" val="128821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75E920-281A-D1B5-291F-D72C313E7D69}"/>
              </a:ext>
              <a:ext uri="{C183D7F6-B498-43B3-948B-1728B52AA6E4}">
                <adec:decorative xmlns:adec="http://schemas.microsoft.com/office/drawing/2017/decorative" val="1"/>
              </a:ext>
            </a:extLst>
          </p:cNvPr>
          <p:cNvSpPr txBox="1"/>
          <p:nvPr/>
        </p:nvSpPr>
        <p:spPr>
          <a:xfrm>
            <a:off x="1088570" y="2644280"/>
            <a:ext cx="10014860" cy="3572103"/>
          </a:xfrm>
          <a:prstGeom prst="roundRect">
            <a:avLst>
              <a:gd name="adj" fmla="val 6055"/>
            </a:avLst>
          </a:prstGeom>
          <a:gradFill flip="none" rotWithShape="1">
            <a:gsLst>
              <a:gs pos="100000">
                <a:srgbClr val="50E6FF">
                  <a:alpha val="30000"/>
                </a:srgbClr>
              </a:gs>
              <a:gs pos="6000">
                <a:srgbClr val="D59DFF">
                  <a:alpha val="30000"/>
                </a:srgbClr>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050">
                <a:solidFill>
                  <a:srgbClr val="FFFFFF"/>
                </a:soli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CA"/>
          </a:p>
        </p:txBody>
      </p:sp>
      <p:sp>
        <p:nvSpPr>
          <p:cNvPr id="3" name="Rectangle: Rounded Corners 21">
            <a:extLst>
              <a:ext uri="{FF2B5EF4-FFF2-40B4-BE49-F238E27FC236}">
                <a16:creationId xmlns:a16="http://schemas.microsoft.com/office/drawing/2014/main" id="{240665AB-F18D-64D8-A58E-A85FAB137D37}"/>
              </a:ext>
              <a:ext uri="{C183D7F6-B498-43B3-948B-1728B52AA6E4}">
                <adec:decorative xmlns:adec="http://schemas.microsoft.com/office/drawing/2017/decorative" val="1"/>
              </a:ext>
            </a:extLst>
          </p:cNvPr>
          <p:cNvSpPr/>
          <p:nvPr/>
        </p:nvSpPr>
        <p:spPr bwMode="auto">
          <a:xfrm>
            <a:off x="567350" y="2146997"/>
            <a:ext cx="3506787" cy="2836941"/>
          </a:xfrm>
          <a:prstGeom prst="roundRect">
            <a:avLst>
              <a:gd name="adj" fmla="val 5751"/>
            </a:avLst>
          </a:prstGeom>
          <a:solidFill>
            <a:schemeClr val="bg1"/>
          </a:solidFill>
          <a:ln w="19050">
            <a:gradFill>
              <a:gsLst>
                <a:gs pos="0">
                  <a:srgbClr val="50E6FF"/>
                </a:gs>
                <a:gs pos="99000">
                  <a:srgbClr val="D59DFF"/>
                </a:gs>
              </a:gsLst>
              <a:lin ang="0" scaled="0"/>
            </a:gradFill>
            <a:headEnd type="oval" w="med" len="med"/>
            <a:tailEnd type="oval" w="med" len="med"/>
          </a:ln>
          <a:effectLst>
            <a:outerShdw blurRad="308254" dist="97833" dir="7615358" sx="100880" sy="100880" algn="tl" rotWithShape="0">
              <a:prstClr val="black">
                <a:alpha val="9348"/>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endParaRPr lang="en-US" sz="1800">
              <a:solidFill>
                <a:srgbClr val="000000"/>
              </a:solidFill>
              <a:latin typeface="Segoe Sans Display Semibold" pitchFamily="2" charset="0"/>
              <a:cs typeface="Segoe Sans Display Semibold" pitchFamily="2" charset="0"/>
            </a:endParaRPr>
          </a:p>
        </p:txBody>
      </p:sp>
      <p:sp>
        <p:nvSpPr>
          <p:cNvPr id="8" name="Rectangle: Rounded Corners 22">
            <a:extLst>
              <a:ext uri="{FF2B5EF4-FFF2-40B4-BE49-F238E27FC236}">
                <a16:creationId xmlns:a16="http://schemas.microsoft.com/office/drawing/2014/main" id="{21B8A1EE-EE3E-4868-4133-600E2DC5D4E1}"/>
              </a:ext>
              <a:ext uri="{C183D7F6-B498-43B3-948B-1728B52AA6E4}">
                <adec:decorative xmlns:adec="http://schemas.microsoft.com/office/drawing/2017/decorative" val="1"/>
              </a:ext>
            </a:extLst>
          </p:cNvPr>
          <p:cNvSpPr/>
          <p:nvPr/>
        </p:nvSpPr>
        <p:spPr bwMode="auto">
          <a:xfrm>
            <a:off x="4343400" y="2146997"/>
            <a:ext cx="3508375" cy="2836942"/>
          </a:xfrm>
          <a:prstGeom prst="roundRect">
            <a:avLst>
              <a:gd name="adj" fmla="val 5751"/>
            </a:avLst>
          </a:prstGeom>
          <a:solidFill>
            <a:schemeClr val="bg1"/>
          </a:solidFill>
          <a:ln w="19050">
            <a:gradFill>
              <a:gsLst>
                <a:gs pos="0">
                  <a:srgbClr val="50E6FF"/>
                </a:gs>
                <a:gs pos="99000">
                  <a:srgbClr val="D59DFF"/>
                </a:gs>
              </a:gsLst>
              <a:lin ang="0" scaled="0"/>
            </a:gradFill>
            <a:headEnd type="oval" w="med" len="med"/>
            <a:tailEnd type="oval" w="med" len="med"/>
          </a:ln>
          <a:effectLst>
            <a:outerShdw blurRad="308254" dist="97833" dir="7615358" sx="100880" sy="100880" algn="tl" rotWithShape="0">
              <a:prstClr val="black">
                <a:alpha val="9348"/>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endParaRPr lang="en-US" sz="1800">
              <a:solidFill>
                <a:srgbClr val="000000"/>
              </a:solidFill>
              <a:latin typeface="Segoe Sans Display Semibold" pitchFamily="2" charset="0"/>
              <a:cs typeface="Segoe Sans Display Semibold" pitchFamily="2" charset="0"/>
            </a:endParaRPr>
          </a:p>
        </p:txBody>
      </p:sp>
      <p:sp>
        <p:nvSpPr>
          <p:cNvPr id="11" name="Rectangle: Rounded Corners 23">
            <a:extLst>
              <a:ext uri="{FF2B5EF4-FFF2-40B4-BE49-F238E27FC236}">
                <a16:creationId xmlns:a16="http://schemas.microsoft.com/office/drawing/2014/main" id="{66A3B610-0D39-0495-7126-86C41EE48824}"/>
              </a:ext>
              <a:ext uri="{C183D7F6-B498-43B3-948B-1728B52AA6E4}">
                <adec:decorative xmlns:adec="http://schemas.microsoft.com/office/drawing/2017/decorative" val="1"/>
              </a:ext>
            </a:extLst>
          </p:cNvPr>
          <p:cNvSpPr/>
          <p:nvPr/>
        </p:nvSpPr>
        <p:spPr bwMode="auto">
          <a:xfrm>
            <a:off x="8099425" y="2146997"/>
            <a:ext cx="3506788" cy="2836940"/>
          </a:xfrm>
          <a:prstGeom prst="roundRect">
            <a:avLst>
              <a:gd name="adj" fmla="val 5751"/>
            </a:avLst>
          </a:prstGeom>
          <a:solidFill>
            <a:schemeClr val="bg1"/>
          </a:solidFill>
          <a:ln w="19050">
            <a:gradFill>
              <a:gsLst>
                <a:gs pos="0">
                  <a:srgbClr val="50E6FF"/>
                </a:gs>
                <a:gs pos="99000">
                  <a:srgbClr val="D59DFF"/>
                </a:gs>
              </a:gsLst>
              <a:lin ang="0" scaled="0"/>
            </a:gradFill>
            <a:headEnd type="oval" w="med" len="med"/>
            <a:tailEnd type="oval" w="med" len="med"/>
          </a:ln>
          <a:effectLst>
            <a:outerShdw blurRad="308254" dist="97833" dir="7615358" sx="100880" sy="100880" algn="tl" rotWithShape="0">
              <a:prstClr val="black">
                <a:alpha val="9348"/>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endParaRPr lang="en-US" sz="1800">
              <a:solidFill>
                <a:srgbClr val="000000"/>
              </a:solidFill>
              <a:latin typeface="Segoe Sans Display Semibold" pitchFamily="2" charset="0"/>
              <a:cs typeface="Segoe Sans Display Semibold" pitchFamily="2" charset="0"/>
            </a:endParaRPr>
          </a:p>
        </p:txBody>
      </p:sp>
      <p:grpSp>
        <p:nvGrpSpPr>
          <p:cNvPr id="15" name="Group 14">
            <a:extLst>
              <a:ext uri="{FF2B5EF4-FFF2-40B4-BE49-F238E27FC236}">
                <a16:creationId xmlns:a16="http://schemas.microsoft.com/office/drawing/2014/main" id="{9B9E4E8B-7684-A6D8-C111-0E6D55475E82}"/>
              </a:ext>
              <a:ext uri="{C183D7F6-B498-43B3-948B-1728B52AA6E4}">
                <adec:decorative xmlns:adec="http://schemas.microsoft.com/office/drawing/2017/decorative" val="1"/>
              </a:ext>
            </a:extLst>
          </p:cNvPr>
          <p:cNvGrpSpPr/>
          <p:nvPr/>
        </p:nvGrpSpPr>
        <p:grpSpPr>
          <a:xfrm>
            <a:off x="1795255" y="1593304"/>
            <a:ext cx="1050976" cy="1050976"/>
            <a:chOff x="1858822" y="1737268"/>
            <a:chExt cx="914400" cy="914400"/>
          </a:xfrm>
        </p:grpSpPr>
        <p:sp>
          <p:nvSpPr>
            <p:cNvPr id="36" name="Rectangle: Rounded Corners 35">
              <a:extLst>
                <a:ext uri="{FF2B5EF4-FFF2-40B4-BE49-F238E27FC236}">
                  <a16:creationId xmlns:a16="http://schemas.microsoft.com/office/drawing/2014/main" id="{7F6FA522-8E2C-2D08-617F-AE3155AEEE63}"/>
                </a:ext>
                <a:ext uri="{C183D7F6-B498-43B3-948B-1728B52AA6E4}">
                  <adec:decorative xmlns:adec="http://schemas.microsoft.com/office/drawing/2017/decorative" val="1"/>
                </a:ext>
              </a:extLst>
            </p:cNvPr>
            <p:cNvSpPr/>
            <p:nvPr/>
          </p:nvSpPr>
          <p:spPr bwMode="auto">
            <a:xfrm>
              <a:off x="1858822" y="1737268"/>
              <a:ext cx="914400" cy="914400"/>
            </a:xfrm>
            <a:prstGeom prst="ellipse">
              <a:avLst/>
            </a:prstGeom>
            <a:gradFill flip="none" rotWithShape="1">
              <a:gsLst>
                <a:gs pos="100000">
                  <a:srgbClr val="8761C5"/>
                </a:gs>
                <a:gs pos="0">
                  <a:schemeClr val="accent1"/>
                </a:gs>
              </a:gsLst>
              <a:lin ang="2700000" scaled="1"/>
              <a:tileRect/>
            </a:gradFill>
            <a:ln w="9525" cap="flat" cmpd="sng" algn="ctr">
              <a:noFill/>
              <a:prstDash val="solid"/>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endParaRPr>
            </a:p>
          </p:txBody>
        </p:sp>
        <p:pic>
          <p:nvPicPr>
            <p:cNvPr id="4" name="Graphic 3" descr="Icon of a cloud with expanding arrows">
              <a:extLst>
                <a:ext uri="{FF2B5EF4-FFF2-40B4-BE49-F238E27FC236}">
                  <a16:creationId xmlns:a16="http://schemas.microsoft.com/office/drawing/2014/main" id="{571A7A67-DE0C-7009-2C2C-3D6D041630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9698" y="1888144"/>
              <a:ext cx="612648" cy="612648"/>
            </a:xfrm>
            <a:prstGeom prst="rect">
              <a:avLst/>
            </a:prstGeom>
          </p:spPr>
        </p:pic>
      </p:grpSp>
      <p:sp>
        <p:nvSpPr>
          <p:cNvPr id="2" name="Title 19">
            <a:extLst>
              <a:ext uri="{FF2B5EF4-FFF2-40B4-BE49-F238E27FC236}">
                <a16:creationId xmlns:a16="http://schemas.microsoft.com/office/drawing/2014/main" id="{95FD7BA6-A820-4F77-0954-6266A709D88D}"/>
              </a:ext>
            </a:extLst>
          </p:cNvPr>
          <p:cNvSpPr>
            <a:spLocks noGrp="1"/>
          </p:cNvSpPr>
          <p:nvPr>
            <p:ph type="title"/>
          </p:nvPr>
        </p:nvSpPr>
        <p:spPr>
          <a:xfrm>
            <a:off x="586740" y="657779"/>
            <a:ext cx="11018520" cy="553998"/>
          </a:xfrm>
        </p:spPr>
        <p:txBody>
          <a:bodyPr>
            <a:normAutofit fontScale="90000"/>
          </a:bodyPr>
          <a:lstStyle/>
          <a:p>
            <a:pPr algn="ctr"/>
            <a:r>
              <a:rPr lang="en-US" noProof="0" dirty="0"/>
              <a:t>Why Microsoft for agentic transformation</a:t>
            </a:r>
          </a:p>
        </p:txBody>
      </p:sp>
      <p:sp>
        <p:nvSpPr>
          <p:cNvPr id="16" name="TextBox 15">
            <a:extLst>
              <a:ext uri="{FF2B5EF4-FFF2-40B4-BE49-F238E27FC236}">
                <a16:creationId xmlns:a16="http://schemas.microsoft.com/office/drawing/2014/main" id="{EEAACA82-1AC5-AF0F-AF27-B5A55E5CB921}"/>
              </a:ext>
            </a:extLst>
          </p:cNvPr>
          <p:cNvSpPr txBox="1"/>
          <p:nvPr/>
        </p:nvSpPr>
        <p:spPr>
          <a:xfrm>
            <a:off x="1129927" y="1167816"/>
            <a:ext cx="993214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Microsoft brings it all together—platform, productivity, and AI—to power the next era of CX</a:t>
            </a:r>
            <a:endParaRPr kumimoji="0" lang="en-US" sz="2000" b="0" i="0" u="none" strike="noStrike" kern="1200" cap="none" spc="0" normalizeH="0" baseline="0" noProof="0" dirty="0">
              <a:ln>
                <a:noFill/>
              </a:ln>
              <a:solidFill>
                <a:srgbClr val="000000"/>
              </a:solidFill>
              <a:effectLst/>
              <a:uLnTx/>
              <a:uFillTx/>
              <a:latin typeface="+mj-lt"/>
              <a:ea typeface="+mn-ea"/>
              <a:cs typeface="+mn-cs"/>
            </a:endParaRPr>
          </a:p>
        </p:txBody>
      </p:sp>
      <p:sp>
        <p:nvSpPr>
          <p:cNvPr id="19" name="TextBox 18">
            <a:extLst>
              <a:ext uri="{FF2B5EF4-FFF2-40B4-BE49-F238E27FC236}">
                <a16:creationId xmlns:a16="http://schemas.microsoft.com/office/drawing/2014/main" id="{611556E6-E7B1-C915-3094-AAC98832B49D}"/>
              </a:ext>
            </a:extLst>
          </p:cNvPr>
          <p:cNvSpPr txBox="1"/>
          <p:nvPr/>
        </p:nvSpPr>
        <p:spPr>
          <a:xfrm>
            <a:off x="950835" y="2845323"/>
            <a:ext cx="2739816" cy="615553"/>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One cloud, one platform, one vendor</a:t>
            </a:r>
          </a:p>
        </p:txBody>
      </p:sp>
      <p:sp>
        <p:nvSpPr>
          <p:cNvPr id="10" name="TextBox 9">
            <a:extLst>
              <a:ext uri="{FF2B5EF4-FFF2-40B4-BE49-F238E27FC236}">
                <a16:creationId xmlns:a16="http://schemas.microsoft.com/office/drawing/2014/main" id="{4359960E-67EE-95E3-8321-B4425CDDB328}"/>
              </a:ext>
            </a:extLst>
          </p:cNvPr>
          <p:cNvSpPr txBox="1"/>
          <p:nvPr/>
        </p:nvSpPr>
        <p:spPr>
          <a:xfrm>
            <a:off x="1049876" y="3637387"/>
            <a:ext cx="2541736" cy="107721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Deliver end-to-end service experiences on a single Microsoft cloud—connecting channels, roles, and datasets through one trusted platform.</a:t>
            </a:r>
          </a:p>
        </p:txBody>
      </p:sp>
      <p:grpSp>
        <p:nvGrpSpPr>
          <p:cNvPr id="14" name="Group 13">
            <a:extLst>
              <a:ext uri="{FF2B5EF4-FFF2-40B4-BE49-F238E27FC236}">
                <a16:creationId xmlns:a16="http://schemas.microsoft.com/office/drawing/2014/main" id="{A503E1C3-742E-377A-6A69-42C8645EDE01}"/>
              </a:ext>
              <a:ext uri="{C183D7F6-B498-43B3-948B-1728B52AA6E4}">
                <adec:decorative xmlns:adec="http://schemas.microsoft.com/office/drawing/2017/decorative" val="1"/>
              </a:ext>
            </a:extLst>
          </p:cNvPr>
          <p:cNvGrpSpPr/>
          <p:nvPr/>
        </p:nvGrpSpPr>
        <p:grpSpPr>
          <a:xfrm>
            <a:off x="5572099" y="1593304"/>
            <a:ext cx="1050976" cy="1050976"/>
            <a:chOff x="5638800" y="1737268"/>
            <a:chExt cx="914400" cy="914400"/>
          </a:xfrm>
        </p:grpSpPr>
        <p:sp>
          <p:nvSpPr>
            <p:cNvPr id="52" name="Rectangle: Rounded Corners 51">
              <a:extLst>
                <a:ext uri="{FF2B5EF4-FFF2-40B4-BE49-F238E27FC236}">
                  <a16:creationId xmlns:a16="http://schemas.microsoft.com/office/drawing/2014/main" id="{91BDB175-6BDD-A6FF-E218-ABBA13CCC31B}"/>
                </a:ext>
                <a:ext uri="{C183D7F6-B498-43B3-948B-1728B52AA6E4}">
                  <adec:decorative xmlns:adec="http://schemas.microsoft.com/office/drawing/2017/decorative" val="1"/>
                </a:ext>
              </a:extLst>
            </p:cNvPr>
            <p:cNvSpPr/>
            <p:nvPr/>
          </p:nvSpPr>
          <p:spPr bwMode="auto">
            <a:xfrm>
              <a:off x="5638800" y="1737268"/>
              <a:ext cx="914400" cy="914400"/>
            </a:xfrm>
            <a:prstGeom prst="ellipse">
              <a:avLst/>
            </a:prstGeom>
            <a:gradFill flip="none" rotWithShape="1">
              <a:gsLst>
                <a:gs pos="100000">
                  <a:srgbClr val="8761C5"/>
                </a:gs>
                <a:gs pos="0">
                  <a:schemeClr val="accent1"/>
                </a:gs>
              </a:gsLst>
              <a:lin ang="2700000" scaled="1"/>
              <a:tileRect/>
            </a:gradFill>
            <a:ln w="9525" cap="flat" cmpd="sng" algn="ctr">
              <a:noFill/>
              <a:prstDash val="solid"/>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endParaRPr>
            </a:p>
          </p:txBody>
        </p:sp>
        <p:pic>
          <p:nvPicPr>
            <p:cNvPr id="6" name="Graphic 5" descr="icon of a plug with a check mark">
              <a:extLst>
                <a:ext uri="{FF2B5EF4-FFF2-40B4-BE49-F238E27FC236}">
                  <a16:creationId xmlns:a16="http://schemas.microsoft.com/office/drawing/2014/main" id="{0256794B-FE80-7C09-B1E1-5C6DAA79C8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89676" y="1888144"/>
              <a:ext cx="612648" cy="612648"/>
            </a:xfrm>
            <a:prstGeom prst="rect">
              <a:avLst/>
            </a:prstGeom>
          </p:spPr>
        </p:pic>
      </p:grpSp>
      <p:sp>
        <p:nvSpPr>
          <p:cNvPr id="20" name="TextBox 19">
            <a:extLst>
              <a:ext uri="{FF2B5EF4-FFF2-40B4-BE49-F238E27FC236}">
                <a16:creationId xmlns:a16="http://schemas.microsoft.com/office/drawing/2014/main" id="{FBB258BF-59CF-1F9A-E094-AA95D2B1148F}"/>
              </a:ext>
            </a:extLst>
          </p:cNvPr>
          <p:cNvSpPr txBox="1"/>
          <p:nvPr/>
        </p:nvSpPr>
        <p:spPr>
          <a:xfrm>
            <a:off x="4758647" y="2845323"/>
            <a:ext cx="2677880" cy="615553"/>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Open, flexible integration</a:t>
            </a:r>
          </a:p>
        </p:txBody>
      </p:sp>
      <p:sp>
        <p:nvSpPr>
          <p:cNvPr id="22" name="TextBox 21">
            <a:extLst>
              <a:ext uri="{FF2B5EF4-FFF2-40B4-BE49-F238E27FC236}">
                <a16:creationId xmlns:a16="http://schemas.microsoft.com/office/drawing/2014/main" id="{E94479ED-D816-45CF-4605-651FA03DCE1A}"/>
              </a:ext>
            </a:extLst>
          </p:cNvPr>
          <p:cNvSpPr txBox="1"/>
          <p:nvPr/>
        </p:nvSpPr>
        <p:spPr>
          <a:xfrm>
            <a:off x="4758648" y="3637387"/>
            <a:ext cx="2677879" cy="1077218"/>
          </a:xfrm>
          <a:prstGeom prst="rect">
            <a:avLst/>
          </a:prstGeom>
          <a:noFill/>
        </p:spPr>
        <p:txBody>
          <a:bodyPr wrap="square" lIns="0" tIns="0" rIns="0" bIns="0" rtlCol="0">
            <a:spAutoFit/>
          </a:bodyPr>
          <a:lstStyle>
            <a:defPPr>
              <a:defRPr lang="en-US"/>
            </a:defPPr>
            <a:lvl1pPr algn="ct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Bring AI and automation to the tools you already use—integrating with Microsoft 365, third-party systems, and your existing investments.</a:t>
            </a:r>
          </a:p>
        </p:txBody>
      </p:sp>
      <p:grpSp>
        <p:nvGrpSpPr>
          <p:cNvPr id="13" name="Group 12">
            <a:extLst>
              <a:ext uri="{FF2B5EF4-FFF2-40B4-BE49-F238E27FC236}">
                <a16:creationId xmlns:a16="http://schemas.microsoft.com/office/drawing/2014/main" id="{16F109FC-46C6-9FA3-3C58-62C2BE9750E0}"/>
              </a:ext>
              <a:ext uri="{C183D7F6-B498-43B3-948B-1728B52AA6E4}">
                <adec:decorative xmlns:adec="http://schemas.microsoft.com/office/drawing/2017/decorative" val="1"/>
              </a:ext>
            </a:extLst>
          </p:cNvPr>
          <p:cNvGrpSpPr/>
          <p:nvPr/>
        </p:nvGrpSpPr>
        <p:grpSpPr>
          <a:xfrm>
            <a:off x="9327331" y="1593304"/>
            <a:ext cx="1050976" cy="1050976"/>
            <a:chOff x="9308498" y="1737268"/>
            <a:chExt cx="914400" cy="914400"/>
          </a:xfrm>
        </p:grpSpPr>
        <p:sp>
          <p:nvSpPr>
            <p:cNvPr id="46" name="Rectangle: Rounded Corners 45">
              <a:extLst>
                <a:ext uri="{FF2B5EF4-FFF2-40B4-BE49-F238E27FC236}">
                  <a16:creationId xmlns:a16="http://schemas.microsoft.com/office/drawing/2014/main" id="{5FC5A122-B32B-B6DD-230B-DFBBE96D4B6F}"/>
                </a:ext>
                <a:ext uri="{C183D7F6-B498-43B3-948B-1728B52AA6E4}">
                  <adec:decorative xmlns:adec="http://schemas.microsoft.com/office/drawing/2017/decorative" val="1"/>
                </a:ext>
              </a:extLst>
            </p:cNvPr>
            <p:cNvSpPr/>
            <p:nvPr/>
          </p:nvSpPr>
          <p:spPr bwMode="auto">
            <a:xfrm>
              <a:off x="9308498" y="1737268"/>
              <a:ext cx="914400" cy="914400"/>
            </a:xfrm>
            <a:prstGeom prst="ellipse">
              <a:avLst/>
            </a:prstGeom>
            <a:gradFill flip="none" rotWithShape="1">
              <a:gsLst>
                <a:gs pos="100000">
                  <a:srgbClr val="8761C5"/>
                </a:gs>
                <a:gs pos="0">
                  <a:schemeClr val="accent1"/>
                </a:gs>
              </a:gsLst>
              <a:lin ang="2700000" scaled="1"/>
              <a:tileRect/>
            </a:gradFill>
            <a:ln w="9525" cap="flat" cmpd="sng" algn="ctr">
              <a:noFill/>
              <a:prstDash val="solid"/>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endParaRPr>
            </a:p>
          </p:txBody>
        </p:sp>
        <p:pic>
          <p:nvPicPr>
            <p:cNvPr id="9" name="Graphic 8" descr="Icon of a badge">
              <a:extLst>
                <a:ext uri="{FF2B5EF4-FFF2-40B4-BE49-F238E27FC236}">
                  <a16:creationId xmlns:a16="http://schemas.microsoft.com/office/drawing/2014/main" id="{70EFFDF2-1DCE-0540-5FF9-34B6959EAA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59374" y="1888144"/>
              <a:ext cx="612648" cy="612648"/>
            </a:xfrm>
            <a:prstGeom prst="rect">
              <a:avLst/>
            </a:prstGeom>
          </p:spPr>
        </p:pic>
      </p:grpSp>
      <p:sp>
        <p:nvSpPr>
          <p:cNvPr id="21" name="TextBox 20">
            <a:extLst>
              <a:ext uri="{FF2B5EF4-FFF2-40B4-BE49-F238E27FC236}">
                <a16:creationId xmlns:a16="http://schemas.microsoft.com/office/drawing/2014/main" id="{0B4A1967-CB99-F93E-9055-C55C160E06E1}"/>
              </a:ext>
            </a:extLst>
          </p:cNvPr>
          <p:cNvSpPr txBox="1"/>
          <p:nvPr/>
        </p:nvSpPr>
        <p:spPr>
          <a:xfrm>
            <a:off x="8367480" y="2845323"/>
            <a:ext cx="2970679" cy="615553"/>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Market and </a:t>
            </a:r>
            <a:br>
              <a:rPr kumimoji="0" lang="en-US" sz="2000" b="0" i="0" u="none" strike="noStrike" kern="1200" cap="none" spc="0" normalizeH="0" baseline="0" noProof="0">
                <a:ln>
                  <a:noFill/>
                </a:ln>
                <a:effectLst/>
                <a:uLnTx/>
                <a:uFillTx/>
                <a:latin typeface="Segoe UI Semibold"/>
                <a:ea typeface="+mn-ea"/>
                <a:cs typeface="+mn-cs"/>
              </a:rPr>
            </a:br>
            <a:r>
              <a:rPr kumimoji="0" lang="en-US" sz="2000" b="0" i="0" u="none" strike="noStrike" kern="1200" cap="none" spc="0" normalizeH="0" baseline="0" noProof="0">
                <a:ln>
                  <a:noFill/>
                </a:ln>
                <a:effectLst/>
                <a:uLnTx/>
                <a:uFillTx/>
                <a:latin typeface="Segoe UI Semibold"/>
                <a:ea typeface="+mn-ea"/>
                <a:cs typeface="+mn-cs"/>
              </a:rPr>
              <a:t>AI leader</a:t>
            </a:r>
          </a:p>
        </p:txBody>
      </p:sp>
      <p:sp>
        <p:nvSpPr>
          <p:cNvPr id="25" name="TextBox 24">
            <a:extLst>
              <a:ext uri="{FF2B5EF4-FFF2-40B4-BE49-F238E27FC236}">
                <a16:creationId xmlns:a16="http://schemas.microsoft.com/office/drawing/2014/main" id="{F2BCB851-2A07-11CC-D629-D019CEE5A987}"/>
              </a:ext>
            </a:extLst>
          </p:cNvPr>
          <p:cNvSpPr txBox="1"/>
          <p:nvPr/>
        </p:nvSpPr>
        <p:spPr>
          <a:xfrm>
            <a:off x="8462383" y="3637387"/>
            <a:ext cx="2780874" cy="861774"/>
          </a:xfrm>
          <a:prstGeom prst="rect">
            <a:avLst/>
          </a:prstGeom>
          <a:noFill/>
        </p:spPr>
        <p:txBody>
          <a:bodyPr wrap="square" lIns="0" tIns="0" rIns="0" bIns="0" rtlCol="0">
            <a:spAutoFit/>
          </a:bodyPr>
          <a:lstStyle>
            <a:defPPr>
              <a:defRPr lang="en-US"/>
            </a:defPPr>
            <a:lvl1pPr algn="ct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Rely on a proven leader in service and AI—with the scale, security, and innovation to support your complete service journey.</a:t>
            </a:r>
          </a:p>
        </p:txBody>
      </p:sp>
      <p:sp>
        <p:nvSpPr>
          <p:cNvPr id="7" name="Title 1">
            <a:extLst>
              <a:ext uri="{FF2B5EF4-FFF2-40B4-BE49-F238E27FC236}">
                <a16:creationId xmlns:a16="http://schemas.microsoft.com/office/drawing/2014/main" id="{29D0397E-3DDD-64E6-328C-F0CD421BF18F}"/>
              </a:ext>
            </a:extLst>
          </p:cNvPr>
          <p:cNvSpPr txBox="1">
            <a:spLocks/>
          </p:cNvSpPr>
          <p:nvPr/>
        </p:nvSpPr>
        <p:spPr>
          <a:xfrm>
            <a:off x="2972613" y="5122131"/>
            <a:ext cx="1854284" cy="83099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200" normalizeH="0" baseline="0" noProof="0">
                <a:ln>
                  <a:noFill/>
                </a:ln>
                <a:gradFill>
                  <a:gsLst>
                    <a:gs pos="61000">
                      <a:srgbClr val="0078D4"/>
                    </a:gs>
                    <a:gs pos="3000">
                      <a:srgbClr val="8661C5"/>
                    </a:gs>
                  </a:gsLst>
                  <a:path path="circle">
                    <a:fillToRect l="100000" t="100000"/>
                  </a:path>
                </a:gradFill>
                <a:effectLst/>
                <a:uLnTx/>
                <a:uFillTx/>
                <a:ea typeface="+mn-ea"/>
                <a:cs typeface="Segoe Sans Display Semibold" pitchFamily="2" charset="0"/>
              </a:rPr>
              <a:t>&gt;20%</a:t>
            </a:r>
          </a:p>
        </p:txBody>
      </p:sp>
      <p:sp>
        <p:nvSpPr>
          <p:cNvPr id="12" name="TextBox 11">
            <a:extLst>
              <a:ext uri="{FF2B5EF4-FFF2-40B4-BE49-F238E27FC236}">
                <a16:creationId xmlns:a16="http://schemas.microsoft.com/office/drawing/2014/main" id="{7F106A35-01A6-5AE1-F96D-B3BB306BA2BA}"/>
              </a:ext>
            </a:extLst>
          </p:cNvPr>
          <p:cNvSpPr txBox="1"/>
          <p:nvPr/>
        </p:nvSpPr>
        <p:spPr>
          <a:xfrm>
            <a:off x="4884032" y="5260630"/>
            <a:ext cx="4378663" cy="55399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1200"/>
              </a:spcAft>
              <a:buClrTx/>
              <a:buSzTx/>
              <a:buFontTx/>
              <a:buNone/>
              <a:tabLst/>
              <a:defRPr/>
            </a:pPr>
            <a:r>
              <a:rPr kumimoji="0" lang="en-US" sz="2000" b="0" i="0" u="none" strike="noStrike" kern="1200" cap="none" spc="0" normalizeH="0" baseline="0" noProof="0">
                <a:ln>
                  <a:noFill/>
                </a:ln>
                <a:effectLst/>
                <a:uLnTx/>
                <a:uFillTx/>
                <a:ea typeface="+mn-ea"/>
                <a:cs typeface="Segoe Sans Display" pitchFamily="2" charset="0"/>
              </a:rPr>
              <a:t>of customers migrate to Dynamics 365 in </a:t>
            </a:r>
            <a:r>
              <a:rPr kumimoji="0" lang="en-US" sz="2000" b="0" i="0" u="none" strike="noStrike" kern="1200" cap="none" spc="0" normalizeH="0" baseline="0" noProof="0">
                <a:ln>
                  <a:noFill/>
                </a:ln>
                <a:effectLst/>
                <a:uLnTx/>
                <a:uFillTx/>
                <a:latin typeface="+mj-lt"/>
                <a:ea typeface="+mn-ea"/>
                <a:cs typeface="Segoe Sans Display" pitchFamily="2" charset="0"/>
              </a:rPr>
              <a:t>less than 8 months </a:t>
            </a:r>
          </a:p>
        </p:txBody>
      </p:sp>
      <p:sp>
        <p:nvSpPr>
          <p:cNvPr id="17" name="TextBox 16">
            <a:extLst>
              <a:ext uri="{FF2B5EF4-FFF2-40B4-BE49-F238E27FC236}">
                <a16:creationId xmlns:a16="http://schemas.microsoft.com/office/drawing/2014/main" id="{66F9F284-6E7C-6B7F-B2FA-F1D5347A09FE}"/>
              </a:ext>
            </a:extLst>
          </p:cNvPr>
          <p:cNvSpPr txBox="1"/>
          <p:nvPr/>
        </p:nvSpPr>
        <p:spPr>
          <a:xfrm>
            <a:off x="4884032" y="5828882"/>
            <a:ext cx="4366200"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0" cap="none" spc="0" normalizeH="0" baseline="0" noProof="0">
                <a:ln>
                  <a:noFill/>
                </a:ln>
                <a:effectLst/>
                <a:uLnTx/>
                <a:uFillTx/>
                <a:cs typeface="Segoe Sans Display" pitchFamily="2" charset="0"/>
              </a:rPr>
              <a:t>Based on Microsoft internal data</a:t>
            </a:r>
          </a:p>
        </p:txBody>
      </p:sp>
      <p:pic>
        <p:nvPicPr>
          <p:cNvPr id="23" name="Picture 22">
            <a:extLst>
              <a:ext uri="{FF2B5EF4-FFF2-40B4-BE49-F238E27FC236}">
                <a16:creationId xmlns:a16="http://schemas.microsoft.com/office/drawing/2014/main" id="{E15664C9-3971-B582-1A8D-A5480D9AD1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069" y="206945"/>
            <a:ext cx="1740598" cy="373976"/>
          </a:xfrm>
          <a:prstGeom prst="rect">
            <a:avLst/>
          </a:prstGeom>
        </p:spPr>
      </p:pic>
      <p:pic>
        <p:nvPicPr>
          <p:cNvPr id="24" name="Picture 23" descr="A logo for a company&#10;&#10;AI-generated content may be incorrect.">
            <a:extLst>
              <a:ext uri="{FF2B5EF4-FFF2-40B4-BE49-F238E27FC236}">
                <a16:creationId xmlns:a16="http://schemas.microsoft.com/office/drawing/2014/main" id="{66E77AAA-FA04-2AE2-F3CC-8AAD6550F0D6}"/>
              </a:ext>
            </a:extLst>
          </p:cNvPr>
          <p:cNvPicPr>
            <a:picLocks noChangeAspect="1"/>
          </p:cNvPicPr>
          <p:nvPr/>
        </p:nvPicPr>
        <p:blipFill>
          <a:blip r:embed="rId10"/>
          <a:srcRect l="14751" t="24989" r="14943" b="25479"/>
          <a:stretch>
            <a:fillRect/>
          </a:stretch>
        </p:blipFill>
        <p:spPr>
          <a:xfrm>
            <a:off x="10875498" y="87045"/>
            <a:ext cx="1195560" cy="861820"/>
          </a:xfrm>
          <a:prstGeom prst="rect">
            <a:avLst/>
          </a:prstGeom>
        </p:spPr>
      </p:pic>
    </p:spTree>
    <p:extLst>
      <p:ext uri="{BB962C8B-B14F-4D97-AF65-F5344CB8AC3E}">
        <p14:creationId xmlns:p14="http://schemas.microsoft.com/office/powerpoint/2010/main" val="315657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8.33333E-7 -2.96296E-6 L -8.33333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0"/>
                                  </p:stCondLst>
                                  <p:childTnLst>
                                    <p:animMotion origin="layout" path="M -8.33333E-7 -2.96296E-6 L -8.33333E-7 0.03542 " pathEditMode="relative" rAng="0" ptsTypes="AA">
                                      <p:cBhvr>
                                        <p:cTn id="14" dur="700" spd="-100000" fill="hold"/>
                                        <p:tgtEl>
                                          <p:spTgt spid="16"/>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200"/>
                                  </p:stCondLst>
                                  <p:childTnLst>
                                    <p:animMotion origin="layout" path="M -8.33333E-7 -2.96296E-6 L -8.33333E-7 0.03542 " pathEditMode="relative" rAng="0" ptsTypes="AA">
                                      <p:cBhvr>
                                        <p:cTn id="19" dur="700" spd="-100000" fill="hold"/>
                                        <p:tgtEl>
                                          <p:spTgt spid="5"/>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200"/>
                                  </p:stCondLst>
                                  <p:childTnLst>
                                    <p:animMotion origin="layout" path="M -8.33333E-7 -2.96296E-6 L -8.33333E-7 0.03542 " pathEditMode="relative" rAng="0" ptsTypes="AA">
                                      <p:cBhvr>
                                        <p:cTn id="24" dur="700" spd="-100000" fill="hold"/>
                                        <p:tgtEl>
                                          <p:spTgt spid="3"/>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grpId="1" nodeType="withEffect">
                                  <p:stCondLst>
                                    <p:cond delay="200"/>
                                  </p:stCondLst>
                                  <p:childTnLst>
                                    <p:animMotion origin="layout" path="M -8.33333E-7 -2.96296E-6 L -8.33333E-7 0.03542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42" presetClass="path" presetSubtype="0" decel="100000" fill="hold" grpId="1" nodeType="withEffect">
                                  <p:stCondLst>
                                    <p:cond delay="200"/>
                                  </p:stCondLst>
                                  <p:childTnLst>
                                    <p:animMotion origin="layout" path="M -8.33333E-7 -2.96296E-6 L -8.33333E-7 0.03542 " pathEditMode="relative" rAng="0" ptsTypes="AA">
                                      <p:cBhvr>
                                        <p:cTn id="34" dur="700" spd="-100000" fill="hold"/>
                                        <p:tgtEl>
                                          <p:spTgt spid="11"/>
                                        </p:tgtEl>
                                        <p:attrNameLst>
                                          <p:attrName>ppt_x</p:attrName>
                                          <p:attrName>ppt_y</p:attrName>
                                        </p:attrNameLst>
                                      </p:cBhvr>
                                      <p:rCtr x="0" y="1759"/>
                                    </p:animMotion>
                                  </p:childTnLst>
                                </p:cTn>
                              </p:par>
                              <p:par>
                                <p:cTn id="35" presetID="10" presetClass="entr" presetSubtype="0" fill="hold" nodeType="withEffect">
                                  <p:stCondLst>
                                    <p:cond delay="2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42" presetClass="path" presetSubtype="0" decel="100000" fill="hold" nodeType="withEffect">
                                  <p:stCondLst>
                                    <p:cond delay="200"/>
                                  </p:stCondLst>
                                  <p:childTnLst>
                                    <p:animMotion origin="layout" path="M -8.33333E-7 -2.96296E-6 L -8.33333E-7 0.03542 " pathEditMode="relative" rAng="0" ptsTypes="AA">
                                      <p:cBhvr>
                                        <p:cTn id="39" dur="700" spd="-100000" fill="hold"/>
                                        <p:tgtEl>
                                          <p:spTgt spid="15"/>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42" presetClass="path" presetSubtype="0" decel="100000" fill="hold" grpId="1" nodeType="withEffect">
                                  <p:stCondLst>
                                    <p:cond delay="200"/>
                                  </p:stCondLst>
                                  <p:childTnLst>
                                    <p:animMotion origin="layout" path="M -8.33333E-7 -2.96296E-6 L -8.33333E-7 0.03542 " pathEditMode="relative" rAng="0" ptsTypes="AA">
                                      <p:cBhvr>
                                        <p:cTn id="44" dur="700" spd="-100000" fill="hold"/>
                                        <p:tgtEl>
                                          <p:spTgt spid="19"/>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42" presetClass="path" presetSubtype="0" decel="100000" fill="hold" grpId="1" nodeType="withEffect">
                                  <p:stCondLst>
                                    <p:cond delay="200"/>
                                  </p:stCondLst>
                                  <p:childTnLst>
                                    <p:animMotion origin="layout" path="M -8.33333E-7 -2.96296E-6 L -8.33333E-7 0.03542 " pathEditMode="relative" rAng="0" ptsTypes="AA">
                                      <p:cBhvr>
                                        <p:cTn id="49" dur="700" spd="-100000" fill="hold"/>
                                        <p:tgtEl>
                                          <p:spTgt spid="10"/>
                                        </p:tgtEl>
                                        <p:attrNameLst>
                                          <p:attrName>ppt_x</p:attrName>
                                          <p:attrName>ppt_y</p:attrName>
                                        </p:attrNameLst>
                                      </p:cBhvr>
                                      <p:rCtr x="0" y="1759"/>
                                    </p:animMotion>
                                  </p:childTnLst>
                                </p:cTn>
                              </p:par>
                              <p:par>
                                <p:cTn id="50" presetID="10" presetClass="entr" presetSubtype="0" fill="hold" nodeType="withEffect">
                                  <p:stCondLst>
                                    <p:cond delay="2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42" presetClass="path" presetSubtype="0" decel="100000" fill="hold" nodeType="withEffect">
                                  <p:stCondLst>
                                    <p:cond delay="200"/>
                                  </p:stCondLst>
                                  <p:childTnLst>
                                    <p:animMotion origin="layout" path="M -8.33333E-7 -2.96296E-6 L -8.33333E-7 0.03542 " pathEditMode="relative" rAng="0" ptsTypes="AA">
                                      <p:cBhvr>
                                        <p:cTn id="54" dur="700" spd="-100000" fill="hold"/>
                                        <p:tgtEl>
                                          <p:spTgt spid="14"/>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42" presetClass="path" presetSubtype="0" decel="100000" fill="hold" grpId="1" nodeType="withEffect">
                                  <p:stCondLst>
                                    <p:cond delay="200"/>
                                  </p:stCondLst>
                                  <p:childTnLst>
                                    <p:animMotion origin="layout" path="M -8.33333E-7 -2.96296E-6 L -8.33333E-7 0.03542 " pathEditMode="relative" rAng="0" ptsTypes="AA">
                                      <p:cBhvr>
                                        <p:cTn id="59" dur="700" spd="-100000" fill="hold"/>
                                        <p:tgtEl>
                                          <p:spTgt spid="20"/>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42" presetClass="path" presetSubtype="0" decel="100000" fill="hold" grpId="1" nodeType="withEffect">
                                  <p:stCondLst>
                                    <p:cond delay="200"/>
                                  </p:stCondLst>
                                  <p:childTnLst>
                                    <p:animMotion origin="layout" path="M -8.33333E-7 -2.96296E-6 L -8.33333E-7 0.03542 " pathEditMode="relative" rAng="0" ptsTypes="AA">
                                      <p:cBhvr>
                                        <p:cTn id="64" dur="700" spd="-100000" fill="hold"/>
                                        <p:tgtEl>
                                          <p:spTgt spid="22"/>
                                        </p:tgtEl>
                                        <p:attrNameLst>
                                          <p:attrName>ppt_x</p:attrName>
                                          <p:attrName>ppt_y</p:attrName>
                                        </p:attrNameLst>
                                      </p:cBhvr>
                                      <p:rCtr x="0" y="1759"/>
                                    </p:animMotion>
                                  </p:childTnLst>
                                </p:cTn>
                              </p:par>
                              <p:par>
                                <p:cTn id="65" presetID="10" presetClass="entr" presetSubtype="0" fill="hold" nodeType="withEffect">
                                  <p:stCondLst>
                                    <p:cond delay="20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par>
                                <p:cTn id="68" presetID="42" presetClass="path" presetSubtype="0" decel="100000" fill="hold" nodeType="withEffect">
                                  <p:stCondLst>
                                    <p:cond delay="200"/>
                                  </p:stCondLst>
                                  <p:childTnLst>
                                    <p:animMotion origin="layout" path="M -8.33333E-7 -2.96296E-6 L -8.33333E-7 0.03542 " pathEditMode="relative" rAng="0" ptsTypes="AA">
                                      <p:cBhvr>
                                        <p:cTn id="69" dur="700" spd="-100000" fill="hold"/>
                                        <p:tgtEl>
                                          <p:spTgt spid="13"/>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42" presetClass="path" presetSubtype="0" decel="100000" fill="hold" grpId="1" nodeType="withEffect">
                                  <p:stCondLst>
                                    <p:cond delay="200"/>
                                  </p:stCondLst>
                                  <p:childTnLst>
                                    <p:animMotion origin="layout" path="M -8.33333E-7 -2.96296E-6 L -8.33333E-7 0.03542 " pathEditMode="relative" rAng="0" ptsTypes="AA">
                                      <p:cBhvr>
                                        <p:cTn id="74" dur="700" spd="-100000" fill="hold"/>
                                        <p:tgtEl>
                                          <p:spTgt spid="21"/>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42" presetClass="path" presetSubtype="0" decel="100000" fill="hold" grpId="1" nodeType="withEffect">
                                  <p:stCondLst>
                                    <p:cond delay="200"/>
                                  </p:stCondLst>
                                  <p:childTnLst>
                                    <p:animMotion origin="layout" path="M -8.33333E-7 -2.96296E-6 L -8.33333E-7 0.03542 " pathEditMode="relative" rAng="0" ptsTypes="AA">
                                      <p:cBhvr>
                                        <p:cTn id="79" dur="700" spd="-100000" fill="hold"/>
                                        <p:tgtEl>
                                          <p:spTgt spid="25"/>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42" presetClass="path" presetSubtype="0" decel="100000" fill="hold" grpId="1" nodeType="withEffect">
                                  <p:stCondLst>
                                    <p:cond delay="200"/>
                                  </p:stCondLst>
                                  <p:childTnLst>
                                    <p:animMotion origin="layout" path="M -8.33333E-7 -2.96296E-6 L -8.33333E-7 0.03542 " pathEditMode="relative" rAng="0" ptsTypes="AA">
                                      <p:cBhvr>
                                        <p:cTn id="84" dur="700" spd="-100000" fill="hold"/>
                                        <p:tgtEl>
                                          <p:spTgt spid="7"/>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par>
                                <p:cTn id="88" presetID="42" presetClass="path" presetSubtype="0" decel="100000" fill="hold" grpId="1" nodeType="withEffect">
                                  <p:stCondLst>
                                    <p:cond delay="200"/>
                                  </p:stCondLst>
                                  <p:childTnLst>
                                    <p:animMotion origin="layout" path="M -8.33333E-7 -2.96296E-6 L -8.33333E-7 0.03542 " pathEditMode="relative" rAng="0" ptsTypes="AA">
                                      <p:cBhvr>
                                        <p:cTn id="89" dur="700" spd="-100000" fill="hold"/>
                                        <p:tgtEl>
                                          <p:spTgt spid="12"/>
                                        </p:tgtEl>
                                        <p:attrNameLst>
                                          <p:attrName>ppt_x</p:attrName>
                                          <p:attrName>ppt_y</p:attrName>
                                        </p:attrNameLst>
                                      </p:cBhvr>
                                      <p:rCtr x="0" y="1759"/>
                                    </p:animMotion>
                                  </p:childTnLst>
                                </p:cTn>
                              </p:par>
                              <p:par>
                                <p:cTn id="90" presetID="10" presetClass="entr" presetSubtype="0" fill="hold" grpId="0" nodeType="withEffect">
                                  <p:stCondLst>
                                    <p:cond delay="20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par>
                                <p:cTn id="93" presetID="42" presetClass="path" presetSubtype="0" decel="100000" fill="hold" grpId="1" nodeType="withEffect">
                                  <p:stCondLst>
                                    <p:cond delay="200"/>
                                  </p:stCondLst>
                                  <p:childTnLst>
                                    <p:animMotion origin="layout" path="M -8.33333E-7 -2.96296E-6 L -8.33333E-7 0.03542 " pathEditMode="relative" rAng="0" ptsTypes="AA">
                                      <p:cBhvr>
                                        <p:cTn id="94" dur="700" spd="-100000" fill="hold"/>
                                        <p:tgtEl>
                                          <p:spTgt spid="1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3" grpId="1" animBg="1"/>
      <p:bldP spid="8" grpId="0" animBg="1"/>
      <p:bldP spid="8" grpId="1" animBg="1"/>
      <p:bldP spid="11" grpId="0" animBg="1"/>
      <p:bldP spid="11" grpId="1" animBg="1"/>
      <p:bldP spid="2" grpId="0"/>
      <p:bldP spid="2" grpId="1"/>
      <p:bldP spid="16" grpId="0"/>
      <p:bldP spid="16" grpId="1"/>
      <p:bldP spid="19" grpId="0"/>
      <p:bldP spid="19" grpId="1"/>
      <p:bldP spid="10" grpId="0"/>
      <p:bldP spid="10" grpId="1"/>
      <p:bldP spid="20" grpId="0"/>
      <p:bldP spid="20" grpId="1"/>
      <p:bldP spid="22" grpId="0"/>
      <p:bldP spid="22" grpId="1"/>
      <p:bldP spid="21" grpId="0"/>
      <p:bldP spid="21" grpId="1"/>
      <p:bldP spid="25" grpId="0"/>
      <p:bldP spid="25" grpId="1"/>
      <p:bldP spid="7" grpId="0"/>
      <p:bldP spid="7" grpId="1"/>
      <p:bldP spid="12" grpId="0"/>
      <p:bldP spid="12" grpId="1"/>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17BCC-7521-7DDF-81D4-D8BC68270C0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D73F4E8-366A-A11F-0CC4-7CC10B61CA7E}"/>
              </a:ext>
              <a:ext uri="{C183D7F6-B498-43B3-948B-1728B52AA6E4}">
                <adec:decorative xmlns:adec="http://schemas.microsoft.com/office/drawing/2017/decorative" val="1"/>
              </a:ext>
            </a:extLst>
          </p:cNvPr>
          <p:cNvSpPr txBox="1"/>
          <p:nvPr/>
        </p:nvSpPr>
        <p:spPr>
          <a:xfrm>
            <a:off x="1088570" y="2644280"/>
            <a:ext cx="10014860" cy="3572103"/>
          </a:xfrm>
          <a:prstGeom prst="roundRect">
            <a:avLst>
              <a:gd name="adj" fmla="val 6055"/>
            </a:avLst>
          </a:prstGeom>
          <a:gradFill flip="none" rotWithShape="1">
            <a:gsLst>
              <a:gs pos="100000">
                <a:srgbClr val="50E6FF">
                  <a:alpha val="30000"/>
                </a:srgbClr>
              </a:gs>
              <a:gs pos="6000">
                <a:srgbClr val="D59DFF">
                  <a:alpha val="30000"/>
                </a:srgbClr>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050">
                <a:solidFill>
                  <a:srgbClr val="FFFFFF"/>
                </a:soli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CA"/>
          </a:p>
        </p:txBody>
      </p:sp>
      <p:sp>
        <p:nvSpPr>
          <p:cNvPr id="3" name="Rectangle: Rounded Corners 21">
            <a:extLst>
              <a:ext uri="{FF2B5EF4-FFF2-40B4-BE49-F238E27FC236}">
                <a16:creationId xmlns:a16="http://schemas.microsoft.com/office/drawing/2014/main" id="{1B276C35-C20C-8494-891B-F1E253472AA4}"/>
              </a:ext>
              <a:ext uri="{C183D7F6-B498-43B3-948B-1728B52AA6E4}">
                <adec:decorative xmlns:adec="http://schemas.microsoft.com/office/drawing/2017/decorative" val="1"/>
              </a:ext>
            </a:extLst>
          </p:cNvPr>
          <p:cNvSpPr/>
          <p:nvPr/>
        </p:nvSpPr>
        <p:spPr bwMode="auto">
          <a:xfrm>
            <a:off x="567350" y="2146997"/>
            <a:ext cx="3506787" cy="2836941"/>
          </a:xfrm>
          <a:prstGeom prst="roundRect">
            <a:avLst>
              <a:gd name="adj" fmla="val 5751"/>
            </a:avLst>
          </a:prstGeom>
          <a:solidFill>
            <a:schemeClr val="bg1"/>
          </a:solidFill>
          <a:ln w="19050">
            <a:gradFill>
              <a:gsLst>
                <a:gs pos="0">
                  <a:srgbClr val="50E6FF"/>
                </a:gs>
                <a:gs pos="99000">
                  <a:srgbClr val="D59DFF"/>
                </a:gs>
              </a:gsLst>
              <a:lin ang="0" scaled="0"/>
            </a:gradFill>
            <a:headEnd type="oval" w="med" len="med"/>
            <a:tailEnd type="oval" w="med" len="med"/>
          </a:ln>
          <a:effectLst>
            <a:outerShdw blurRad="308254" dist="97833" dir="7615358" sx="100880" sy="100880" algn="tl" rotWithShape="0">
              <a:prstClr val="black">
                <a:alpha val="9348"/>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endParaRPr lang="en-US" sz="1800">
              <a:solidFill>
                <a:srgbClr val="000000"/>
              </a:solidFill>
              <a:latin typeface="Segoe Sans Display Semibold" pitchFamily="2" charset="0"/>
              <a:cs typeface="Segoe Sans Display Semibold" pitchFamily="2" charset="0"/>
            </a:endParaRPr>
          </a:p>
        </p:txBody>
      </p:sp>
      <p:sp>
        <p:nvSpPr>
          <p:cNvPr id="8" name="Rectangle: Rounded Corners 22">
            <a:extLst>
              <a:ext uri="{FF2B5EF4-FFF2-40B4-BE49-F238E27FC236}">
                <a16:creationId xmlns:a16="http://schemas.microsoft.com/office/drawing/2014/main" id="{C6CAB15C-7C56-6D21-58D6-E360A71E1193}"/>
              </a:ext>
              <a:ext uri="{C183D7F6-B498-43B3-948B-1728B52AA6E4}">
                <adec:decorative xmlns:adec="http://schemas.microsoft.com/office/drawing/2017/decorative" val="1"/>
              </a:ext>
            </a:extLst>
          </p:cNvPr>
          <p:cNvSpPr/>
          <p:nvPr/>
        </p:nvSpPr>
        <p:spPr bwMode="auto">
          <a:xfrm>
            <a:off x="4343400" y="2146997"/>
            <a:ext cx="3508375" cy="2836942"/>
          </a:xfrm>
          <a:prstGeom prst="roundRect">
            <a:avLst>
              <a:gd name="adj" fmla="val 5751"/>
            </a:avLst>
          </a:prstGeom>
          <a:solidFill>
            <a:schemeClr val="bg1"/>
          </a:solidFill>
          <a:ln w="19050">
            <a:gradFill>
              <a:gsLst>
                <a:gs pos="0">
                  <a:srgbClr val="50E6FF"/>
                </a:gs>
                <a:gs pos="99000">
                  <a:srgbClr val="D59DFF"/>
                </a:gs>
              </a:gsLst>
              <a:lin ang="0" scaled="0"/>
            </a:gradFill>
            <a:headEnd type="oval" w="med" len="med"/>
            <a:tailEnd type="oval" w="med" len="med"/>
          </a:ln>
          <a:effectLst>
            <a:outerShdw blurRad="308254" dist="97833" dir="7615358" sx="100880" sy="100880" algn="tl" rotWithShape="0">
              <a:prstClr val="black">
                <a:alpha val="9348"/>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endParaRPr lang="en-US" sz="1800">
              <a:solidFill>
                <a:srgbClr val="000000"/>
              </a:solidFill>
              <a:latin typeface="Segoe Sans Display Semibold" pitchFamily="2" charset="0"/>
              <a:cs typeface="Segoe Sans Display Semibold" pitchFamily="2" charset="0"/>
            </a:endParaRPr>
          </a:p>
        </p:txBody>
      </p:sp>
      <p:sp>
        <p:nvSpPr>
          <p:cNvPr id="11" name="Rectangle: Rounded Corners 23">
            <a:extLst>
              <a:ext uri="{FF2B5EF4-FFF2-40B4-BE49-F238E27FC236}">
                <a16:creationId xmlns:a16="http://schemas.microsoft.com/office/drawing/2014/main" id="{1F43329B-D502-BD59-ED81-3F54E703205B}"/>
              </a:ext>
              <a:ext uri="{C183D7F6-B498-43B3-948B-1728B52AA6E4}">
                <adec:decorative xmlns:adec="http://schemas.microsoft.com/office/drawing/2017/decorative" val="1"/>
              </a:ext>
            </a:extLst>
          </p:cNvPr>
          <p:cNvSpPr/>
          <p:nvPr/>
        </p:nvSpPr>
        <p:spPr bwMode="auto">
          <a:xfrm>
            <a:off x="8099425" y="2146997"/>
            <a:ext cx="3506788" cy="2836940"/>
          </a:xfrm>
          <a:prstGeom prst="roundRect">
            <a:avLst>
              <a:gd name="adj" fmla="val 5751"/>
            </a:avLst>
          </a:prstGeom>
          <a:solidFill>
            <a:schemeClr val="bg1"/>
          </a:solidFill>
          <a:ln w="19050">
            <a:gradFill>
              <a:gsLst>
                <a:gs pos="0">
                  <a:srgbClr val="50E6FF"/>
                </a:gs>
                <a:gs pos="99000">
                  <a:srgbClr val="D59DFF"/>
                </a:gs>
              </a:gsLst>
              <a:lin ang="0" scaled="0"/>
            </a:gradFill>
            <a:headEnd type="oval" w="med" len="med"/>
            <a:tailEnd type="oval" w="med" len="med"/>
          </a:ln>
          <a:effectLst>
            <a:outerShdw blurRad="308254" dist="97833" dir="7615358" sx="100880" sy="100880" algn="tl" rotWithShape="0">
              <a:prstClr val="black">
                <a:alpha val="9348"/>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a:endParaRPr lang="en-US" sz="1800">
              <a:solidFill>
                <a:srgbClr val="000000"/>
              </a:solidFill>
              <a:latin typeface="Segoe Sans Display Semibold" pitchFamily="2" charset="0"/>
              <a:cs typeface="Segoe Sans Display Semibold" pitchFamily="2" charset="0"/>
            </a:endParaRPr>
          </a:p>
        </p:txBody>
      </p:sp>
      <p:grpSp>
        <p:nvGrpSpPr>
          <p:cNvPr id="15" name="Group 14">
            <a:extLst>
              <a:ext uri="{FF2B5EF4-FFF2-40B4-BE49-F238E27FC236}">
                <a16:creationId xmlns:a16="http://schemas.microsoft.com/office/drawing/2014/main" id="{494467E9-3F83-D2EB-F308-CE609DF57EDA}"/>
              </a:ext>
              <a:ext uri="{C183D7F6-B498-43B3-948B-1728B52AA6E4}">
                <adec:decorative xmlns:adec="http://schemas.microsoft.com/office/drawing/2017/decorative" val="1"/>
              </a:ext>
            </a:extLst>
          </p:cNvPr>
          <p:cNvGrpSpPr/>
          <p:nvPr/>
        </p:nvGrpSpPr>
        <p:grpSpPr>
          <a:xfrm>
            <a:off x="1795255" y="1593304"/>
            <a:ext cx="1050976" cy="1050976"/>
            <a:chOff x="1858822" y="1737268"/>
            <a:chExt cx="914400" cy="914400"/>
          </a:xfrm>
        </p:grpSpPr>
        <p:sp>
          <p:nvSpPr>
            <p:cNvPr id="36" name="Rectangle: Rounded Corners 35">
              <a:extLst>
                <a:ext uri="{FF2B5EF4-FFF2-40B4-BE49-F238E27FC236}">
                  <a16:creationId xmlns:a16="http://schemas.microsoft.com/office/drawing/2014/main" id="{B47F64F5-6515-8BAA-1395-B7AE85F0C141}"/>
                </a:ext>
                <a:ext uri="{C183D7F6-B498-43B3-948B-1728B52AA6E4}">
                  <adec:decorative xmlns:adec="http://schemas.microsoft.com/office/drawing/2017/decorative" val="1"/>
                </a:ext>
              </a:extLst>
            </p:cNvPr>
            <p:cNvSpPr/>
            <p:nvPr/>
          </p:nvSpPr>
          <p:spPr bwMode="auto">
            <a:xfrm>
              <a:off x="1858822" y="1737268"/>
              <a:ext cx="914400" cy="914400"/>
            </a:xfrm>
            <a:prstGeom prst="ellipse">
              <a:avLst/>
            </a:prstGeom>
            <a:gradFill flip="none" rotWithShape="1">
              <a:gsLst>
                <a:gs pos="100000">
                  <a:srgbClr val="8761C5"/>
                </a:gs>
                <a:gs pos="0">
                  <a:schemeClr val="accent1"/>
                </a:gs>
              </a:gsLst>
              <a:lin ang="2700000" scaled="1"/>
              <a:tileRect/>
            </a:gradFill>
            <a:ln w="9525" cap="flat" cmpd="sng" algn="ctr">
              <a:noFill/>
              <a:prstDash val="solid"/>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endParaRPr>
            </a:p>
          </p:txBody>
        </p:sp>
        <p:pic>
          <p:nvPicPr>
            <p:cNvPr id="4" name="Graphic 3" descr="Icon of a cloud with expanding arrows">
              <a:extLst>
                <a:ext uri="{FF2B5EF4-FFF2-40B4-BE49-F238E27FC236}">
                  <a16:creationId xmlns:a16="http://schemas.microsoft.com/office/drawing/2014/main" id="{0F054ADA-73C4-A814-17F8-97FDD4B053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9698" y="1888144"/>
              <a:ext cx="612648" cy="612648"/>
            </a:xfrm>
            <a:prstGeom prst="rect">
              <a:avLst/>
            </a:prstGeom>
          </p:spPr>
        </p:pic>
      </p:grpSp>
      <p:sp>
        <p:nvSpPr>
          <p:cNvPr id="2" name="Title 19">
            <a:extLst>
              <a:ext uri="{FF2B5EF4-FFF2-40B4-BE49-F238E27FC236}">
                <a16:creationId xmlns:a16="http://schemas.microsoft.com/office/drawing/2014/main" id="{76DD86A4-4AA7-81D9-C6CD-7C5677A48803}"/>
              </a:ext>
            </a:extLst>
          </p:cNvPr>
          <p:cNvSpPr>
            <a:spLocks noGrp="1"/>
          </p:cNvSpPr>
          <p:nvPr>
            <p:ph type="title"/>
          </p:nvPr>
        </p:nvSpPr>
        <p:spPr>
          <a:xfrm>
            <a:off x="586740" y="657779"/>
            <a:ext cx="11018520" cy="553998"/>
          </a:xfrm>
        </p:spPr>
        <p:txBody>
          <a:bodyPr>
            <a:normAutofit fontScale="90000"/>
          </a:bodyPr>
          <a:lstStyle/>
          <a:p>
            <a:pPr algn="ctr"/>
            <a:r>
              <a:rPr lang="en-US" noProof="0" dirty="0"/>
              <a:t>Why Microsoft for agentic transformation</a:t>
            </a:r>
          </a:p>
        </p:txBody>
      </p:sp>
      <p:sp>
        <p:nvSpPr>
          <p:cNvPr id="16" name="TextBox 15">
            <a:extLst>
              <a:ext uri="{FF2B5EF4-FFF2-40B4-BE49-F238E27FC236}">
                <a16:creationId xmlns:a16="http://schemas.microsoft.com/office/drawing/2014/main" id="{800EC971-BA88-86C7-CC99-5B874C38B55B}"/>
              </a:ext>
            </a:extLst>
          </p:cNvPr>
          <p:cNvSpPr txBox="1"/>
          <p:nvPr/>
        </p:nvSpPr>
        <p:spPr>
          <a:xfrm>
            <a:off x="1129927" y="1167816"/>
            <a:ext cx="993214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Microsoft brings it all together—platform, productivity, and AI—to power the next era of CX</a:t>
            </a:r>
            <a:endParaRPr kumimoji="0" lang="en-US" sz="2000" b="0" i="0" u="none" strike="noStrike" kern="1200" cap="none" spc="0" normalizeH="0" baseline="0" noProof="0" dirty="0">
              <a:ln>
                <a:noFill/>
              </a:ln>
              <a:solidFill>
                <a:srgbClr val="000000"/>
              </a:solidFill>
              <a:effectLst/>
              <a:uLnTx/>
              <a:uFillTx/>
              <a:latin typeface="+mj-lt"/>
              <a:ea typeface="+mn-ea"/>
              <a:cs typeface="+mn-cs"/>
            </a:endParaRPr>
          </a:p>
        </p:txBody>
      </p:sp>
      <p:sp>
        <p:nvSpPr>
          <p:cNvPr id="19" name="TextBox 18">
            <a:extLst>
              <a:ext uri="{FF2B5EF4-FFF2-40B4-BE49-F238E27FC236}">
                <a16:creationId xmlns:a16="http://schemas.microsoft.com/office/drawing/2014/main" id="{3B0B9B48-2A8C-70F5-ABFB-0CE581AD5C8A}"/>
              </a:ext>
            </a:extLst>
          </p:cNvPr>
          <p:cNvSpPr txBox="1"/>
          <p:nvPr/>
        </p:nvSpPr>
        <p:spPr>
          <a:xfrm>
            <a:off x="950835" y="2845323"/>
            <a:ext cx="2739816" cy="615553"/>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One cloud, one platform, one vendor</a:t>
            </a:r>
          </a:p>
        </p:txBody>
      </p:sp>
      <p:sp>
        <p:nvSpPr>
          <p:cNvPr id="10" name="TextBox 9">
            <a:extLst>
              <a:ext uri="{FF2B5EF4-FFF2-40B4-BE49-F238E27FC236}">
                <a16:creationId xmlns:a16="http://schemas.microsoft.com/office/drawing/2014/main" id="{80B90ACF-12B0-3C22-7EE4-DD90096820E7}"/>
              </a:ext>
            </a:extLst>
          </p:cNvPr>
          <p:cNvSpPr txBox="1"/>
          <p:nvPr/>
        </p:nvSpPr>
        <p:spPr>
          <a:xfrm>
            <a:off x="1049876" y="3637387"/>
            <a:ext cx="2541736" cy="107721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Deliver end-to-end service experiences on a single Microsoft cloud—connecting channels, roles, and datasets through one trusted platform.</a:t>
            </a:r>
          </a:p>
        </p:txBody>
      </p:sp>
      <p:grpSp>
        <p:nvGrpSpPr>
          <p:cNvPr id="14" name="Group 13">
            <a:extLst>
              <a:ext uri="{FF2B5EF4-FFF2-40B4-BE49-F238E27FC236}">
                <a16:creationId xmlns:a16="http://schemas.microsoft.com/office/drawing/2014/main" id="{1C58580F-680C-016F-5D7C-AACEBC8CE486}"/>
              </a:ext>
              <a:ext uri="{C183D7F6-B498-43B3-948B-1728B52AA6E4}">
                <adec:decorative xmlns:adec="http://schemas.microsoft.com/office/drawing/2017/decorative" val="1"/>
              </a:ext>
            </a:extLst>
          </p:cNvPr>
          <p:cNvGrpSpPr/>
          <p:nvPr/>
        </p:nvGrpSpPr>
        <p:grpSpPr>
          <a:xfrm>
            <a:off x="5572099" y="1593304"/>
            <a:ext cx="1050976" cy="1050976"/>
            <a:chOff x="5638800" y="1737268"/>
            <a:chExt cx="914400" cy="914400"/>
          </a:xfrm>
        </p:grpSpPr>
        <p:sp>
          <p:nvSpPr>
            <p:cNvPr id="52" name="Rectangle: Rounded Corners 51">
              <a:extLst>
                <a:ext uri="{FF2B5EF4-FFF2-40B4-BE49-F238E27FC236}">
                  <a16:creationId xmlns:a16="http://schemas.microsoft.com/office/drawing/2014/main" id="{886D987B-1649-A26E-9510-F782BAB95102}"/>
                </a:ext>
                <a:ext uri="{C183D7F6-B498-43B3-948B-1728B52AA6E4}">
                  <adec:decorative xmlns:adec="http://schemas.microsoft.com/office/drawing/2017/decorative" val="1"/>
                </a:ext>
              </a:extLst>
            </p:cNvPr>
            <p:cNvSpPr/>
            <p:nvPr/>
          </p:nvSpPr>
          <p:spPr bwMode="auto">
            <a:xfrm>
              <a:off x="5638800" y="1737268"/>
              <a:ext cx="914400" cy="914400"/>
            </a:xfrm>
            <a:prstGeom prst="ellipse">
              <a:avLst/>
            </a:prstGeom>
            <a:gradFill flip="none" rotWithShape="1">
              <a:gsLst>
                <a:gs pos="100000">
                  <a:srgbClr val="8761C5"/>
                </a:gs>
                <a:gs pos="0">
                  <a:schemeClr val="accent1"/>
                </a:gs>
              </a:gsLst>
              <a:lin ang="2700000" scaled="1"/>
              <a:tileRect/>
            </a:gradFill>
            <a:ln w="9525" cap="flat" cmpd="sng" algn="ctr">
              <a:noFill/>
              <a:prstDash val="solid"/>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endParaRPr>
            </a:p>
          </p:txBody>
        </p:sp>
        <p:pic>
          <p:nvPicPr>
            <p:cNvPr id="6" name="Graphic 5" descr="icon of a plug with a check mark">
              <a:extLst>
                <a:ext uri="{FF2B5EF4-FFF2-40B4-BE49-F238E27FC236}">
                  <a16:creationId xmlns:a16="http://schemas.microsoft.com/office/drawing/2014/main" id="{F7FF0552-2791-FB05-0625-ADCCAE6DA1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89676" y="1888144"/>
              <a:ext cx="612648" cy="612648"/>
            </a:xfrm>
            <a:prstGeom prst="rect">
              <a:avLst/>
            </a:prstGeom>
          </p:spPr>
        </p:pic>
      </p:grpSp>
      <p:sp>
        <p:nvSpPr>
          <p:cNvPr id="20" name="TextBox 19">
            <a:extLst>
              <a:ext uri="{FF2B5EF4-FFF2-40B4-BE49-F238E27FC236}">
                <a16:creationId xmlns:a16="http://schemas.microsoft.com/office/drawing/2014/main" id="{BAFB3AAE-FAB3-2EE2-936D-ACE1689F819D}"/>
              </a:ext>
            </a:extLst>
          </p:cNvPr>
          <p:cNvSpPr txBox="1"/>
          <p:nvPr/>
        </p:nvSpPr>
        <p:spPr>
          <a:xfrm>
            <a:off x="4758647" y="2845323"/>
            <a:ext cx="2677880" cy="615553"/>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Open, flexible integration</a:t>
            </a:r>
          </a:p>
        </p:txBody>
      </p:sp>
      <p:sp>
        <p:nvSpPr>
          <p:cNvPr id="22" name="TextBox 21">
            <a:extLst>
              <a:ext uri="{FF2B5EF4-FFF2-40B4-BE49-F238E27FC236}">
                <a16:creationId xmlns:a16="http://schemas.microsoft.com/office/drawing/2014/main" id="{7B9217E2-C356-1652-AE8D-981DFE99CA33}"/>
              </a:ext>
            </a:extLst>
          </p:cNvPr>
          <p:cNvSpPr txBox="1"/>
          <p:nvPr/>
        </p:nvSpPr>
        <p:spPr>
          <a:xfrm>
            <a:off x="4758648" y="3637387"/>
            <a:ext cx="2677879" cy="1077218"/>
          </a:xfrm>
          <a:prstGeom prst="rect">
            <a:avLst/>
          </a:prstGeom>
          <a:noFill/>
        </p:spPr>
        <p:txBody>
          <a:bodyPr wrap="square" lIns="0" tIns="0" rIns="0" bIns="0" rtlCol="0">
            <a:spAutoFit/>
          </a:bodyPr>
          <a:lstStyle>
            <a:defPPr>
              <a:defRPr lang="en-US"/>
            </a:defPPr>
            <a:lvl1pPr algn="ct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Bring AI and automation to the tools you already use—integrating with Microsoft 365, third-party systems, and your existing investments.</a:t>
            </a:r>
          </a:p>
        </p:txBody>
      </p:sp>
      <p:grpSp>
        <p:nvGrpSpPr>
          <p:cNvPr id="13" name="Group 12">
            <a:extLst>
              <a:ext uri="{FF2B5EF4-FFF2-40B4-BE49-F238E27FC236}">
                <a16:creationId xmlns:a16="http://schemas.microsoft.com/office/drawing/2014/main" id="{E2BA787C-B471-CAE6-4889-B936D3A51DE3}"/>
              </a:ext>
              <a:ext uri="{C183D7F6-B498-43B3-948B-1728B52AA6E4}">
                <adec:decorative xmlns:adec="http://schemas.microsoft.com/office/drawing/2017/decorative" val="1"/>
              </a:ext>
            </a:extLst>
          </p:cNvPr>
          <p:cNvGrpSpPr/>
          <p:nvPr/>
        </p:nvGrpSpPr>
        <p:grpSpPr>
          <a:xfrm>
            <a:off x="9327331" y="1593304"/>
            <a:ext cx="1050976" cy="1050976"/>
            <a:chOff x="9308498" y="1737268"/>
            <a:chExt cx="914400" cy="914400"/>
          </a:xfrm>
        </p:grpSpPr>
        <p:sp>
          <p:nvSpPr>
            <p:cNvPr id="46" name="Rectangle: Rounded Corners 45">
              <a:extLst>
                <a:ext uri="{FF2B5EF4-FFF2-40B4-BE49-F238E27FC236}">
                  <a16:creationId xmlns:a16="http://schemas.microsoft.com/office/drawing/2014/main" id="{982769DE-2AD9-289F-D6CE-1AD2ACF93FFC}"/>
                </a:ext>
                <a:ext uri="{C183D7F6-B498-43B3-948B-1728B52AA6E4}">
                  <adec:decorative xmlns:adec="http://schemas.microsoft.com/office/drawing/2017/decorative" val="1"/>
                </a:ext>
              </a:extLst>
            </p:cNvPr>
            <p:cNvSpPr/>
            <p:nvPr/>
          </p:nvSpPr>
          <p:spPr bwMode="auto">
            <a:xfrm>
              <a:off x="9308498" y="1737268"/>
              <a:ext cx="914400" cy="914400"/>
            </a:xfrm>
            <a:prstGeom prst="ellipse">
              <a:avLst/>
            </a:prstGeom>
            <a:gradFill flip="none" rotWithShape="1">
              <a:gsLst>
                <a:gs pos="100000">
                  <a:srgbClr val="8761C5"/>
                </a:gs>
                <a:gs pos="0">
                  <a:schemeClr val="accent1"/>
                </a:gs>
              </a:gsLst>
              <a:lin ang="2700000" scaled="1"/>
              <a:tileRect/>
            </a:gradFill>
            <a:ln w="9525" cap="flat" cmpd="sng" algn="ctr">
              <a:noFill/>
              <a:prstDash val="solid"/>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38000">
                      <a:srgbClr val="FFFFFF"/>
                    </a:gs>
                    <a:gs pos="53933">
                      <a:srgbClr val="FFFFFF"/>
                    </a:gs>
                  </a:gsLst>
                  <a:path path="circle">
                    <a:fillToRect l="100000" b="100000"/>
                  </a:path>
                </a:gradFill>
                <a:effectLst/>
                <a:uLnTx/>
                <a:uFillTx/>
                <a:latin typeface="Segoe Sans Display Semibold" pitchFamily="2" charset="0"/>
                <a:ea typeface="+mn-ea"/>
                <a:cs typeface="Segoe Sans Display Semibold" pitchFamily="2" charset="0"/>
              </a:endParaRPr>
            </a:p>
          </p:txBody>
        </p:sp>
        <p:pic>
          <p:nvPicPr>
            <p:cNvPr id="9" name="Graphic 8" descr="Icon of a badge">
              <a:extLst>
                <a:ext uri="{FF2B5EF4-FFF2-40B4-BE49-F238E27FC236}">
                  <a16:creationId xmlns:a16="http://schemas.microsoft.com/office/drawing/2014/main" id="{E5876908-2BFD-AC0A-C520-A02F6F53D4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59374" y="1888144"/>
              <a:ext cx="612648" cy="612648"/>
            </a:xfrm>
            <a:prstGeom prst="rect">
              <a:avLst/>
            </a:prstGeom>
          </p:spPr>
        </p:pic>
      </p:grpSp>
      <p:sp>
        <p:nvSpPr>
          <p:cNvPr id="21" name="TextBox 20">
            <a:extLst>
              <a:ext uri="{FF2B5EF4-FFF2-40B4-BE49-F238E27FC236}">
                <a16:creationId xmlns:a16="http://schemas.microsoft.com/office/drawing/2014/main" id="{E0C26E7E-1266-93C6-9536-D1962959297F}"/>
              </a:ext>
            </a:extLst>
          </p:cNvPr>
          <p:cNvSpPr txBox="1"/>
          <p:nvPr/>
        </p:nvSpPr>
        <p:spPr>
          <a:xfrm>
            <a:off x="8367480" y="2845323"/>
            <a:ext cx="2970679" cy="615553"/>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Semibold"/>
                <a:ea typeface="+mn-ea"/>
                <a:cs typeface="+mn-cs"/>
              </a:rPr>
              <a:t>Market and </a:t>
            </a:r>
            <a:br>
              <a:rPr kumimoji="0" lang="en-US" sz="2000" b="0" i="0" u="none" strike="noStrike" kern="1200" cap="none" spc="0" normalizeH="0" baseline="0" noProof="0">
                <a:ln>
                  <a:noFill/>
                </a:ln>
                <a:effectLst/>
                <a:uLnTx/>
                <a:uFillTx/>
                <a:latin typeface="Segoe UI Semibold"/>
                <a:ea typeface="+mn-ea"/>
                <a:cs typeface="+mn-cs"/>
              </a:rPr>
            </a:br>
            <a:r>
              <a:rPr kumimoji="0" lang="en-US" sz="2000" b="0" i="0" u="none" strike="noStrike" kern="1200" cap="none" spc="0" normalizeH="0" baseline="0" noProof="0">
                <a:ln>
                  <a:noFill/>
                </a:ln>
                <a:effectLst/>
                <a:uLnTx/>
                <a:uFillTx/>
                <a:latin typeface="Segoe UI Semibold"/>
                <a:ea typeface="+mn-ea"/>
                <a:cs typeface="+mn-cs"/>
              </a:rPr>
              <a:t>AI leader</a:t>
            </a:r>
          </a:p>
        </p:txBody>
      </p:sp>
      <p:sp>
        <p:nvSpPr>
          <p:cNvPr id="25" name="TextBox 24">
            <a:extLst>
              <a:ext uri="{FF2B5EF4-FFF2-40B4-BE49-F238E27FC236}">
                <a16:creationId xmlns:a16="http://schemas.microsoft.com/office/drawing/2014/main" id="{C90E79FF-1784-6002-F8A7-897D356E2901}"/>
              </a:ext>
            </a:extLst>
          </p:cNvPr>
          <p:cNvSpPr txBox="1"/>
          <p:nvPr/>
        </p:nvSpPr>
        <p:spPr>
          <a:xfrm>
            <a:off x="8462383" y="3637387"/>
            <a:ext cx="2780874" cy="861774"/>
          </a:xfrm>
          <a:prstGeom prst="rect">
            <a:avLst/>
          </a:prstGeom>
          <a:noFill/>
        </p:spPr>
        <p:txBody>
          <a:bodyPr wrap="square" lIns="0" tIns="0" rIns="0" bIns="0" rtlCol="0">
            <a:spAutoFit/>
          </a:bodyPr>
          <a:lstStyle>
            <a:defPPr>
              <a:defRPr lang="en-US"/>
            </a:defPPr>
            <a:lvl1pPr algn="ctr">
              <a:defRPr sz="16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Rely on a proven leader in service and AI—with the scale, security, and innovation to support your complete service journey.</a:t>
            </a:r>
          </a:p>
        </p:txBody>
      </p:sp>
      <p:sp>
        <p:nvSpPr>
          <p:cNvPr id="7" name="Title 1">
            <a:extLst>
              <a:ext uri="{FF2B5EF4-FFF2-40B4-BE49-F238E27FC236}">
                <a16:creationId xmlns:a16="http://schemas.microsoft.com/office/drawing/2014/main" id="{B1ADC415-6562-1D7F-E01C-1F7C9A9148B6}"/>
              </a:ext>
            </a:extLst>
          </p:cNvPr>
          <p:cNvSpPr txBox="1">
            <a:spLocks/>
          </p:cNvSpPr>
          <p:nvPr/>
        </p:nvSpPr>
        <p:spPr>
          <a:xfrm>
            <a:off x="2972613" y="5122131"/>
            <a:ext cx="1854284" cy="83099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200" normalizeH="0" baseline="0" noProof="0">
                <a:ln>
                  <a:noFill/>
                </a:ln>
                <a:gradFill>
                  <a:gsLst>
                    <a:gs pos="61000">
                      <a:srgbClr val="0078D4"/>
                    </a:gs>
                    <a:gs pos="3000">
                      <a:srgbClr val="8661C5"/>
                    </a:gs>
                  </a:gsLst>
                  <a:path path="circle">
                    <a:fillToRect l="100000" t="100000"/>
                  </a:path>
                </a:gradFill>
                <a:effectLst/>
                <a:uLnTx/>
                <a:uFillTx/>
                <a:ea typeface="+mn-ea"/>
                <a:cs typeface="Segoe Sans Display Semibold" pitchFamily="2" charset="0"/>
              </a:rPr>
              <a:t>&gt;20%</a:t>
            </a:r>
          </a:p>
        </p:txBody>
      </p:sp>
      <p:sp>
        <p:nvSpPr>
          <p:cNvPr id="12" name="TextBox 11">
            <a:extLst>
              <a:ext uri="{FF2B5EF4-FFF2-40B4-BE49-F238E27FC236}">
                <a16:creationId xmlns:a16="http://schemas.microsoft.com/office/drawing/2014/main" id="{BB45FBA7-6F77-F92B-8902-167D01E6ACEF}"/>
              </a:ext>
            </a:extLst>
          </p:cNvPr>
          <p:cNvSpPr txBox="1"/>
          <p:nvPr/>
        </p:nvSpPr>
        <p:spPr>
          <a:xfrm>
            <a:off x="4884032" y="5260630"/>
            <a:ext cx="4378663" cy="55399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1200"/>
              </a:spcAft>
              <a:buClrTx/>
              <a:buSzTx/>
              <a:buFontTx/>
              <a:buNone/>
              <a:tabLst/>
              <a:defRPr/>
            </a:pPr>
            <a:r>
              <a:rPr kumimoji="0" lang="en-US" sz="2000" b="0" i="0" u="none" strike="noStrike" kern="1200" cap="none" spc="0" normalizeH="0" baseline="0" noProof="0">
                <a:ln>
                  <a:noFill/>
                </a:ln>
                <a:effectLst/>
                <a:uLnTx/>
                <a:uFillTx/>
                <a:ea typeface="+mn-ea"/>
                <a:cs typeface="Segoe Sans Display" pitchFamily="2" charset="0"/>
              </a:rPr>
              <a:t>of customers migrate to Dynamics 365 in </a:t>
            </a:r>
            <a:r>
              <a:rPr kumimoji="0" lang="en-US" sz="2000" b="0" i="0" u="none" strike="noStrike" kern="1200" cap="none" spc="0" normalizeH="0" baseline="0" noProof="0">
                <a:ln>
                  <a:noFill/>
                </a:ln>
                <a:effectLst/>
                <a:uLnTx/>
                <a:uFillTx/>
                <a:latin typeface="+mj-lt"/>
                <a:ea typeface="+mn-ea"/>
                <a:cs typeface="Segoe Sans Display" pitchFamily="2" charset="0"/>
              </a:rPr>
              <a:t>less than 8 months </a:t>
            </a:r>
          </a:p>
        </p:txBody>
      </p:sp>
      <p:sp>
        <p:nvSpPr>
          <p:cNvPr id="17" name="TextBox 16">
            <a:extLst>
              <a:ext uri="{FF2B5EF4-FFF2-40B4-BE49-F238E27FC236}">
                <a16:creationId xmlns:a16="http://schemas.microsoft.com/office/drawing/2014/main" id="{29D65A85-8D70-86BB-719A-338FF1AEB8E2}"/>
              </a:ext>
            </a:extLst>
          </p:cNvPr>
          <p:cNvSpPr txBox="1"/>
          <p:nvPr/>
        </p:nvSpPr>
        <p:spPr>
          <a:xfrm>
            <a:off x="4884032" y="5828882"/>
            <a:ext cx="4366200" cy="123111"/>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800" b="0" i="0" u="none" strike="noStrike" kern="0" cap="none" spc="0" normalizeH="0" baseline="0" noProof="0">
                <a:ln>
                  <a:noFill/>
                </a:ln>
                <a:effectLst/>
                <a:uLnTx/>
                <a:uFillTx/>
                <a:cs typeface="Segoe Sans Display" pitchFamily="2" charset="0"/>
              </a:rPr>
              <a:t>Based on Microsoft internal data</a:t>
            </a:r>
          </a:p>
        </p:txBody>
      </p:sp>
      <p:pic>
        <p:nvPicPr>
          <p:cNvPr id="23" name="Picture 22">
            <a:extLst>
              <a:ext uri="{FF2B5EF4-FFF2-40B4-BE49-F238E27FC236}">
                <a16:creationId xmlns:a16="http://schemas.microsoft.com/office/drawing/2014/main" id="{DC0E24E9-6847-CF01-6366-2F8F7CE129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069" y="206945"/>
            <a:ext cx="1740598" cy="373976"/>
          </a:xfrm>
          <a:prstGeom prst="rect">
            <a:avLst/>
          </a:prstGeom>
        </p:spPr>
      </p:pic>
      <p:pic>
        <p:nvPicPr>
          <p:cNvPr id="24" name="Picture 23" descr="A logo for a company&#10;&#10;AI-generated content may be incorrect.">
            <a:extLst>
              <a:ext uri="{FF2B5EF4-FFF2-40B4-BE49-F238E27FC236}">
                <a16:creationId xmlns:a16="http://schemas.microsoft.com/office/drawing/2014/main" id="{B586AD90-87CE-E97D-D193-26D5446F23C0}"/>
              </a:ext>
            </a:extLst>
          </p:cNvPr>
          <p:cNvPicPr>
            <a:picLocks noChangeAspect="1"/>
          </p:cNvPicPr>
          <p:nvPr/>
        </p:nvPicPr>
        <p:blipFill>
          <a:blip r:embed="rId10"/>
          <a:srcRect l="14751" t="24989" r="14943" b="25479"/>
          <a:stretch>
            <a:fillRect/>
          </a:stretch>
        </p:blipFill>
        <p:spPr>
          <a:xfrm>
            <a:off x="10875498" y="87045"/>
            <a:ext cx="1195560" cy="861820"/>
          </a:xfrm>
          <a:prstGeom prst="rect">
            <a:avLst/>
          </a:prstGeom>
        </p:spPr>
      </p:pic>
    </p:spTree>
    <p:extLst>
      <p:ext uri="{BB962C8B-B14F-4D97-AF65-F5344CB8AC3E}">
        <p14:creationId xmlns:p14="http://schemas.microsoft.com/office/powerpoint/2010/main" val="195642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8.33333E-7 -2.96296E-6 L -8.33333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0"/>
                                  </p:stCondLst>
                                  <p:childTnLst>
                                    <p:animMotion origin="layout" path="M -8.33333E-7 -2.96296E-6 L -8.33333E-7 0.03542 " pathEditMode="relative" rAng="0" ptsTypes="AA">
                                      <p:cBhvr>
                                        <p:cTn id="14" dur="700" spd="-100000" fill="hold"/>
                                        <p:tgtEl>
                                          <p:spTgt spid="16"/>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200"/>
                                  </p:stCondLst>
                                  <p:childTnLst>
                                    <p:animMotion origin="layout" path="M -8.33333E-7 -2.96296E-6 L -8.33333E-7 0.03542 " pathEditMode="relative" rAng="0" ptsTypes="AA">
                                      <p:cBhvr>
                                        <p:cTn id="19" dur="700" spd="-100000" fill="hold"/>
                                        <p:tgtEl>
                                          <p:spTgt spid="5"/>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200"/>
                                  </p:stCondLst>
                                  <p:childTnLst>
                                    <p:animMotion origin="layout" path="M -8.33333E-7 -2.96296E-6 L -8.33333E-7 0.03542 " pathEditMode="relative" rAng="0" ptsTypes="AA">
                                      <p:cBhvr>
                                        <p:cTn id="24" dur="700" spd="-100000" fill="hold"/>
                                        <p:tgtEl>
                                          <p:spTgt spid="3"/>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grpId="1" nodeType="withEffect">
                                  <p:stCondLst>
                                    <p:cond delay="200"/>
                                  </p:stCondLst>
                                  <p:childTnLst>
                                    <p:animMotion origin="layout" path="M -8.33333E-7 -2.96296E-6 L -8.33333E-7 0.03542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42" presetClass="path" presetSubtype="0" decel="100000" fill="hold" grpId="1" nodeType="withEffect">
                                  <p:stCondLst>
                                    <p:cond delay="200"/>
                                  </p:stCondLst>
                                  <p:childTnLst>
                                    <p:animMotion origin="layout" path="M -8.33333E-7 -2.96296E-6 L -8.33333E-7 0.03542 " pathEditMode="relative" rAng="0" ptsTypes="AA">
                                      <p:cBhvr>
                                        <p:cTn id="34" dur="700" spd="-100000" fill="hold"/>
                                        <p:tgtEl>
                                          <p:spTgt spid="11"/>
                                        </p:tgtEl>
                                        <p:attrNameLst>
                                          <p:attrName>ppt_x</p:attrName>
                                          <p:attrName>ppt_y</p:attrName>
                                        </p:attrNameLst>
                                      </p:cBhvr>
                                      <p:rCtr x="0" y="1759"/>
                                    </p:animMotion>
                                  </p:childTnLst>
                                </p:cTn>
                              </p:par>
                              <p:par>
                                <p:cTn id="35" presetID="10" presetClass="entr" presetSubtype="0" fill="hold" nodeType="withEffect">
                                  <p:stCondLst>
                                    <p:cond delay="2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42" presetClass="path" presetSubtype="0" decel="100000" fill="hold" nodeType="withEffect">
                                  <p:stCondLst>
                                    <p:cond delay="200"/>
                                  </p:stCondLst>
                                  <p:childTnLst>
                                    <p:animMotion origin="layout" path="M -8.33333E-7 -2.96296E-6 L -8.33333E-7 0.03542 " pathEditMode="relative" rAng="0" ptsTypes="AA">
                                      <p:cBhvr>
                                        <p:cTn id="39" dur="700" spd="-100000" fill="hold"/>
                                        <p:tgtEl>
                                          <p:spTgt spid="15"/>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42" presetClass="path" presetSubtype="0" decel="100000" fill="hold" grpId="1" nodeType="withEffect">
                                  <p:stCondLst>
                                    <p:cond delay="200"/>
                                  </p:stCondLst>
                                  <p:childTnLst>
                                    <p:animMotion origin="layout" path="M -8.33333E-7 -2.96296E-6 L -8.33333E-7 0.03542 " pathEditMode="relative" rAng="0" ptsTypes="AA">
                                      <p:cBhvr>
                                        <p:cTn id="44" dur="700" spd="-100000" fill="hold"/>
                                        <p:tgtEl>
                                          <p:spTgt spid="19"/>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42" presetClass="path" presetSubtype="0" decel="100000" fill="hold" grpId="1" nodeType="withEffect">
                                  <p:stCondLst>
                                    <p:cond delay="200"/>
                                  </p:stCondLst>
                                  <p:childTnLst>
                                    <p:animMotion origin="layout" path="M -8.33333E-7 -2.96296E-6 L -8.33333E-7 0.03542 " pathEditMode="relative" rAng="0" ptsTypes="AA">
                                      <p:cBhvr>
                                        <p:cTn id="49" dur="700" spd="-100000" fill="hold"/>
                                        <p:tgtEl>
                                          <p:spTgt spid="10"/>
                                        </p:tgtEl>
                                        <p:attrNameLst>
                                          <p:attrName>ppt_x</p:attrName>
                                          <p:attrName>ppt_y</p:attrName>
                                        </p:attrNameLst>
                                      </p:cBhvr>
                                      <p:rCtr x="0" y="1759"/>
                                    </p:animMotion>
                                  </p:childTnLst>
                                </p:cTn>
                              </p:par>
                              <p:par>
                                <p:cTn id="50" presetID="10" presetClass="entr" presetSubtype="0" fill="hold" nodeType="withEffect">
                                  <p:stCondLst>
                                    <p:cond delay="2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42" presetClass="path" presetSubtype="0" decel="100000" fill="hold" nodeType="withEffect">
                                  <p:stCondLst>
                                    <p:cond delay="200"/>
                                  </p:stCondLst>
                                  <p:childTnLst>
                                    <p:animMotion origin="layout" path="M -8.33333E-7 -2.96296E-6 L -8.33333E-7 0.03542 " pathEditMode="relative" rAng="0" ptsTypes="AA">
                                      <p:cBhvr>
                                        <p:cTn id="54" dur="700" spd="-100000" fill="hold"/>
                                        <p:tgtEl>
                                          <p:spTgt spid="14"/>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42" presetClass="path" presetSubtype="0" decel="100000" fill="hold" grpId="1" nodeType="withEffect">
                                  <p:stCondLst>
                                    <p:cond delay="200"/>
                                  </p:stCondLst>
                                  <p:childTnLst>
                                    <p:animMotion origin="layout" path="M -8.33333E-7 -2.96296E-6 L -8.33333E-7 0.03542 " pathEditMode="relative" rAng="0" ptsTypes="AA">
                                      <p:cBhvr>
                                        <p:cTn id="59" dur="700" spd="-100000" fill="hold"/>
                                        <p:tgtEl>
                                          <p:spTgt spid="20"/>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42" presetClass="path" presetSubtype="0" decel="100000" fill="hold" grpId="1" nodeType="withEffect">
                                  <p:stCondLst>
                                    <p:cond delay="200"/>
                                  </p:stCondLst>
                                  <p:childTnLst>
                                    <p:animMotion origin="layout" path="M -8.33333E-7 -2.96296E-6 L -8.33333E-7 0.03542 " pathEditMode="relative" rAng="0" ptsTypes="AA">
                                      <p:cBhvr>
                                        <p:cTn id="64" dur="700" spd="-100000" fill="hold"/>
                                        <p:tgtEl>
                                          <p:spTgt spid="22"/>
                                        </p:tgtEl>
                                        <p:attrNameLst>
                                          <p:attrName>ppt_x</p:attrName>
                                          <p:attrName>ppt_y</p:attrName>
                                        </p:attrNameLst>
                                      </p:cBhvr>
                                      <p:rCtr x="0" y="1759"/>
                                    </p:animMotion>
                                  </p:childTnLst>
                                </p:cTn>
                              </p:par>
                              <p:par>
                                <p:cTn id="65" presetID="10" presetClass="entr" presetSubtype="0" fill="hold" nodeType="withEffect">
                                  <p:stCondLst>
                                    <p:cond delay="20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par>
                                <p:cTn id="68" presetID="42" presetClass="path" presetSubtype="0" decel="100000" fill="hold" nodeType="withEffect">
                                  <p:stCondLst>
                                    <p:cond delay="200"/>
                                  </p:stCondLst>
                                  <p:childTnLst>
                                    <p:animMotion origin="layout" path="M -8.33333E-7 -2.96296E-6 L -8.33333E-7 0.03542 " pathEditMode="relative" rAng="0" ptsTypes="AA">
                                      <p:cBhvr>
                                        <p:cTn id="69" dur="700" spd="-100000" fill="hold"/>
                                        <p:tgtEl>
                                          <p:spTgt spid="13"/>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42" presetClass="path" presetSubtype="0" decel="100000" fill="hold" grpId="1" nodeType="withEffect">
                                  <p:stCondLst>
                                    <p:cond delay="200"/>
                                  </p:stCondLst>
                                  <p:childTnLst>
                                    <p:animMotion origin="layout" path="M -8.33333E-7 -2.96296E-6 L -8.33333E-7 0.03542 " pathEditMode="relative" rAng="0" ptsTypes="AA">
                                      <p:cBhvr>
                                        <p:cTn id="74" dur="700" spd="-100000" fill="hold"/>
                                        <p:tgtEl>
                                          <p:spTgt spid="21"/>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42" presetClass="path" presetSubtype="0" decel="100000" fill="hold" grpId="1" nodeType="withEffect">
                                  <p:stCondLst>
                                    <p:cond delay="200"/>
                                  </p:stCondLst>
                                  <p:childTnLst>
                                    <p:animMotion origin="layout" path="M -8.33333E-7 -2.96296E-6 L -8.33333E-7 0.03542 " pathEditMode="relative" rAng="0" ptsTypes="AA">
                                      <p:cBhvr>
                                        <p:cTn id="79" dur="700" spd="-100000" fill="hold"/>
                                        <p:tgtEl>
                                          <p:spTgt spid="25"/>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42" presetClass="path" presetSubtype="0" decel="100000" fill="hold" grpId="1" nodeType="withEffect">
                                  <p:stCondLst>
                                    <p:cond delay="200"/>
                                  </p:stCondLst>
                                  <p:childTnLst>
                                    <p:animMotion origin="layout" path="M -8.33333E-7 -2.96296E-6 L -8.33333E-7 0.03542 " pathEditMode="relative" rAng="0" ptsTypes="AA">
                                      <p:cBhvr>
                                        <p:cTn id="84" dur="700" spd="-100000" fill="hold"/>
                                        <p:tgtEl>
                                          <p:spTgt spid="7"/>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par>
                                <p:cTn id="88" presetID="42" presetClass="path" presetSubtype="0" decel="100000" fill="hold" grpId="1" nodeType="withEffect">
                                  <p:stCondLst>
                                    <p:cond delay="200"/>
                                  </p:stCondLst>
                                  <p:childTnLst>
                                    <p:animMotion origin="layout" path="M -8.33333E-7 -2.96296E-6 L -8.33333E-7 0.03542 " pathEditMode="relative" rAng="0" ptsTypes="AA">
                                      <p:cBhvr>
                                        <p:cTn id="89" dur="700" spd="-100000" fill="hold"/>
                                        <p:tgtEl>
                                          <p:spTgt spid="12"/>
                                        </p:tgtEl>
                                        <p:attrNameLst>
                                          <p:attrName>ppt_x</p:attrName>
                                          <p:attrName>ppt_y</p:attrName>
                                        </p:attrNameLst>
                                      </p:cBhvr>
                                      <p:rCtr x="0" y="1759"/>
                                    </p:animMotion>
                                  </p:childTnLst>
                                </p:cTn>
                              </p:par>
                              <p:par>
                                <p:cTn id="90" presetID="10" presetClass="entr" presetSubtype="0" fill="hold" grpId="0" nodeType="withEffect">
                                  <p:stCondLst>
                                    <p:cond delay="20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par>
                                <p:cTn id="93" presetID="42" presetClass="path" presetSubtype="0" decel="100000" fill="hold" grpId="1" nodeType="withEffect">
                                  <p:stCondLst>
                                    <p:cond delay="200"/>
                                  </p:stCondLst>
                                  <p:childTnLst>
                                    <p:animMotion origin="layout" path="M -8.33333E-7 -2.96296E-6 L -8.33333E-7 0.03542 " pathEditMode="relative" rAng="0" ptsTypes="AA">
                                      <p:cBhvr>
                                        <p:cTn id="94" dur="700" spd="-100000" fill="hold"/>
                                        <p:tgtEl>
                                          <p:spTgt spid="1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3" grpId="1" animBg="1"/>
      <p:bldP spid="8" grpId="0" animBg="1"/>
      <p:bldP spid="8" grpId="1" animBg="1"/>
      <p:bldP spid="11" grpId="0" animBg="1"/>
      <p:bldP spid="11" grpId="1" animBg="1"/>
      <p:bldP spid="2" grpId="0"/>
      <p:bldP spid="2" grpId="1"/>
      <p:bldP spid="16" grpId="0"/>
      <p:bldP spid="16" grpId="1"/>
      <p:bldP spid="19" grpId="0"/>
      <p:bldP spid="19" grpId="1"/>
      <p:bldP spid="10" grpId="0"/>
      <p:bldP spid="10" grpId="1"/>
      <p:bldP spid="20" grpId="0"/>
      <p:bldP spid="20" grpId="1"/>
      <p:bldP spid="22" grpId="0"/>
      <p:bldP spid="22" grpId="1"/>
      <p:bldP spid="21" grpId="0"/>
      <p:bldP spid="21" grpId="1"/>
      <p:bldP spid="25" grpId="0"/>
      <p:bldP spid="25" grpId="1"/>
      <p:bldP spid="7" grpId="0"/>
      <p:bldP spid="7" grpId="1"/>
      <p:bldP spid="12" grpId="0"/>
      <p:bldP spid="12" grpId="1"/>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A59B68-DECF-4331-9DC2-BDD80B3AD93A}"/>
              </a:ext>
            </a:extLst>
          </p:cNvPr>
          <p:cNvPicPr>
            <a:picLocks noChangeAspect="1"/>
          </p:cNvPicPr>
          <p:nvPr/>
        </p:nvPicPr>
        <p:blipFill>
          <a:blip r:embed="rId2"/>
          <a:stretch>
            <a:fillRect/>
          </a:stretch>
        </p:blipFill>
        <p:spPr>
          <a:xfrm>
            <a:off x="-6194" y="10338"/>
            <a:ext cx="12204388" cy="6837325"/>
          </a:xfrm>
          <a:prstGeom prst="rect">
            <a:avLst/>
          </a:prstGeom>
        </p:spPr>
      </p:pic>
      <p:sp>
        <p:nvSpPr>
          <p:cNvPr id="8" name="TextBox 4">
            <a:extLst>
              <a:ext uri="{FF2B5EF4-FFF2-40B4-BE49-F238E27FC236}">
                <a16:creationId xmlns:a16="http://schemas.microsoft.com/office/drawing/2014/main" id="{59B71E3F-7D11-4C24-4742-7F456A5A83BA}"/>
              </a:ext>
            </a:extLst>
          </p:cNvPr>
          <p:cNvSpPr txBox="1"/>
          <p:nvPr/>
        </p:nvSpPr>
        <p:spPr>
          <a:xfrm>
            <a:off x="468699" y="4785855"/>
            <a:ext cx="5964907" cy="876971"/>
          </a:xfrm>
          <a:prstGeom prst="rect">
            <a:avLst/>
          </a:prstGeom>
        </p:spPr>
        <p:txBody>
          <a:bodyPr lIns="0" tIns="0" rIns="0" bIns="0" rtlCol="0" anchor="t">
            <a:spAutoFit/>
          </a:bodyPr>
          <a:lstStyle/>
          <a:p>
            <a:pPr marL="0" marR="0" lvl="0" indent="0" algn="l" defTabSz="914400" rtl="0" eaLnBrk="1" fontAlgn="auto" latinLnBrk="0" hangingPunct="1">
              <a:lnSpc>
                <a:spcPts val="78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lumMod val="85000"/>
                    <a:lumOff val="15000"/>
                  </a:srgbClr>
                </a:solidFill>
                <a:effectLst/>
                <a:uLnTx/>
                <a:uFillTx/>
                <a:latin typeface="Montserrat" panose="00000500000000000000" pitchFamily="2" charset="0"/>
                <a:ea typeface="+mn-ea"/>
                <a:cs typeface="+mn-cs"/>
              </a:rPr>
              <a:t>Connect With Us.</a:t>
            </a:r>
          </a:p>
        </p:txBody>
      </p:sp>
      <p:grpSp>
        <p:nvGrpSpPr>
          <p:cNvPr id="9" name="Group 5">
            <a:extLst>
              <a:ext uri="{FF2B5EF4-FFF2-40B4-BE49-F238E27FC236}">
                <a16:creationId xmlns:a16="http://schemas.microsoft.com/office/drawing/2014/main" id="{64252345-0580-D4AC-835F-EF6FD7D2F6A7}"/>
              </a:ext>
            </a:extLst>
          </p:cNvPr>
          <p:cNvGrpSpPr/>
          <p:nvPr/>
        </p:nvGrpSpPr>
        <p:grpSpPr>
          <a:xfrm>
            <a:off x="671622" y="5515672"/>
            <a:ext cx="4910684" cy="894120"/>
            <a:chOff x="-25557" y="-80113"/>
            <a:chExt cx="7544110" cy="1781853"/>
          </a:xfrm>
        </p:grpSpPr>
        <p:sp>
          <p:nvSpPr>
            <p:cNvPr id="11" name="TextBox 6">
              <a:extLst>
                <a:ext uri="{FF2B5EF4-FFF2-40B4-BE49-F238E27FC236}">
                  <a16:creationId xmlns:a16="http://schemas.microsoft.com/office/drawing/2014/main" id="{7DB0E9DD-A278-C475-8F59-61AAF1CA74A9}"/>
                </a:ext>
              </a:extLst>
            </p:cNvPr>
            <p:cNvSpPr txBox="1"/>
            <p:nvPr/>
          </p:nvSpPr>
          <p:spPr>
            <a:xfrm>
              <a:off x="-25557" y="-80113"/>
              <a:ext cx="7544110" cy="855119"/>
            </a:xfrm>
            <a:prstGeom prst="rect">
              <a:avLst/>
            </a:prstGeom>
          </p:spPr>
          <p:txBody>
            <a:bodyPr wrap="square" lIns="0" tIns="0" rIns="0" bIns="0" rtlCol="0" anchor="t">
              <a:spAutoFit/>
            </a:bodyPr>
            <a:lstStyle/>
            <a:p>
              <a:pPr lvl="0">
                <a:lnSpc>
                  <a:spcPts val="4049"/>
                </a:lnSpc>
                <a:spcBef>
                  <a:spcPct val="0"/>
                </a:spcBef>
                <a:defRPr/>
              </a:pPr>
              <a:r>
                <a:rPr kumimoji="0" lang="en-US" sz="1400" b="0" i="0" u="none" strike="noStrike" kern="1200" cap="none" spc="0" normalizeH="0" baseline="0" noProof="0">
                  <a:ln>
                    <a:noFill/>
                  </a:ln>
                  <a:solidFill>
                    <a:srgbClr val="000000">
                      <a:lumMod val="85000"/>
                      <a:lumOff val="15000"/>
                    </a:srgbClr>
                  </a:solidFill>
                  <a:effectLst/>
                  <a:uLnTx/>
                  <a:uFillTx/>
                  <a:latin typeface="Montserrat" panose="00000500000000000000" pitchFamily="2" charset="0"/>
                  <a:ea typeface="+mn-ea"/>
                  <a:cs typeface="+mn-cs"/>
                </a:rPr>
                <a:t>Email : </a:t>
              </a:r>
              <a:r>
                <a:rPr lang="en-US" sz="1400">
                  <a:solidFill>
                    <a:srgbClr val="000000">
                      <a:lumMod val="85000"/>
                      <a:lumOff val="15000"/>
                    </a:srgbClr>
                  </a:solidFill>
                  <a:latin typeface="Montserrat" panose="00000500000000000000" pitchFamily="2" charset="0"/>
                </a:rPr>
                <a:t>amit.kumar@compusoftadvisors.com</a:t>
              </a:r>
              <a:endParaRPr kumimoji="0" lang="en-US" sz="1400" b="0" i="0" u="none" strike="noStrike" kern="1200" cap="none" spc="0" normalizeH="0" baseline="0" noProof="0">
                <a:ln>
                  <a:noFill/>
                </a:ln>
                <a:solidFill>
                  <a:srgbClr val="000000">
                    <a:lumMod val="85000"/>
                    <a:lumOff val="15000"/>
                  </a:srgbClr>
                </a:solidFill>
                <a:effectLst/>
                <a:uLnTx/>
                <a:uFillTx/>
                <a:latin typeface="Montserrat" panose="00000500000000000000" pitchFamily="2" charset="0"/>
                <a:ea typeface="+mn-ea"/>
                <a:cs typeface="+mn-cs"/>
              </a:endParaRPr>
            </a:p>
          </p:txBody>
        </p:sp>
        <p:sp>
          <p:nvSpPr>
            <p:cNvPr id="12" name="TextBox 7">
              <a:extLst>
                <a:ext uri="{FF2B5EF4-FFF2-40B4-BE49-F238E27FC236}">
                  <a16:creationId xmlns:a16="http://schemas.microsoft.com/office/drawing/2014/main" id="{8DAABC68-C0DC-E159-E5C5-4F0588EA248E}"/>
                </a:ext>
              </a:extLst>
            </p:cNvPr>
            <p:cNvSpPr txBox="1"/>
            <p:nvPr/>
          </p:nvSpPr>
          <p:spPr>
            <a:xfrm>
              <a:off x="-25557" y="770464"/>
              <a:ext cx="6686436" cy="931276"/>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lumMod val="85000"/>
                      <a:lumOff val="15000"/>
                    </a:srgbClr>
                  </a:solidFill>
                  <a:effectLst/>
                  <a:uLnTx/>
                  <a:uFillTx/>
                  <a:latin typeface="Montserrat" panose="00000500000000000000" pitchFamily="2" charset="0"/>
                  <a:ea typeface="+mn-ea"/>
                  <a:cs typeface="+mn-cs"/>
                </a:rPr>
                <a:t>www.compusoftadvisors.com</a:t>
              </a:r>
            </a:p>
          </p:txBody>
        </p:sp>
      </p:grpSp>
      <p:sp>
        <p:nvSpPr>
          <p:cNvPr id="13" name="TextBox 9">
            <a:extLst>
              <a:ext uri="{FF2B5EF4-FFF2-40B4-BE49-F238E27FC236}">
                <a16:creationId xmlns:a16="http://schemas.microsoft.com/office/drawing/2014/main" id="{59611244-7ECA-FF9D-8217-508172A687AE}"/>
              </a:ext>
            </a:extLst>
          </p:cNvPr>
          <p:cNvSpPr txBox="1"/>
          <p:nvPr/>
        </p:nvSpPr>
        <p:spPr>
          <a:xfrm>
            <a:off x="5969125" y="5513393"/>
            <a:ext cx="3245542" cy="429092"/>
          </a:xfrm>
          <a:prstGeom prst="rect">
            <a:avLst/>
          </a:prstGeom>
        </p:spPr>
        <p:txBody>
          <a:bodyPr lIns="0" tIns="0" rIns="0" bIns="0" rtlCol="0" anchor="t">
            <a:spAutoFit/>
          </a:bodyPr>
          <a:lstStyle/>
          <a:p>
            <a:pPr marL="0" marR="0" lvl="0" indent="0" algn="l" defTabSz="914400" rtl="0" eaLnBrk="1" fontAlgn="auto" latinLnBrk="0" hangingPunct="1">
              <a:lnSpc>
                <a:spcPts val="4049"/>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Montserrat" panose="00000500000000000000" pitchFamily="2" charset="0"/>
                <a:ea typeface="+mn-ea"/>
                <a:cs typeface="+mn-cs"/>
              </a:rPr>
              <a:t>Social Media </a:t>
            </a:r>
          </a:p>
        </p:txBody>
      </p:sp>
      <p:grpSp>
        <p:nvGrpSpPr>
          <p:cNvPr id="14" name="Group 11">
            <a:extLst>
              <a:ext uri="{FF2B5EF4-FFF2-40B4-BE49-F238E27FC236}">
                <a16:creationId xmlns:a16="http://schemas.microsoft.com/office/drawing/2014/main" id="{A44C470A-9E5A-A04D-EE59-C493265D0C01}"/>
              </a:ext>
            </a:extLst>
          </p:cNvPr>
          <p:cNvGrpSpPr/>
          <p:nvPr/>
        </p:nvGrpSpPr>
        <p:grpSpPr>
          <a:xfrm>
            <a:off x="9367388" y="5540137"/>
            <a:ext cx="2642415" cy="804695"/>
            <a:chOff x="0" y="-76201"/>
            <a:chExt cx="5265955" cy="1603642"/>
          </a:xfrm>
        </p:grpSpPr>
        <p:sp>
          <p:nvSpPr>
            <p:cNvPr id="15" name="TextBox 12">
              <a:extLst>
                <a:ext uri="{FF2B5EF4-FFF2-40B4-BE49-F238E27FC236}">
                  <a16:creationId xmlns:a16="http://schemas.microsoft.com/office/drawing/2014/main" id="{FFA12B8C-749D-D420-DAF5-74DC98651016}"/>
                </a:ext>
              </a:extLst>
            </p:cNvPr>
            <p:cNvSpPr txBox="1"/>
            <p:nvPr/>
          </p:nvSpPr>
          <p:spPr>
            <a:xfrm>
              <a:off x="0" y="-76201"/>
              <a:ext cx="5265955" cy="855119"/>
            </a:xfrm>
            <a:prstGeom prst="rect">
              <a:avLst/>
            </a:prstGeom>
          </p:spPr>
          <p:txBody>
            <a:bodyPr lIns="0" tIns="0" rIns="0" bIns="0" rtlCol="0" anchor="t">
              <a:spAutoFit/>
            </a:bodyPr>
            <a:lstStyle/>
            <a:p>
              <a:pPr marL="0" marR="0" lvl="0" indent="0" algn="l" defTabSz="914400" rtl="0" eaLnBrk="1" fontAlgn="auto" latinLnBrk="0" hangingPunct="1">
                <a:lnSpc>
                  <a:spcPts val="4049"/>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Montserrat" panose="00000500000000000000" pitchFamily="2" charset="0"/>
                  <a:ea typeface="+mn-ea"/>
                  <a:cs typeface="+mn-cs"/>
                </a:rPr>
                <a:t>Call us </a:t>
              </a:r>
            </a:p>
          </p:txBody>
        </p:sp>
        <p:sp>
          <p:nvSpPr>
            <p:cNvPr id="16" name="TextBox 13">
              <a:extLst>
                <a:ext uri="{FF2B5EF4-FFF2-40B4-BE49-F238E27FC236}">
                  <a16:creationId xmlns:a16="http://schemas.microsoft.com/office/drawing/2014/main" id="{661B52EB-3756-89C2-EFA7-F8FC1B2EB4AD}"/>
                </a:ext>
              </a:extLst>
            </p:cNvPr>
            <p:cNvSpPr txBox="1"/>
            <p:nvPr/>
          </p:nvSpPr>
          <p:spPr>
            <a:xfrm>
              <a:off x="0" y="596165"/>
              <a:ext cx="5265955" cy="931276"/>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2" charset="0"/>
                  <a:ea typeface="+mn-ea"/>
                  <a:cs typeface="+mn-cs"/>
                </a:rPr>
                <a:t>(+91)-9819813368</a:t>
              </a:r>
            </a:p>
          </p:txBody>
        </p:sp>
      </p:grpSp>
      <p:pic>
        <p:nvPicPr>
          <p:cNvPr id="17" name="Picture 16">
            <a:extLst>
              <a:ext uri="{FF2B5EF4-FFF2-40B4-BE49-F238E27FC236}">
                <a16:creationId xmlns:a16="http://schemas.microsoft.com/office/drawing/2014/main" id="{D46D9A6D-B230-D6A1-8A2A-2BF3626FFF2D}"/>
              </a:ext>
            </a:extLst>
          </p:cNvPr>
          <p:cNvPicPr>
            <a:picLocks noChangeAspect="1"/>
          </p:cNvPicPr>
          <p:nvPr/>
        </p:nvPicPr>
        <p:blipFill>
          <a:blip r:embed="rId3"/>
          <a:stretch>
            <a:fillRect/>
          </a:stretch>
        </p:blipFill>
        <p:spPr>
          <a:xfrm>
            <a:off x="5990224" y="6143429"/>
            <a:ext cx="1493787" cy="320506"/>
          </a:xfrm>
          <a:prstGeom prst="rect">
            <a:avLst/>
          </a:prstGeom>
        </p:spPr>
      </p:pic>
      <p:sp>
        <p:nvSpPr>
          <p:cNvPr id="18" name="TextBox 17">
            <a:hlinkClick r:id="rId4"/>
            <a:extLst>
              <a:ext uri="{FF2B5EF4-FFF2-40B4-BE49-F238E27FC236}">
                <a16:creationId xmlns:a16="http://schemas.microsoft.com/office/drawing/2014/main" id="{BFE61F34-A207-CDCB-6861-3F4188240BC8}"/>
              </a:ext>
            </a:extLst>
          </p:cNvPr>
          <p:cNvSpPr txBox="1"/>
          <p:nvPr/>
        </p:nvSpPr>
        <p:spPr>
          <a:xfrm>
            <a:off x="5031625" y="5224881"/>
            <a:ext cx="490477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l"/>
              </a:tabLst>
              <a:defRPr/>
            </a:pPr>
            <a:r>
              <a:rPr kumimoji="0" lang="en-US" sz="1600" b="0" i="0" u="sng" strike="noStrike" kern="1200" cap="none" spc="0" normalizeH="0" baseline="0" noProof="0">
                <a:ln>
                  <a:noFill/>
                </a:ln>
                <a:solidFill>
                  <a:srgbClr val="000000">
                    <a:lumMod val="75000"/>
                    <a:lumOff val="25000"/>
                  </a:srgbClr>
                </a:solidFill>
                <a:effectLst/>
                <a:uLnTx/>
                <a:uFillTx/>
                <a:latin typeface="Montserrat" panose="00000500000000000000" pitchFamily="2" charset="0"/>
                <a:ea typeface="+mn-ea"/>
                <a:cs typeface="Segoe UI" panose="020B0502040204020203" pitchFamily="34" charset="0"/>
              </a:rPr>
              <a:t>www.compusoftadvisors.com</a:t>
            </a:r>
            <a:endParaRPr kumimoji="0" lang="en-US" sz="1600" b="0" i="0" u="none" strike="noStrike" kern="1200" cap="none" spc="0" normalizeH="0" baseline="0" noProof="0">
              <a:ln>
                <a:noFill/>
              </a:ln>
              <a:solidFill>
                <a:srgbClr val="000000">
                  <a:lumMod val="75000"/>
                  <a:lumOff val="25000"/>
                </a:srgbClr>
              </a:solidFill>
              <a:effectLst/>
              <a:uLnTx/>
              <a:uFillTx/>
              <a:latin typeface="Montserrat" panose="00000500000000000000" pitchFamily="2" charset="0"/>
              <a:ea typeface="+mn-ea"/>
              <a:cs typeface="Segoe UI" panose="020B0502040204020203" pitchFamily="34" charset="0"/>
            </a:endParaRPr>
          </a:p>
        </p:txBody>
      </p:sp>
      <p:pic>
        <p:nvPicPr>
          <p:cNvPr id="19" name="Picture 18">
            <a:extLst>
              <a:ext uri="{FF2B5EF4-FFF2-40B4-BE49-F238E27FC236}">
                <a16:creationId xmlns:a16="http://schemas.microsoft.com/office/drawing/2014/main" id="{2BC2F9D3-4A41-6183-EF3B-D6FF1FB5ACA1}"/>
              </a:ext>
            </a:extLst>
          </p:cNvPr>
          <p:cNvPicPr>
            <a:picLocks noChangeAspect="1"/>
          </p:cNvPicPr>
          <p:nvPr/>
        </p:nvPicPr>
        <p:blipFill rotWithShape="1">
          <a:blip r:embed="rId5"/>
          <a:srcRect l="320" t="2243" r="-320" b="31120"/>
          <a:stretch/>
        </p:blipFill>
        <p:spPr>
          <a:xfrm>
            <a:off x="-27364" y="-22081"/>
            <a:ext cx="12269898" cy="4791255"/>
          </a:xfrm>
          <a:prstGeom prst="rect">
            <a:avLst/>
          </a:prstGeom>
        </p:spPr>
      </p:pic>
      <p:sp>
        <p:nvSpPr>
          <p:cNvPr id="5" name="Rectangle 4">
            <a:extLst>
              <a:ext uri="{FF2B5EF4-FFF2-40B4-BE49-F238E27FC236}">
                <a16:creationId xmlns:a16="http://schemas.microsoft.com/office/drawing/2014/main" id="{2DCE22C2-8352-0CD0-64C1-565ED91E51B4}"/>
              </a:ext>
            </a:extLst>
          </p:cNvPr>
          <p:cNvSpPr/>
          <p:nvPr/>
        </p:nvSpPr>
        <p:spPr>
          <a:xfrm>
            <a:off x="0" y="6819161"/>
            <a:ext cx="12192001" cy="123398"/>
          </a:xfrm>
          <a:prstGeom prst="rect">
            <a:avLst/>
          </a:prstGeom>
          <a:solidFill>
            <a:srgbClr val="5B9BD5">
              <a:lumMod val="50000"/>
            </a:srgbClr>
          </a:solidFill>
          <a:ln w="12700" cap="flat" cmpd="sng" algn="ctr">
            <a:noFill/>
            <a:prstDash val="solid"/>
            <a:miter lim="800000"/>
          </a:ln>
          <a:effectLst/>
        </p:spPr>
        <p:txBody>
          <a:bodyPr rtlCol="0" anchor="ctr"/>
          <a:lstStyle/>
          <a:p>
            <a:pPr algn="ctr">
              <a:defRPr/>
            </a:pPr>
            <a:endParaRPr lang="en-IN" kern="0">
              <a:solidFill>
                <a:prstClr val="white"/>
              </a:solidFill>
              <a:latin typeface="Calibri" panose="020F0502020204030204"/>
            </a:endParaRPr>
          </a:p>
        </p:txBody>
      </p:sp>
      <p:pic>
        <p:nvPicPr>
          <p:cNvPr id="20" name="Picture 19" descr="A logo for a company&#10;&#10;AI-generated content may be incorrect.">
            <a:extLst>
              <a:ext uri="{FF2B5EF4-FFF2-40B4-BE49-F238E27FC236}">
                <a16:creationId xmlns:a16="http://schemas.microsoft.com/office/drawing/2014/main" id="{DFE496CA-A8EE-19F8-030F-5EDC29A08282}"/>
              </a:ext>
            </a:extLst>
          </p:cNvPr>
          <p:cNvPicPr>
            <a:picLocks noChangeAspect="1"/>
          </p:cNvPicPr>
          <p:nvPr/>
        </p:nvPicPr>
        <p:blipFill>
          <a:blip r:embed="rId6"/>
          <a:srcRect l="14751" t="24989" r="14943" b="25479"/>
          <a:stretch>
            <a:fillRect/>
          </a:stretch>
        </p:blipFill>
        <p:spPr>
          <a:xfrm>
            <a:off x="205753" y="191319"/>
            <a:ext cx="1931729" cy="1379230"/>
          </a:xfrm>
          <a:prstGeom prst="rect">
            <a:avLst/>
          </a:prstGeom>
        </p:spPr>
      </p:pic>
    </p:spTree>
    <p:extLst>
      <p:ext uri="{BB962C8B-B14F-4D97-AF65-F5344CB8AC3E}">
        <p14:creationId xmlns:p14="http://schemas.microsoft.com/office/powerpoint/2010/main" val="1373258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FF2362-9CCA-6100-B02A-52918F5F1AD9}"/>
              </a:ext>
            </a:extLst>
          </p:cNvPr>
          <p:cNvPicPr>
            <a:picLocks noChangeAspect="1"/>
          </p:cNvPicPr>
          <p:nvPr/>
        </p:nvPicPr>
        <p:blipFill>
          <a:blip r:embed="rId2"/>
          <a:stretch>
            <a:fillRect/>
          </a:stretch>
        </p:blipFill>
        <p:spPr>
          <a:xfrm>
            <a:off x="-6194" y="10338"/>
            <a:ext cx="12204388" cy="6837325"/>
          </a:xfrm>
          <a:prstGeom prst="rect">
            <a:avLst/>
          </a:prstGeom>
        </p:spPr>
      </p:pic>
      <p:pic>
        <p:nvPicPr>
          <p:cNvPr id="32" name="Picture 31">
            <a:extLst>
              <a:ext uri="{FF2B5EF4-FFF2-40B4-BE49-F238E27FC236}">
                <a16:creationId xmlns:a16="http://schemas.microsoft.com/office/drawing/2014/main" id="{4542A518-5198-D795-1E96-1075EDA2D2CA}"/>
              </a:ext>
            </a:extLst>
          </p:cNvPr>
          <p:cNvPicPr>
            <a:picLocks noChangeAspect="1"/>
          </p:cNvPicPr>
          <p:nvPr/>
        </p:nvPicPr>
        <p:blipFill rotWithShape="1">
          <a:blip r:embed="rId3"/>
          <a:srcRect b="15869"/>
          <a:stretch/>
        </p:blipFill>
        <p:spPr>
          <a:xfrm>
            <a:off x="-37850" y="19073"/>
            <a:ext cx="12208406" cy="6841912"/>
          </a:xfrm>
          <a:prstGeom prst="rect">
            <a:avLst/>
          </a:prstGeom>
        </p:spPr>
      </p:pic>
      <p:sp>
        <p:nvSpPr>
          <p:cNvPr id="26" name="Title 5">
            <a:extLst>
              <a:ext uri="{FF2B5EF4-FFF2-40B4-BE49-F238E27FC236}">
                <a16:creationId xmlns:a16="http://schemas.microsoft.com/office/drawing/2014/main" id="{6F97FC5B-894F-C225-2B0D-AC7E327A79AB}"/>
              </a:ext>
            </a:extLst>
          </p:cNvPr>
          <p:cNvSpPr txBox="1">
            <a:spLocks/>
          </p:cNvSpPr>
          <p:nvPr/>
        </p:nvSpPr>
        <p:spPr>
          <a:xfrm>
            <a:off x="28216" y="279282"/>
            <a:ext cx="4681570" cy="519436"/>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lvl1pPr>
              <a:defRPr>
                <a:latin typeface="+mj-lt"/>
                <a:ea typeface="+mj-ea"/>
                <a:cs typeface="+mj-cs"/>
              </a:defRPr>
            </a:lvl1p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Microsoft Solutions &amp; Services</a:t>
            </a:r>
            <a:endParaRPr kumimoji="0" lang="en-IN" sz="2400" b="1" i="0" u="none" strike="noStrike" kern="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0" name="AutoShape 4" descr="data:image/png;base64,iVBORw0KGgoAAAANSUhEUgAAA9MAAAInCAIAAAAUG52pAAAgAElEQVR4Aey96Y8j57nlaWtzayzYwExjGj1Xqip5+lsDM32BHsw1bFmlXLjvO5mZpZKv/+z5dO+1VJnJfYuFEYwB+at6TGUyqGK6MitpHYJgsSKDEW+cdzvP/gtXLyEgBISAEBACQkAICAEhIATuH4Ff3P8tdAchIASEgBAQAkJACAgBISAEXDFvDQIhIASEgBAQAkJACAgBIfAQCIh5PwTKuocQEAJCQAgIASEgBISAEBDz1hgQAkJACAgBISAEhIAQEAIPgYCY90OgrHsIASEgBISAEBACQkAICAExb40BISAEhIAQEAJCQAgIASHwEAiIeT8EyrqHEBACQkAICAEhIASEgBAQ89YYEAJCQAgIASEgBISAEBACD4GAmPdDoKx7CAEhIASEgBAQAkJACAgBMW+NASEgBISAEBACQkAICAEh8BAIiHk/BMq6hxAQAkJACAgBISAEhIAQEPPWGBACQkAICAEhIASEgBAQAg+BgJj3Q6CsewgBISAEhIAQEAJCQAgIATFvjQEhIASEgBAQAkJACAgBIfAQCIh5PwTKuocQEAJCQAgIASEgBISAEBDz1hgQAkJACAgBISAEhIAQEAIPgYCY90OgrHsIASEgBISAEBACQkAICAExb40BISAEhIAQEAJCQAgIASHwEAiIeT8EyrqHEBACQkAICAEhIASEgBAQ89YYEAJCQAgIASEgBISAEBACD4GAmPdDoKx7CAEhIASEgBAQAkJACAgBMW+NASEgBISAEBACQkAICAEh8BAIiHk/BMq6hxAQAkJACAgBISAEhIAQEPPWGBACQkAICAEhIASEgBAQAg+BgJj3Q6CsewgBISAEhIAQEAJCQAgIATFvjQEhIASEgBAQAkJACAgBIfAQCIh5PwTKuocQEAJCQAgIASEgBISAEBDz1hgQAkJACAgBISAEhIAQEAIPgYCY90OgrHsIASEgBISAEBACQkAICAExb40BISAEhIAQEAJCQAgIASHwEAiIeT8EyrqHEBACQkAICAEhIASEgBC4d+bt+/58Pp/NZpPJZLFYeJ43HA5934+DfjAYRFE0mUxc1w3D0Pf92Wzmed5s/QqCYDQacc3FYsF1PM+bTCbL5dL3/clkwk9Go1EYhq7rLhYL+/Q8L+6+ccf5CY9AkzzP48phGI7H48Viwb3G43EQBHHX0fG7IbBcLr31i2EwHo9933ccZz6fR1E0HA6Xy+V0Or1Dz96tPXG/chyHQRgEgQ1Lz/OCIBiPx2EYjkajxWLB9xsDaTabzedz13Xf+1PcfjoGue/7gMxc2zF/b19h95H5fM5Ens/nQRA4juP7/gPgMJvNgiCYTCbO+sUqQTex/jiOE0XRbDZzXZeGzWYz2uZ5HouM4zi7n+5w/2qPNp1OwzBkos3nczpoPB6zJjM3l8vlvk/qeR5jfnNxns/nYRjS+6ylw+EwiqLxeLzv9R3Hmc1m9GAYhvQjn/teSucLASEgBN4tAvfOvOfzue/7URTBUCFMO1bA5XIJe3Zddzgcep43nU65wnQ6nc1mi8WCXWEwGEDHIejj8RhyZrTG933OgTcEQWBr/duDyK4TRRE7zeXlZa1WOz09rdfr7Arz+RyCBbV6+yvrzLdBYDabDQYD4wGLxSKKIlhgEATIcrPZjI0WiehtLvvOz4GMLhYLGgOfY7iORqMgCKAaSAv1ev309LRWq11eXjJoOf4e2x8HyGw2Wy6X4/GYFjITh8Nh3Pl3OA7fYtpOJhOTcu9wqbf/yXQ6vbi4KBQKrVZrPp8Ph8PFYjGdTqMocl23VCoVCoV8Pk9vGjtE6oN92sG3v+kBnRkEgU0rz/MWiwVUGIgQVFzXdRyHNfYOj4asVSgUMplMNput1+u5XC6VSpVKpeFwaNJ1v9+/g0aDfWc4HIZhOBgM2AIe4fy6A276iRAQAoeOwEMw7+n6xeYNe97BgNnVFosFym9+tVgsXr16FUXRfD6fTqfwGJTcYRhyTXRUvu93u935fA6DhzFDetCu3aHDRqMR+3EYhlEUZTKZVquVSqVQqHS73SiKwjBEIXSH6+snOxCAZ4P8eDzu9/uoshzHGY1GZu5AMTadTndc6l7/xJBmqKAInEwmURRBIGh/t9ul8alUqtVqZTIZRo7rulEUjUaje23hnS8Ofen1emEYLhaLXq/HdLjzBTd/CFZRFA0GA6xGURS9Q5365r02vy8Wi9PT00wmk8/n6QVsWf1+33GcfD7fbrfT6TRPygqGFoAGI/u9x/G2+Sz38X02m7H2spB6njcej80O0O/3+SvL7x3Gg+d59Xo9nU632+18Pl9Yv1qtVrVaLRQK9Ijv+wgAd8DZ9DVMSSTGwWBwH1jpmkJACAiBvRC4d+aNWfb8/LxarX7zzTe1Wm2xfsW1khUTNRiLeyaTSSaTURRdXl4ul0soF4oxFBuO4wTrF7wcgp5Op8vlcqFQsK293+/fwSrKZsPthsPhZDJJJBLV9QstOLfu9Xrm/RL3aDp+BwSg2qi0oa1IZZgasCOPRqPxeGwKyzvc5e//ieM4y+UyDMOrqyucE4Ig6Pf7vu/DVhknaLgZP4lEYjKZDIdDvE2g6X9/S97tFZiDxWKx0WhUq9VcLndnCXZrw5bLJQhEUQTNGo1Gd2BaWy+++2C9Xm80GuVy+fr6GsmHThyPx8X1q1AojEYjDiLt12q18vpVq9WwdO2+xeH+FbXCZDLBloiaAw03difsjUzMfr+/75M6jnN6etput09OThqNxosXL5LJZCaTKRaL1WqVldwMIHdYt1GF4NmITeP9rg/74qPzhYAQ+AdG4N6ZN86UuVwunU5fXFyUy2VU1HGYwtQHgwEWxtFolMvlvv3220QigT0a7YVpMvBDQB/DHnl9fV0qlVCfFItFtvMwDPv9/h2sjZhc0cbx81arlVu/+v0+upnhcGjtiXsuHb8bAkEQmOECP2lkISzd+EKgG/M87z2qjSeTSRiG6Llpm+d5qG9hdWiOoyjq9/uMn1arxZDGFxwSczeU7u9X8/Urm83iZFWtVi8uLt4tziwRruviUoxn2v09EVcOw7BQKBSLxXQ6DbEjooC+K5fLjUYD5Stuxzh5p9NpSHk6nWaluu92vq/rE1CBlWO5XGLSYUg7jkN8iyk17uANwhKdyWRqtdp0OuWaCJ9YGDAEYVG8A7NHxF0ul4hMZn16X3jqvkJACAgBQ+DemTeUNJ/Pl8tlLInEJ1kLbn9Btem67mQyqVQq7I71et33/X6/P51OJ5OJrc44hWMp7na7rNelUun4+DibzVarVRSK7Bk7vFxuN4Mj2MHx351Op/P5vFar5XK58/Nz3B9Rq9jmFHcdHb8bAqg/oXr0BUQ2DMNer4er92Qy8TyPUMu73eXv/xXhB71ez0Q1HKNd18X3yfd9nIk9zzs/P8/lcrVaDd0e7uC4V/39LXm3VyBgNJvNViqVVquFV8A7vEWv16PjEKiurq4WiwUB1u/wLrcvNRgMUK9WKpUoinq9HoElLCzVarVSqaTTaYspxHG/Vqthr6jVahy5feV/jCNoiHGwwcmbnmI9t7HKxLyDjaJUKuXz+Wq1ikvPYrEgvJU4Y3zMsGthddkX1SAIer2e7/tMSbzRHiByd9926nwhIAR+hgjcO/MOgmAwGIRhmMvl8OfbvZKGYXh9fY1Hymg0KhaLhUKhVqvV63X0Hxh5N/MhYA/d9DVMp9ONRuP8/DyRSLDmXl9fL5fLHZGdcX2PcwumcLbhfD5fKpWSyeRkMjGFynw+7/f7FngUdzUdvwMCgI8/D3knisViKpX67rvvLPqKYNw76N7u0J6tP0ELGEVRLpdDXYoL7GKx6Pf7BBYzdCeTSTKZhHngBY5eH8eGrRd/jwfx/sLFAmcAtMLvqkl4NRCs7Lou0FWr1Xd1/bjrOI7TbDYzmUypVCIpDTpvlotCoZDL5ZrN5mYakyAIstlsaf3KZrP4FMVd/9CPs7IR3Iy71HfffZdMJovFIoYd86HaXHjf/qkZ/41Gg3n9ww8/oF/Hl8kckEh1cod1m46Lomi5XLbb7dPT01wud7emvv1D6UwhIASEwNsgcO/MGx3JeDwulUrlcrler2cymR0tY1mfz+d8yeVyaMqz2Wyj0SC3ACxnOp1aagtcSthB5/N5uVzOZDK5XM51XVZtU0DuuPXWP+HPgO2SSE2Yd6VSMc9du8UddD9bb6qDhgApcRzHCcMwCAKym+Xz+WKxmMvl8D/BW+D9KrRQ3E4mk3K5XCwWs9ks2jvzLrW0mEEQVCoVmAdaPQIG7iYZGlD39MXzPJS75EPEpecdRkDixbFcLgeDwWKxSCaTzWaTmXtPT8RlgyDI5XKlUonIk/l8jkcZNjQMdKenp3g6mYCEdQIL2N1yJd3rQ73Di+PFh/8eiVxzuVyxWMzn87jmB0EQhiGKiTtoHHDaKZVKUG3iOInbQUDl+x04NyAwaIkJKZVK9Xq9XC6/Q3x0KSEgBITAnRG4d+btui6e2blcrlAodDqdbDbLsuj7/ta8sDh1eJ6HI2apVKpUKtVqNZvN4uABm3ccBwdB/FLILej7Pg4q+LewfFtMGP9FuUggJnZtS6iMSpXU43g6wjzQoMCTisViqVQqFovmzstxx3EwzmIqhZ2gJic+ibSDQRCQGAGnGvMM5ka0ig0edSPkEh8Gz/NwLsfIy97PybPZDDd0IOK/5opjLBDRZTMtsWXqBUa0j7ahEiBI23gKgl/hIiRQR5N0o/2koOG+BgWUBXsFbYBS/6R3ATyAONfFYkHsLDEDXMdfvxhsjB9cO3zfJ6lf3HPhwYKT0ng8xnHlJ0k8fJG0aIwNxuRkMoHM5fN5S6BJ22wozmazWq1WKpUskszmCDiQtB4Ha0zw9KwFSCwWi/l8zh3JhQc+MCS4Pn+1TxMAcKeG0GxeJ24FocsAhE8Cmhnz0+kUHkbWNtxqEYwZqExSXDiQVG3aojNmuHICPYt+3SKtmVP2vLju8Fdyz0H7mFbIP+PxmC82Jk1gQFw3Z+5isVgul41lAgIrD5oCJjWPzGkGBfOOsY2ruu/7BPYxa7bOX7qVX9nAQLynVbiPk2icoWV35IJkf2J+gSHLIN/j+oV+RMIx3zxUwuQIwvEJBCyygquxPJbLZZItMmzoR4Zu3ODhr9Ywcqgz9ljSYd4guelKjuYFlHbbWLg46wyfth5aynB6maBYmopvGJhwfeI0+C2AWxbwrU8Xdz4DhlxGGG83hwSg4cGFyTRu/tpCzWaxuZBuXQe2NlIHhYAQeJwIPATzJrR8NBq1220UJ5Y615QllhcWNkMOk3q93mq1Tk5OTEGCkht6RP2a5XJJmrPJZMJmn8/n0+l0oVCoVquT9YuUWKa+gil2u12cEyAEpH2FHhEGt1wu2ZNYTCnf43nebua9XC5pBpQa3mBEx3Vd4wTT6RQ/nOl0CpNeLpevXr0yAs020Ov1cFJnh7DkyqQ/4xw2Y/R2cGJ2HQzo5ukOP7AN6fLyElsBDJ4GQ/1xuiVhCBckfNAYJ5yGAMGt7We4I8ngBA8vMY8LdKiz2QwnorjpYQyMXuN5c7kc5NvyxCPCwQkQaZB/eCiOIAVZ/kGei6i++XxOxjGauqNyB9YPdtbZbAa/h6AEQbBcLnHgLhQKQRBcXV3RQp7CmAcGmVarBSFmDwYH3Jai9ctENboDukAsGkOCywIpTeIIYwZnXFL6IL+BxtbrxOF/w5uZSDWcAcjlcnl5SdfAMJA3uBFpvzFWkJvIglB5cCPcCEtRFBWLxUqlgjXDaCXJNKzjTJwAWxPjoTWwfxCjgBc8GHEaWZGphHXiLZk3LJ8nBSvuC+u1YcZaZIQVl4zN+Qub5FkoOECcIouGlQhYrl/049b5G4cnJD4Mwxv9Ml6/mD6WnGQ4HCI7sa7i+UMgDXI4PiesyZgIcrmcSVkmle3QTLP2wlP5IS7d5XI5nU7ncjn8SZgCpANCgOQ0ZI+4wYlrPn1t59AvsGdGIy0/OTlhJDBOsLHwyL7vM/FZG5li7AV22Rtf4s5nYWRxZkZcXV2ZhoK/svJwfRQHGBBMZdPr9RhC5tCI0oGBtNf8vdFs/VcICIHHgMC9M2/jspCSXC5Xr9ez2SxL3u28sKh8oD44FVQqFWyFpAhEN4PaACLoOE632zUFUrFYPD8/r1QqqIXMJLq5yFp28NlshgrByFmv1zOnEZjrXsybnW8+n3e7XbYN+BbKS9RmJngQdUfDWMrZh2x7hqCg8IPzsQRbFgi7HQ+LxMKzQGvYy1Ez05JN3RK6QBTPJiChloPfWMFO13U5gqUCJfF0OuX61ozN9mPqxV0E5/7RaARHgSizo+/OEUG3TiYTYu+iKOp2u/V6HUsIft54m2zGX8JZTcHZ7/dHo9HW5wJ2RAg6Gp+luMkJZ2KHpnfY41FUd7vdTqeTSqXy+TymHjKjeZ4HJ4OjVKtVNIh2F9gD0uByuTTQLOzh+vqa35IvhQekcCYyzPX1NVdjDMCuECdgqHRB3HWsJTe+EO/IyIGysP3DopB+YQzD4RBVJcYibgqhHAwGPD5YgbO1lj+RiR+Z6kYGJCIgiaPgXrSHI4gWCLS0EB5PrkDXde0LZjHGv+M4ezFv5HbTLltRXryTjSHZhLUJgig7Go2Yv6wttB8k8TKCpRnanI+PHEgyTczFJQ7PuH6hYRaRbJl20GJMJpPRaGRzGa7PkGaoj0ajer1eKBTw2UD+R7Qzi+KNkcN/Mb4hfeHPs1gsrq+vid5pNBrchcAeJFWmmM0FluitFwdktBvYJaxfmHdIPoVCodFotNttBGy6EmbPBOEKQIR1EfnNNoLbd2d1Zem2vJMMPJY47I3IwxRd2jRJ8VeMbFvnL5HZaEYQGBgM+87f2y3XESEgBN47AvfOvNHodLvd4XBYLpdrtVoqlep0OpsqBxa72WwGEUfpW6vV0uk0JS1SqVSxWGy325lMBtXpZDJh73Ecx6yfaDsajcbJyQk1Jtk2WGpZ4qGP8BLoDvZufIiN8k4mExxz0VLAodFD7NZ5ozGCHlnoJ9poixSEp/Z6PfOddRwHpRqqd6g5OlQ2dVOHsC2hQyK/OPzVtFnQbrRly+UyiqLvv/+etZu+4HnRgYEMKkDQQEvNcXLFoCq2y5o6lqQuUO3b7edecHrQYLNB+cpf4cqwsbiZsFgsYKJ8QTHMeKjX66h/4JRIU7Z9sv/ZQ8U913A4xOiBiIhSdof3C1TS9PRswCZQRVGEi3CtVnNdlyFqCt2rq6swDBFB8TZha8eyTINx5jExA1hQ3fEI0COKuhsJZhaQ4xJ+Aw9GJkE3bzRu63Xi8EcdSO+DFX0dhiEg2H+hmHQW9hyeCGZsfc3Dmq2Gvut2u+H6Va1W6/V6pVJZLpdcf7FY8AWWA41mbjKu4CiwQO4IIWO+g4lFryJJslDsxbyZnqwSJiqjtEZsg9CPRiOYtEnCN+YvbUPZjCMBhi8QHo1GRqnJzhE3f+PwjOsXegddLI9Prm7se0xq1i5IJ+4NmFP4DlzkaQVt6vuiL98xfiD3EHTWtyiKqtVqJpPB4YqsoMb7LcgnCIIffviBpS/u+nH9wgrPNUulUjqdLpVKzBeuSfAoogimyE3xGElghy4fpQydtbn2srIxYb///ntkY4yrLE2j0Qj0sBgwhm/PX1DlauhNvv/+e7ppr/kbh5uOCwEh8B4RuHfmbfsfpIQqwWSS2poXFma5WCwymUylUmk2m6lUiog0kulCE1lYx+Mxikwopuu62Wy23W6TFAzFEnoFU1FEUcTKS6ZwShYTOVQqlTqdTrFYxAcG3eG+zBvBwMhWKpUiqNT4OlnJIDFs4WxgbHLcDi/PVCrVbDYTiQQFlvkhin+raQ/ns5uiYRoOh+fn5+w35AKbzWY4vpuRl9QN5opAexCHZrNZKpWqVqutViufz1cqFT6tagasAinF7nij/ZTgxsOSQtyZ9YvxQE5AHIJNjbd1GgAFYhuxtu12m9x2RA4QPlUoFCqVSjKZzOVy0C8cfxktOFzGPVcqlUIB9urVK4QiHm1re+BVkAN6uVqt4g1FHjpwZpzjK0xIbrlcRobxfZ9EmRjucUOfz+ecxs95RlyzzCEeMQbSZmV3rq+v0at1u93FYlEoFLLZbLlcPj8/T6VSmUym3W6XSiWInYlYjB+oAENo68NyPiIT+YJ4Cmic67oQl0wmc3p6WqlUSOQCP0in09DoRCJRqVQIeuYnuOjMZjOcrJh0OP6mUilGO9AZ20un05VKBebU7/e5wng8hpRzcqPR4JFLpVIul0smk0EQdLtd7AMgcH19DQW8g86b0O1Go0Eyb0amTWFkPIx1dPTW+VupVLrdLiezTBWLRVg7qxnYIlKi7GfI3Zi/cXhyqdv9YgvO9fV1q9U6Pz9PJpOtVouKY7Vajbuj9aDHZ7MZ+OdyuUqlgsKbzO6Q5lKpRLrJHQwVy0+326VTGo0GdUNZXk5PT7kIhtB8Pl+r1SaTSb1eh5rTqh3COXCRf32zXyqVCjsIhlO8mPL5fDKZ5KEYk6RqcRwHan5+fo41AEU7aGydGnHnk8WLZZ9JGkVRqVRqNBrNZpPIpUajgZDj+37c/KUCBjEP+XzelDVITW8/f7c2XgeFgBB4vwjcO/PGOwKF4uXlJUXjKA5n7gF4MhD7BfmbTqcvXrw4Pj42DxN2qUqlAivqdrtoHdAh9Xo9DKbn5+es5plMBgcPTmMPs3oNzWYTiz9pxWBv5HqzvCjmxbiXtwlaMdd1TWAgXQOaPFhRrVa7uLhIpVKo7qBW7F6wRiPZtVotn8+fn58jgeTzefKa4SKMlRNNvClrUZCw9FerVcdxzs/PoXqtVqtUKqVSKYSTarWaX7/wGYDWJJPJWq0G287n881mE4HH8gOY+hyPFxx+yM6BbygKLahwNptlwz47OyuXy81ms1QqZTIZ/Bp5cOhd3DRA8e/7PuZpKzRdLBZJgsHxQqHQarXY20j4jToK40Cj0Yh7LugaAgmUEU+PuPbgm4SzE5SXiIJCoXB+fl4ul8lSjKBFsC9JoMvlMmLVbDajHg3qw+VyCV1uNBqUisxms+zrhUIBRoIKjcyYPB1ey2hbXde9vLw0st5sNvP5PDVK+HmxWEwkEq1WC8K39Tpxz4tkhbRQKBTa7TYadCwt8/n8+vr6xYsXSLCwllwuh+TG4/AseAfRfai3mbmO4yCYIV1XKhWKZWYyGYphVdYvAqwt5ADBm3z/kDkkyWq12ul06GvqTTabTUvaiH7dsuXAwN7ez3s2mwFysVhE1kV4YMrj2ICxyKqg356/zWYzmUz+67/+q+d5iUSCHIUmfJqmfzAY4P0VN3/j8IzrF9/3kRlarVa5XD49Pa3VaplMJpvNnp2dkUKqXq8jmaBmJqal2WwSEFypVODZ/Bd4kZd2ZPO0lJqFQuHFixest/QR9kyOIwAAr+u61WoV0yii2g5mT8jB7X6p1+vw+HK5TMtZVJvrFxoBFC7Qa6TEVCrF+kaA0A7mHXf+fD4n8z1yNf8tFotWoRPDrwnh3OL2/G2326lUinpDrMDn5+d3mL9x81rHhYAQeI8I3DvzNjUVqwZCP5+wzBt5YfEIzGazUAeS981mM9OOsO1ZECSmTCykZAprNBq1Ws1s67h8wEehPvV6/eTkJJlMttvtSqVSq9VI39toNNgIIXMkFd5X571YLIrFIjobFC31ep2l0xR4iUSC/QDlOukaUGbAU5PJJHlgEAbQErHJXVxcJJNJOHEmk8GcijEdqDFT4swA6Tk6Ojo/PyfwtFwuEwJYLpdPTk4gi9VqFfUz+2J9/UJjRwrnFy9eFItFgCJFOvFbpuHDPgCLKpfLyWSyWq2i5frLX/5yenr6/PlzSDzqyUKhgBM2Y4BQvK3TAH+M6XRaq9UojURLkA0QHkqlEtdPpVK1Wo19Gu+U6XSaz+cJsdr6XJlMxnRRhPMiz2xtDDwAhxP2zuFwiDBD2gfyCXJBcKCdjGdGKVJEPp8/OTnBMgDvwfPbKDtEPJVK0Xe4MeBCjTcw9AjJFgUebAzeSUvosnq9zkUymUzcdeKe17yGgLpQKCAG4CiF71YqlUokEp1OB6NTrVZjZmUyGZR2pvuHoGP373a7WKWYJujU0eyip+x0OqRhRpZoNpvmxQsFt8UE73B6n0gSmyDNZvOPf/wjfUq0H9/vpvNGSECgNY8pQLAqiYVCgQhv+CWiJlYjyF8qlSIxNsJ/tVolGz2zCfcthARWpLj5m8/nb+MZ1y80A8nk5OSk2WyyBLXb7ePjY/4KySaQAw9jRq8pj828Qzdhesrn83GDx5L29Pt9qHAqlUIAQMRKJpMcTyaTyMDNZnM8HjcaDUQpAmZ22KDQed/ul2KxSF16hOFWq4WLGiqJb775hp9QQXOxWGCiYWQi17Hyxz1a3PnovJG4HMd5+fLl0dERRP/i4iKTyeAuz26IM/psNrs9f6nXhkYA5cvR0VGpVNp3/sa1X8eFgBB4jwjcO/PGC9P8pNmBduSFRXuK9RDOBLdml4JJmOoajSZmX8dx0G1AcDEuW34x9vjpdArvbLVaEFncYS1anJ0GOv7NN99QSmMvnbclvIPEVyoVNMrs92zS/KlUKsHkCHMMw5AdDnsuFJxmY25GN5xOp+v1Oks5CeywJ1CBHI9MeKoxbCO7+FPiaQ3dQTNNSzAoU7qoWCziigA/nk6ntKdareZyOXoT0Mh+wDNuth8lJaYGLoXHCHeEKnEF3C3i5oBZHizDg+M4EIVKpYKdBKXmYDAwt2YUV3Q3MkDccwVBwHaIZNJqtXK53A4HDCgRogKqPgtCZTQWCgUAh6ATvIW3NFGe+IRgQ0BAQg1mDAZTwHQ6LZfLrVYLMYZEPfhiofaGc3iex6WwpENPcRbHZwB6ms1mKfETd504/PHNoHQrVA+nIwxKeCrXajUGJEOXOkfmJMMVPM8zfxXU28EmgWMAACAASURBVIQ+I3CSd58pjKoS6QKWj9u9RbLiagJoDDnchZkmsDTkNAgc4iW3IGERt95L500simlSDRZbZ8bjMaJdNps10ev2/GVs0DyeNJ/PmzcFvli4FiBgI4+xqmzO3zg84/oFuLBBGeZ0ZT6fxxfij3/8Y71et8QsFtMJdOScwXSDygCvM8IH48bPZpAi+nhmNMIV8Zr4ScP1WWxx1kokEjir4EKz9RZx/YJrFnE+ZsxkGtrEJOYVSx1MFyJOdxAvsfWmruvGnY+rjMnSuOUgsQBFGIaVSsW0A3Hz1zzxENRtGOw7f+Par+NCQAi8RwTunXmT8I6QQXZTvHVJu8aTE87IuszKi8tsKpUijddisajX60dHR51Op1QqsSqxf/ArtFloCND8YcvGHIwe3fM885XMZrN2O8glewmZAer1ervdTiaTVJYeDAbseTiHNBoN80fkfDwiXr16xR6P8wDOtTiB7LBakgbOdV2EDXOpjBsTaD3RNrH6t9tt/GVJ7ABBpzJ2tVpF08yGytIPwnCak5MTnCUswzQEDhKzyYkXiwWuk61Wi1zmsAq2RlIuwirQSdM7tz+tNBJUAOKyQ+dtNgcIAZzYnObZWY3ksWUS04Ykg82a/Q/9OtQZEYgxQLYc6CNaRlJYeJ7HTyxtjjGk270DqmhS0X9zclz7TUvHs1h76L7ZbMbGbxZznCKQcMgMA+M3iwqePIgiMAwYKhnNyQ6Es4f5BmzOu9tPxJEdzwX7HI/HUDdkqrjxA8nDkQl8cDZDVjQuCMVEFNzaJEw62WwW33qkULxyuSDcmig0GE+z2ex0OoQLM36ga3sxb9ppYpXBwnEGEnI7TlBxDMn3faYAKt7G+mXjED0FExn6jj8YXYZnly0mvu9ns9lOp0N5YDgxsQeMWKYYQhEtxyKEqG+hAmEY4iIFILVaDR08z/iW2VS3dtaOg4wBmDe9b5Nraz71HZeKO5++vm3c2HqpHe3Z63wrQ2HKkXw+TxgJ5im2DNYWqk9Uq1XSCVSrVcuOT5gKIiKyunH9SqVi5hG2160t1EEhIAQeLQL3zryJpcMbgTjI4+NjnO2+/vprLOY4R0ZRdHV1ZdHosFjSY6PkbrVaeDnjOmIlaTzPI+NBqVTCioqXniU0xCk8kUhgBMxkMugLjU+TKQKFIj6Xp6enaNmN/RtvY3+iEicWZ2hTEATEgeHuwo5lwe9xIwCzY7/fh4rBkGwTuv0rgu6pg4hRu1QqIZ/gpgwhw9MDGaBYLFoLLWuK7/v9fh8XcCyweAM3Gg1wMFUuPA99rbnRh2FITjdL1VepVM7OziAfbAy3G4/1mbahtzanoK0nGy2DYZv9dwfzJgk0/Cyfz5+dneFwv8NKa+Gq6XT666+/NtEC4QSFHN41O3ThRsXQThGfsKP9OEVgGeBGvV4PEDARIKaGYcgWDgWHUKLjv7q6wnCBUh/FMGMArwyUiCQbmc1m2BmazebWeReHf9xz0Ty0s+iwi8ViJpOJGz8me28qOxm3dCvY/iTznk6nOB1B4hFFLE04an78JbAM1Ov1P/3pT3jMYxLh8zYhs86NY3Jbj2Ojm0wmqLHxJUDaIfWe+Q2z1uEUDvlutVrHx8fktLaM7+QQNJ8Z8BwMBnQ60w2jE5MaNXan06F4E6exiGEDtGhIFAe4uTNNeGTkFnMsabVaLMhi3nGTAicxzICIymDFfM9mszjT49qHTcCmJ13DvrZcLk9PTwnGKJfLdBCDmdNM8z2dTtPpNO7stVrNMrGyMKJ52dFa/UkICIFHhcC9M292FBLqXV5ejsdjAnoymcz5+TkJAclBRjx+FEVEaFFtBNsxqZdwhiP7gWWGRvPKLosmOJPJQPQJgyOLahRFKDWbzWaxWISgWDKBfr+PKgIqMBwOG40GfKLT6ZALxdJv4T7YaDTY5q2+HdwokUhQObzf7xOBR8xoXK+jo2q1WkgFJHDYNNHe+CFu6xhMCT6DXlOdrtfr8SfLGFAoFGgGOa03k46xZ5jjDcpv3G/Ie4XEgh4OLVo6nW61WkYvMNTiUU2+yEajYemTb7Sc/yLAYJfAddiq2Gw9P05nTBnR2zpv6Gav10PfiZ4eOrI1spArsGUul0tYLPnmzaUESPHS2dpIkKSpb8m8K5XK6elps9k0ochy0qMeRnKbzWYwJ3Sf1D0hVZnjOAQjEs4I27NkkeCMKMtejjo/bt7t+1yWwdr3/UQiUSwWCaKNGz9mXsfpBb6IoWkv5h1FEW4PRK8iPCPpIQyA53K5ZBxWq9VGo/Hdd98dHx9jYGE6vyvmHYYhnVIul4mfbrVa2FW2jjf6BYd4vK4rlQpgQrZGo9F0Oq3X68fHx2dnZyScRoDv9XoskugU4Fs4AlWrVYJJWG2IfG2tX7VaDYcly9JIQAipTrk1ExmFSCqVks7bmHTcvIjTkQdBQDS8BdNTRge7a7fbtZQ4nudlMpmLi4ujo6NarYbdAznZdV1WYFZ1PPqWyyU3JTIbT0Uj9HHt1HEhIAQeIQL3zryxaVqZhvl8TuhYqVRKJpObhdzh6FSQxtPaCs0QjHVyckLQUrvdXiwWqG3M1Rsad3Z2ls/nYVqQABqQTqfJJFAsFgeDgeX3hVBaNJ5ltMVVOpPJJBIJc+fFLxAzN7pwUy5Op9Nms4m2A95GlmgSgOxg0lwcB1n8WzDix40VZAZUX+Y8U61W8blEcjAjJkFFmCzNJdpyxOKiU6vViN3Bwwe4kIiwDEBr8FcmmhDahA4PIQdfICLxTXe49RHIlUEUIFyffWXryTt0xnHMmxRyy+USfyGkLJL+bs3KR6AkzzIcDpF/UP/Tg2jlyZeHunRrU+N0w3GSA3k/EokEOnU2WgRITEOWBzMIAhz6q9UqClHjlKlUiuBRjmM/QUSkcymFyGUJBo2bd1sfaodEgfMPVU7L5TIDoFwux40feplnwemlXq/3+33r4rfUeZdKpdPT03a7jVMEqnQuYg5mpFjBh6Hf7xNs2mq1qHdr5bHeibcJjiuUT0LcheBy99vZ38hYQpEpYjHNBAf3wrWg2WwSS20z2iwwkC3773w+RxmBThQlBVZBOoWMNKZ6R2yDW5uFBJ06HJ1OtHErb5OtUyOOeU+n06+++ur8/LxWqyUSCQQzlBcmNjMfLYVLo9EoFAq4v4/HYxPYhsMhYiSS/3g8Pjk5oVwAgQ2spcvl8t/+7d+2NlIHhYAQeJwI3Dvztug6mB8l5TCgNxoNuMJgMEAN0+125/N5bv2q1WroI9ljlsvlZDKhPmU6nWb7odwghQzNnTGTyZBhkJJ1LFvkG0EfCU0xXSOe03h7o5lgRUM512g0rIYLaVgsIyFkiyBCnNcxuONviu6Kc9DtxY2A5XIJD2u329fX12ht405GHQJd833fNG0QRHJsOY6DDFAoFDYjXAGEdd+UOijecOPhWSBJfAcl7NGe55EmHNkJbT3BTygg6/U6/WJMF/6x+Wn53RuNxvPnz6vVKrt+3PMaA3hLP29kErLBkM7P6rBsrUDBCKR4Hu4EZnxYLpe+7/d6PXIdmEf+1qbuy7zb7XY+n8ccAXHE8sPgZEYg1aD2RqphgiB2JhIJS85DtmZYILJHGIaoeGezGcWooyhCVNs677Y+1A7mjUMUQwXGSdYz9LJM516vZ+MHrSr29GaziX82Lst76by/++47cttls1nqPiJmI2nwHfMONXQoI4C3CfMaivOudN7Isdls9sWLF7lcrt1uM78gtZPJBPc5q3yEaYK/EotJRK/VsJzP5yiwE4kEC47Z/chNjpQIwsDruq758dPd+MAgsFUqFQQ8Mu6znKKIpfEcIXCZaJPj42Obd2LeW6dGHPMOw/Dly5d43jebTTTcLOkWEk3gUBiGjGT8TJDzmRFWxwelCatBEATtdpsFn6ITm2NpayN1UAgIgceJwL0zb5Z4uAIQLBYLosFyuRyOGbBDdk3Li3x8fIyPyng8ttJupP8rlUoQevwd2Znw/iyVSoSXsc2w2KFpw0uEe5EvxcqJkZ13NBqZgzKq93K5TKoyMxFGUURGsFqtBtlCRVEul2FCZ2dnmLPZGj3Po4x8XPc7joPaEqdtyHHcyTQeIkhFFRxOKLXAlgzhIAUKrp+WEAOxB/8cLsIj40BvNWgIS7UMbiTKwHf28vKSVLv1eh0V8mKxGA6H5AjDPkCvxT0C1dqGw2E2m724uCA81ILGbv/KGMBbMm9yyOD5Q1oPdMBxVZcpwcg4YYcj8zqBvJBXeMyOBAu7GSrj5Eb70+k0Q4jSrTSbHRpJkrAHHNZx2EV/T7SW4zj4r5O6myx7uF6Q5JvoWGw7ZE/HFxkn+9vz7jbyHImTKGD2DBL8TI6PjxFjto4fI3zEBWaz2ZOTE2wIezHv58+fE2ady+VMquQxcQci5Jd0HFdXV47jmLErn89TOooI2nei8w7DkNo0qVSqXC5TswlfFxxsUEIjDjFliKIbj8dmYGFywc4tbvLly5fgifUDqJfLJUsfci8j03EcPOwpYsCv5vM5GTMTiQQU0BLskLgQCx613GF4JH3Hqc/mnZj31qkRx7x7vR6GQZIp4ROCaI1gTAnh6XQKzpa1Bg0304TOxfuI8UzN5tFoRMj4n/70J1Z1nIV2mxm3tl8HhYAQeI8I3Dvzdl3X3KlxYF0sFtRxoAYhewkuFvhslEolkkbjE8mfUCRj1yYpIYpVvCzw1iBbn7nJUh8YUgITJQ8dBQgh+pieJ5MJ5n5KW2PhxVGP7ZmECXAvMjnkcjkcRTCvkx6uUChYsQ/4B/zbCP3tno6iCKcLkunO53McxG+fyRHyuI3WL7SYVMYpFAo4gzqO0+12i8XixcVFNpu1GtTkjkXZhvcLDI9yoRQq4mRcFNgD0Nj1+33joJZCm5jL0Wj07bffovPG6aXX6+3YCYIgMCsEAalmkN36yMYAbjDXOG8TxoPVfuNX+CFY7khiRhFU7DH54jgOydTz+bwZB0gqDDvf2sg7MG/c0GkYg5DhyhGGAUIUecpQElt1lSiKyCFDO4k2RqkPG8M7CPmKcUseOjIkFAqFG/Nu3+fCdO553mAwwNxULBbNnWO5XBqwSD6O4zDe0Ol2Op1Go2GOTFhFyPBDFo649lSr1UQi0Wg0iABGhObBiQscj8dczXThaAohOuZ59a503pjycG0iNvHy8nLHeCNvSRRF19fX5KUhYI7uYDLW63UKf/Z6Pfy2rV49TIuDMDnMDpby3PO8y8tLyDdOU81mk/ZgCjDmh3DCvMYpLgxDioBib0ToEvPeOhTjmHcURZZbE3KMxxELEcPV1igiFihiyuhdLBbY6PDCRyXENGG9qtfryWTy/PwcGZLFE0vj1nbqoBAQAo8QgYdg3uyRlgoDezqJvSkNQCgk+ZhJ8UFaYtM1QoghYaRoYNvmhwQkkY4argnzY+fgV1hj4bj5fB6/TKpzW4Zd1IfNZvPk5KTVaqExtVSs+Jz0+/1ms0nQGw4qJM2wijwEV5mV2er4xPW94zhoRwqFArZ48wLc+hOs/ABCiD3LN56CeM7AyJEcbKPFLd5UZRAjfDOQWPL5vCk4yTdndzFq6HkeVZ0rlQokJgzDdDptOubNJOKWtnzzC36K6XQapx0CQHeok/dl3jj2UAAI7xdTqFN+klQD8/kcSz0WW4LzsM9Q7qRarZ6ennqeZyQSorO1U+7AvIkWCMNwMBjgO8RwQm7kvmQwGI/H5J0g1x4xWNfX12SvazQaBDhWq1UqY5NkwwraW5J1cszFzbt9nwvbBaU0uSOF5emv2+MHPSs0Dj0fCtp9/byZvDwpidgpOkuSPrLjwYpYKCqVCvGFVImCKNPId6Lzns/nJO7ELoH/G1a4reONtPRIccViEXMTCx3UijoDxWLx9PT07OyM7De4qiPemyOZ/Rd/kna7ncvlKMuFT1ehUGg0Gtls1gyPzFm0AywIxDkwtieTCUk5SDEu5h03KXbkNnFdlwJS+NGZ1QLPSWaB2QmZpGSALRQKmUym3W7zcwrOk9fc0gGhbkDNgTWMBZzxtqO1+pMQEAKPCoGHYN5bH5jE1egm0c+FYUjKC5KbosvBNRO1N24S5HKq1+ukROXiVqfaCq+gBrOMJTjekb+JLapQKFjxQtKYbBJE+45fnaV4832f5e/s7IwoJagtHrSWxBfmYWrFrQhwkFriqJxJuofpOe4n8MjpdIo22lKGVSoVNl2CRDFk78iLDFnk8wYF2XprI+U3cncEQUDBo3w+b4r/HXiCHikFyYxOR2+9qdEy9i0Ik+u6GD2q1Sr1g8jn7fs+DpSonVDEonCNuzhqP4QZlH/j8RilPtsbQw6PAjRYcZeKw2dfySHufNgqiXSQzahBSBZtCzNg3KI2tjG8+QXf4lQqRckVfCF26Mzinmvf8bPjfB75LSMsYZPFYhF3HcrNMvY2H9O+k4eH0olkPcIn/l3pvOfzOZWMsOAhrO5gQp7nWaocS0BkdJxqU8wjaj3ag7zllx04xw3drfjbOHxgnTdWFJIkYldELt3ReHgwWwn7hRUuePv1jSRI5XKZ4FSuQyE2vOFxzkG1gU/81qyCO8YVoUqMDd/3sfjh/UXkDAI2C1dcd+87f+Nw03EhIATeIwLvjXmfn5+nUimyHODuSQlfjpBpCxsreY6tbiJqAAq8mTkeh+xms0lU3Gw2IxYNn+N+v49qsFarEe//8uVL1EiZTAbuYuqHG18ymczLly/NUD4ej9EdJhIJnGHwx221WigXoyjCXIgeiz0Av5St3bxYLFKpVDabTafTuJ9Cqbee7Loumlq8CK6vrynqmVm/4C74t6C/r1arcdfZd4eOY2CTyYRSi2wh7XYbh/UbMNp/sTPgAEC+7VevXuHes7WpxgBueJvk83l8xBGx4I6WhwTNaLFYJA3IDiZkUUr4IIVhWKvVSMBXKBRg25TAwBV7ayMBk6bekEzi2h/nLRN3fqVSIV0d1GQ8HlMQm8QIlIckjhAKYoDf+IINB28N4ELk2Pe59h0/O87nkd+SeaPfJWX+8fGx1aO58Zj2X/Jgnp+fY5YhaMF6CpZjJjJA2Jq3GyHwdiUdEq4TZNLpdHBkwsN7K6SmBB2NRvV6nYRIeBrgmt9ut0lhUSwWO52OPchbftmB89b2mHB7A38bhw/MvFnZcNhoNpsshjvwZNqSWbXRaJBvEVnauvVtNAvpdPrbb7+tVqvc0TILzWYzcwPDXIZpIs7bJI55Q9+J0nYc5/r6+s9//jO5p5rNJs5FWCnPzs6wYm3t8X3nb1yn67gQEALvEYH3xrxJ28eaOBqNSE1wdnZGemkWTRIqb3qvohe3JGv4TqDwbjabR0dHZAncVA0ScEZuE8qJYaGjTKClY+OHtz9h0gSeU9eAktSNRgOtIXHo5XIZV0v09yieWcTZuuL62HGcTqdDrnE8U/Gfjjvf930SP/NcKPNwmMHjnFwc2Kwp9xN3qb12pjjmHUVRKpUqlUq4MZAZ7TaMdoRCHpwGSrt1ycYAbjBvnF5wHoDNEHKK0cOkKeSi3cybHMkQ0F6vh0CIi8JmZO3ufonDJ679+zJvdGDYcEg7SFCdmVkID8VsQmU7w3zzCz4t5HIxn2Oy+20dJ3HPdQeGFzfegIi//mQlHWQqtNdI5lYacPMx7Tuu5xg3CISwgq83CBkNiGPYccctULLRaNAqQ2YrnpT9wvG6WCweHx+TIQ6XvPl8DrknwT91BuxZ3uaL3f02BdzansfGvIkSqdfruVyOIPvNSrq3HwFFAwoIygazYu+LA4bWo6MjHIHQcKPmwAmeZcoiXvZl3jbXqMkVBMHz588bjUa9XmcRszASikPF9fW+8/c2YjoiBITAe0fgvTFv13Xx9KVkLomxEokENI5sDPi8sve7rot3h+u6VjCZMsgvXrz44x//WKvVWBxZs/BDxdXS8zxSZReLRcyFaFbwq4b3b2a+2/wOb6ZWn+u6y+XSatTjgsKGnU6n0UbcuL4Fyuzo6XQ6fXR0hEcmNcPR2Wz9CaHuVJ/B9YWYuXK5fHV1hS/KfD4nSyBZBbdeZ9+dKY6BDQaDRqOBry0eLyj4NzHc/I54YH6l2HbjWmi04La3SblcJrgQrmnORSRDLBaL+OsjzOxg3hglEOFoFQW9G40GuSCQZNCd78gOGYfPu2LeeD3hZ4LrOe71lUoFyzh2A6aAcdlN5PkOIEEQIFSQDn/HeIt7rn3Hz47zrbVvE2GJdpOnNuHZKjLefl5GDrYvxp65IrwT5h0EQavVSiaTuLWQeGRH3MJmCm2kiE6nwzJFBHA+nyfCMplM7niu20/KkR04x82yrfjbuH1gnTfqf2Js/vznP1vhhbjGL5fLH374Afe2XC5HqhbmQpykt/VS9Xq90+lUq1VbRdFtQ7XZiRDOycW+L/MmqyZxyYj6uHdns9lcLse0tUhKixK+3cv7zt+tD6uDQkAIvF8E3ifzJrIwvX4tl8tMJtPpdOr1Ot7JRPHPZjO8eOHKVHjBwY4Fi2rS5+fn2WzWclaQS5uFcj6fT6fTFy9e4FiyXC6hhijAyNxEwhAMgjc+6R5yqA0Gg+l0msvlWq3WZhbe6XT68uVLashxffPmNCoc180UzqjValY4A2YQdz7WVTQfURQlEgm2fPS+0Cnf90mFUS6X466z7w4dx8DY5CqVCpkira71DRjtv3jZorU10WUHMzYGcEPnXalU6vX65eWlxQNYTr0gCHBzbzablUqFdF1xOOAIjjxDMzqdztHRUTKZhAnhNQS/38Go4vCJa/++Om+0+CizyWzzl7/8JZ/Pp9Np9PoYWzCzEH1lmG9+IfbXKr9iTLcg1NsoxT3XvuNnx/lbmd/tlnCEFECpVIoFwff96+vrHfN3MBgQVkgybEJX6dl3wrzJVkHUSrvdpnjkjvE8m82GwyEhy7VaLZPJZLNZQEYFQHj0xcUFPsebffc233fgHAfpVvxt3D4w8yZlB947ZrLbIRkyc/HFYk1GLt0XB5JClkoldM8k17fUtCBP2kpW2n2ZdxiGxOiTr4YCtMfHx9h4CcxFsMceGNfX+87fuE7XcSEgBN4jAu+NeZMrDS+LVqs1nU5xvD49PV0ul1YHDmaMZhTnk9FohI8vub2jKCIUqVqtUiienE2WKhhv7G+++QYHXML/0UxTvWL3Sud5Hrp2LhtFEWXt6/U6+zfXPzk5QR7IZrPkE4QIYgrf4efN9WF7JD20nWPrsLDCiiQlKJfLpBMhmSC219lsBji1Wm3rRTi4l04ojoF1u11yn+dyOWp/kDUlbucAlsFgMBwO8QyxRG9bm2oM4Abzxi0BHTAOPyaTzGYzdPDNZpNUd1uvzEEUxpQs6ff7FxcXZIw+Pz///vvvqXRDxsndFX/i8Ilr/92YN4wZDL/55hvcnWu1GlQbTjAej6GDcV2AAtjS7+wAB/rCI9zwX9+X2ew4n+szGn/S2wRtaLvdJkgUCouiNO55sYxFUcTMwi3ntjMGDYjzKok7jkxeKBRSqRTeESYBbgUW9oaTWyKRwHxH+6121fn5+fHxMbV4dzzU1j/twHlre8ysdAN/G7cPzLyBgoB4ijNgqYhrPNUSiLi9uLgg7P4Oft6tVgu7JVsDCgWSdRJdg4MQS8FoNNqXeWPWwCTCWhEEge1cw+HQNE2sM1s7l4N7zd843HRcCAiB94jAe2PecB1L9jccDr/77jssrXgOWHEQvIFRI4Xrl+u6yWSSRCgEo9gPicUh5YVxtdlsxo1gKpT1IbTOivjctutxBFYH9YfQEKqVSqXIY8AdW61WPp/HO9OuT8bx3dXgYdJEJdZqtXK5jKkxbkx4nvfq1SuUMcTSkaiYeofY1iltg69k3HX23aHjmCX7IjU7SJEWBMGOGpYkYEH9Q5+ix41rpzEA601ym2SzWXyHsMjTF6jSSexYLpeTyWSj0aCL467PXmg6J3LUkHoF7ReSFV5AOyK94vCJa/++zBvHfcsC5DgOiXpwC8bag5iH2SFuPONhxeMQDrHjoRgkPMLjYd7kB2y324TBmedM3COTUw9zPxYSRss70Xmjbq9Wq41GgyJTP5l9kkC9RCJh0XLdbhdrFWWS8vn8+fk5JsG4h4o7vu+8fmzMez6f93q9VqtVKpXOzs5SqdRgMIibvLBhPOtevHjx/Plz+voO3iapVKrVapEjyIqIWaARhQ4ws1BKeV/mDc7EaUwmE/Q4JIjM5XIXFxck6ERHs8PbZN/5uwM6/UkICIH3hcB7Y97UCLC8y2QjxmXZnKrJJwXlggDhiTGfz8mfTdJTsmosFgtLVg2lwHpLxTj8yHEIKRQKuBCYWpplcauaAd9ujPgsjnAmfJq5EcdRP7NfwpAsl/YOLwV+a2n48vm87/s7/Imhlahh8LigcqShBO/H/F0sFncMrHei8yaXX61WI58xxXTgN3F4QhpM+YelIq6dccwVlo91eDgc0pXQF2Q2kgPW63Ugjbs+lZ7I/4jCFdsFCkiiBWC0CIRx17lv5p1KpZrNJtlvSOAwHo+JlEBBiPofAw6DYSv+ljTNknLuMMg8QuZNjDVlX4vFIoITgsfW5zWVLaIp7mqQ43fCvMmcTZb609PTZrMJu4obJ/Qd9UTJ4HF6eooKnD+5rksmcvyAtz7UjoOHzrxRV5NfL5fLkTl0hwPecDjEbpBMJjudzqYwudf6Rl0q8sRTeBL1NhHhFB9Fp7BcLsliuW9WQcJ8Wd4RF1mjiE1nTGLJ3OEttu/8jRuHOi4EhMB7ROC9MW80kWToQ2lRLBZxt9gKh2XmxkuBbB7Z9QttHOUJCIsxbTTrFHop8hUSDkVFA2r3QFPYsYyyQHFY94fDIY6wrL8UbMdrxez7vu+zkaNprlQq+MngzADztjBBi8K0HFie57HNkBuYVRhnGMJxEBWg8uCDmhz/9SAIqLIJg3Rdl2zHO/y8DSLHcarVKlRmt/oT7xqrRoRhgcbgWY4VgsodItsmogAAIABJREFUdATJAYjWh0NbxW92L0tcs7XTORlOSRAS51erVYqSZrNZTAqb9BEbcRiG1BhiF8cHxpIVoFwk/zdQkBWYJHS786Bvbao5hSM95vN540DcGmsyeXUYQlaNiDQ1eMDD5FDko/qiXCVJ07HFwyYXiwVJfkgMTI1SMyPg0ExC4s2MyNS7IbUwviukcdj6UBzc2u/7jp+48xnqGNBHo1G73ba6IaRgwzbFI+P8QzV4yvcgo+IPZuXQmXp4MfHDSqXC1QAW0z8Se7VatUhuNKZBEMB9meNASvfdPg5Et8f/bDYjJwYLF3fHHOG6LuEZZEPK5/Pk84Z0IrXiVMOaMB6PietgMTEZDwkTlpbNZpHA43CO698d6warFoOH5KfEUiOzWT54x3FIFxN3i63HWfnT6TSZPawZzBrqi7GiWgQ8Xcmyg5PPYrFAZ8Ecp/QmIRkE+eC1iG2hVqtZqTKCf4xV86SUYSqXy2EYksoWEytVt1hVgiBAvopr/2w22zqutoKA+Y7UlrhcYg+B+qOUIRgGxdNkMsnlcs1mkyKmJlrEXVzHhYAQeJwIvDfmbcQ0l8tR0bBer6dSqR0wTSYT9KO+71NEurl+YbclpcloNCK1M8otMqKgEPV9v1arJRKJZrPJmk5WMnIFovZGhYYepdPppNNp2Dbbz2w26/V6lUollUpVKhV+bitjGIZU00ASqNfrKCBZ7okTxddiNBqdnZ0lk0m4NTso6ZlZ0IvFIjx1vH6xBHOEHQWCWK1Wv/rqK+QKGAyt9X2fwJ1cLheHp23b0+kUNBqNxiZ/vfFDaMR0OqXIRblcRr2EImc0GmWzWZKsE35qecfhDTTeSAObXDKZ/I//+A84+o3b2X/NGwQhCio5Go2azSb6bPMJQTMNIUCkgdxT3LRcLm/Wi8F0YLwfBNrtdrFYTCaTdve3/4KXOfS9Xq9D9UgVNxwO8e4YjUbclxw+lUql1+vZ0IIpTiYTqJ65y49GIxRytVoNyRBrOI1n237x4gXJvH3f7/f7FKxmCmB+IfldoVCA6/BcNv7v0O/7jp+485kj/X6fRIdGpCqVigUN41SAuzZSK/pg8tuQ4oahxWRk1nCE/PHVahW4MGExdClfUi6X4bWoG+kFS05P7hcGP/VTcrlcu92243Hjn9sZWSSPOA3DLY2k3XjBUYsXOZMoEdYQplKr1YKU9/t9RgUqg+VySbwmGveXL1+Skg9Z9C3nddy6wSBkuJJPs9PpmIcM9BefN9jt288UzsQo12q1MH5iB7OlMooiZI9KpXJ+fj4ej3lw8MQeRWw67mE4INVqNbYVxE7LzI2aBjdu2KpZUFleEGhfvHiRTCZTqRSJ/IfDoU00qDCsGmtbXPvx3mZWbo6rOHzou3w+f3p6ir7GdEAWrUE+E4qmEU/P+sYw3m1jibuvjgsBIfAeEXhvzBvhfjwen5+fU0oABU8cFsSw2z7R7XY7nQ6Ozp1Op9vt2tpNWb4gCNAksauxeRCM2Gq1Tk9PKQ+OnZcVlmitTCZD3OfXX3/d6XQgRqPRCIdvz/Mo6czq7LouhWAo9L1cLnO5HIH56KTZ8j3PI5VKFEUUPXn+/DmBcWj7ULZ9++23NAxdPuQen0XIt+M4uVyOFGZsNufn57Z14W+DVo/ka2he4yBF/7pYLDB3ZrPZuDMRS2APx8fHxLdhMCVKkt7pdDqQ70ajcXFxQXJcKAgaa5JSt1qtYrGYSqU6nQ7EZYc1mXGC0EWQHAn+8FNKp9PZbNYqMdVqtVQqRX0lWks1CvSj5+fnyWSS7Qo2jJYUD91MJoO2tVgsgvkONG7/iYHk+z6+H2i1zU0FawD5DdBVV6vVs7MzjBjo3kASKkAySiwt4/GYDioUCihrUf1eXV0tl0tq2p2entLjhUKB60RRdHl5Sb+Uy+WzszOyEOKf47put9u1iu6bMsmNR8NQE4bhjX6HJkLy3mb8xJ3PPCXXHgPS9Mq1Wq3f78O/0+l0qVRCHzyfz2u1GnaPXC6HAGbV7KHpURTh/lSv17EJ9Ho9nGvx6XddN5vNoitFREHxyTl4/R4dHZniPO543PinPBY9C3P693//d5YOxDzsFYVCgUkK+bOcRSRCJZgBk2Amk2ESIdPOZjNWEppaLBaZbnE43+hW+69lX72xbkynU5as5XIZhuFgMGDaEtGRy+Ug5cxo/KHtmm/zJZ/PZ7PZQqHAfOTBWcPn8zm5+bEJfP3113hljMdjxjxaDNNzl0olEivl83lGy2AwwGWRyEU0NeRwtJzflFcjkBrtQBAEpvigQAFGBpJXBkFAfqHC+hXX/rhxFYfJZDLBubzdbuO+gosgcxwXKcyMRFTn83kS+1DqGLPVDu/EuPvquBAQAu8RgffGvNnsgyBIJBKnp6ewoh2MBw0Wah7UnJSvo5QMGhFWW9MNowAmbRzaxyiKYMYQo2azaZGauIyjH6UaJWpjU5Whj8ESDe2jthnXD4Lghx9+IMKPKpvwb3TzaG7y+Ty1yiiRiFYPsyakmRznrLN4gJB0jGLp+Xy+0WjAeguFQqfTOT4+xlsav0/UOdi1udHZ2dmOsYU2lCxmtVotmUyi6Nr6E7Y0z/NQMuFzjDzD/nR1dTWbzdg/yBRJhvJMJoM1Y/OJiFIlKzPFtLfelIPcejqd4vbD9lwul8/Pz3GqQWaDejabTaQU3DTH43GpVMKoghMnJTNQEsN+jo+PqRWP+0cQBDsqy+xoJyU/MAebqhXal0wmC4UC+uzpdEoZICuOjZMPejhMN4zhfr9PshrM5Sh3UXGZ+xN0gcqOL1++JM8gVV2I0kun05lMZpNSXF9fs6M7jkMKYUbO1keL6/dNGxG9uXv8xJ1PhREM+uR/JKEepa/wFzKnMgSP5XLZ7/ch3DA/pkZ+/bLatDYqmG7QX8Y8Qb3JZJLsk1hd0CuPx+PZbEY+ynw+D/4EA2w9bpaWG+M/m82+fPkS9m8ZnDKZzOnpKXNkPp+bTYaOsBQ6rAmm98Xi0Ww2M5kM9Jc5SNAtQiz6e7w+9prXjDRcPnzft3UDe8hsNuv3+6YhJqEq9XHb7TZPVygUEH23jp+4g2dnZwxaU9mywiOBoNWGkjYaDaJ66vU6FVuJqi8UClBz13Wr1SryCdYelC9sChhbCEShPBYh6aQ/IjUtN51MJmjHm81mOp2+uLiA5lJqt1QqJRKJcrnMKhHXft/3t46rOByWy+VgMEAAI4/76ekpLosmWSGq8bDlcvnFixfkysTRCOVF3PV1XAgIgUeIwPtk3sSaUMSRNREesBUmUg3ia0HOV5Khtlqt4+NjNmN2i263i/Z6NBqZYx8aa0zVs9mMLARQZNY1tm1yiqNi8X2/1+vhEYhOznVdCsew07MhmRkd9Rg5obgCmyIZyvHTJc8dO24ikeBxsCqyhWPGxQSJLw2bAUZGGC13x52RxZdEciQMocFnZ2elUunk5GQrmBg0wzD0ff/y8hIn72+//TbuZDZmNEOw1Ww2izEXHVsURfAGz/MwSZfL5Xa7XSqV2MBIM8L+R+IClKlssTt03hQ3RQOEBou+mEwm+FfAqyC4GIJ5OgYDGlDYWKfTKRQKVm6dSFkUZvA8QgVQ5u2AYuuf7FfwMwZAvV4nTeH5+TmlrVGCstE2Gg3yNvBExAeHYYhPAgp+13UvLy8ZMOVy+fr6mpBWVLBku+d5YRIgTE7JbDbLUEGWg+hDR7gXeXV255aZTqdb+938mt5y/MSdj08tCIRhSMlJfOWLxWIulyPHP2zVJEO0v2EYUnC73W5jYsJ5gz4l/BTYsZOgCsU85brut99+i1cJxgHmbxRFw+GQlQH9KJko4o7Hjf9Wq5VIJBD5KpXKn/70p7OzM7oDqXU6nTYaDcxEJM1gRiyXS3TwuFchRCG0owJnaCHYM4abzSbiKx75e81rxFTyLU6n0811g6FChAlKDeQcCwBFqNst3m+dLK7rnpyckL2EochTE6tAnDRNImNpMpnMrF/oub/99ls6KJfLER3RarXwTjGjKHlvaDZeXsVikSgCHEUoe4nSnV9hICoUClBnJlGr1aKIFcs4foCDwSCu/XHjKg4HbFzYyqrVar1eRxrkdqQ9wXcF8GezGdYq7LSoIaTzjoNXx4XA40TgvTFvc2ZFn0TRSttZb4NlJUKoaoaRlAgY9hsCfdjDhsMhnnDsl+ydKINhADgC4kyZSCTgcNVqFbcE9mb8QFB69Xo9KzDW7XYtuBCaizoNgmLbXhRFaM0hzRBoaiviiYuiheAwVJjwCfMIPzk5aTQap6ennU6HlCntdrter6OiI/zOMoSwTZqCqtfr0arbSHLEHIIxIFByGbVf3E8scI0r+77/17/+FWnEXHqwHbNbQxHwqzFKhCyExcMqH8XdEU4JW2VfRMFzfX1NChfyKFNHHcsA/YvyD7M1OONYgncKVSoRBuDilF6CBHC7HU3a+idcm/B5HY1Gx8fHPDIiQTabxZ5OETucm81BdjweY9kHN1gIzw6jwmJjDkvs1hg6KIVjYxUZo1wudzodVKR4ZSCHwGy63S5gElmIE/PWh+Lg1n7fd/zEnY+On3hE5h1eH2dnZ8fHx+QLQueNMzracRSlZgzJZDJQ82Kx2Ol0Tk9PG43GyckJAwA/CjTB5szjeR74M3HCMKRU+1//+lfAYW1hPLuuG3c8bvxjk0GmzeVy0G5seohP8/k8l8udnJycnZ1hz8HwNRgMaBKRhVZep1qtVioV5ExS2hEyCHXG94BFz5YXrkPG67j+jVs3CKO0GIzFYnF1dQWG5XKZQl14TOEZFXf9uOOMWIb0ZDJhnJsBwWYxxxGMm80mpiSq3vDILF+9Xo+FGgGYsArQQOfCnGKJINQHkwi6DyTYXq9n10Qku7i4IP9MsVjE24f0JigCSDWIUdTaHzeu4nBg26Lxo9HIQhcSiQR2DMpHkMwKPQsR54Rl4/K3OzI+7tY6LgSEwPtC4H0yb9ZHotpR8+ywerPXWpoRmATF/Fg9LUGEJTFAUwvlglmiR+z3+5bPGKa+mT/VdKXEM1k2DKQCEtgRshmGIT6jBEWZrwu6cFxUx+MxGyFmUDMED4fDbrdrW6OxbUgtdBylF3mIIUnmAQk5QDmEdwQsBK/0TRN53MDCP5WF20q17VjBMShbVjsizBAVzFi/+XMcEM3pdjabXV1d0UfsiGah5mHj2mks0/qILgMcywuJiGWjAooDJriO0H00mO3ZYvKspDP3Go/HCEJxTdp6HPEP72qcjojuxfCNVMYYtpb7vo+DLMfZUPEDwQ2d304mE4qnkjodzwSGk3U3ZRHxlIBkOI5DOg74Je7UyLc4fuC9SpDAZsfdeLq4ft93/MSdT1/MZjPU0swdmyYQGmY0sRBMGQwsvu8Tl4m2GM0lQh32NCQWk3YgSZYIxcQVK2LC0GJSoE3EGmNMy9JW2nHab1HOhh6eysjhPA5+NWaQCcOwWq0iWpBph4FBIxFIbJkCHGJMqV7OBCTyj0403QRTD0sa68mO/o1bNxhaaJRNQmahoFNIj4PBZLfEbphsfjFFBqEOrOE0hhEL/lEU/fWvfzVHfCR84ixt6WaRefXqFdE4hhX9OJlMiKFnHWChQG63voPRcheWU35ibj9mI9rsd+57o/08CAEJm+Nq89lvfEek3CzUhTGK0ywLE4sbPYJ0akEy0nnfgFT/FQKPHIH3xrzZ/uEHFkm2g/FYYUtoChsw4KL2YHuGYeNtgkIa13B2dLxNWN/Nao/bBpclJ5flFoQGsXObbwzrPmyb24VhaKlaWBO5qX3ymLQTvSZbphU9MT9veBU/RJ9tXiVsRWEYoqTEaZiFmOuwW8BC8IHZkbOCzYZ8f1hmsZvHjVdUthbixmMCFPyA/RjlJTsxG6GpxCCOxOSZIIGJP+6m7G14k7O7cH3oCz0OklAxqLPJb5xgTNdxHAQn840hpI+780SMkx0Rh3FNZUtGgmJsw+BpmHk9wYEsAyCmG9/3SQdJF9MGsulZBBXjk7swPMiTAwOj0yFG1gVWVWQymSB/wr85zk3hZ3EPhewKTeEW1u/7jp8d50NbGR60B1gYzxBNWBHiE3po8nsANWlJDEzMaHB9S0sCacZQwGzl6TgB1TLT0Aan5URCcNp6HG8o6BrciMehQxHOaclyuWR5YaJRaLZQKKC6xn0IaZ/mMXKQ6EwDTXfDpxHpjdZz9x04b+1ltLz8ChgtI5PNOEg2YQwsniQbYWli0G69+I6DPCPLFOTVXAGRoEwpwCPTQhuu9l9w3hTYcFPBV9Bk1+X6RQ8yfcxfi8UKhGkV8hI40FlMASbjZr6a2+1ngrCikmeJp9sBBQDSbNunuA72N/QIdndabqvcjivrT0JACDxOBN4n836ciKhVQkAICIG3RABJ0nxmcNNH1w5VRfxDKIJjIVPhhIYX2Q6Nw1s2Q6cJASEgBITAoSAg5n0oPaV2CgEh8OgQwJBFeS+cgIkrQD2P5hK/JgvF5kupVCJMsFar7Ygsf3QPrAYJASEgBITA34eAmPffh59+LQSEwM8YgdFotFwucY3A2YmkE/iKUPiJUA0rZzudTslqSoJL3Gx+xhDq0YWAEBACPy8ExLx/Xv2tpxUCQuAdIoD/Pa7nlKQl+IH4P6KoCUuwEA7S6VDJq1qtEo7yDpukSwkBISAEhMBjRkDM+zH3jtomBITAo0aAUD/CJckZauliSItEchgqqgZBQNrHRqNxdHTUaDSI3t5RQexRP7waJwSEgBAQAvsjIOa9P2b6hRAQAkLgDQKkBCF5PzWSKHlD4iPSU+DVTd0AKpPX63XSJU2nUwoqvbme/hUCQkAICIF/ZATEvP+Re1fPJgSEwL0iYFGVuVyOUqOlUokChBTHLZVKjUajtn5RAYey571ejwx9pCS/10bq4kJACAgBIfB4EBDzfjx9oZYIASFwYAgQVUlyfcqMU8q+WCxS7rvRaKRSKTg3RXPJ6E+5K8q+kKb9wJ5czRUCQkAICIE7ISDmfSfY9CMhIASEQDwChUIBl+5MJlMulyuVCkm+43+hvwgBISAEhMDPAgEx759FN+shhYAQeEgEqCgZRdFi/aIiuvJ2P2QX6F5CQAgIgceJgJj34+wXtUoICIEDRmA8Hvd6Pdd1qUsfRVGv16O8zgE/lZouBISAEBACfzcCYt5/N4S6gBAQAkLgxwgEQRBFkVWynM/nk8lE2QN/DJL+JwSEgBD4OSIg5v1z7HU9sxAQAveKAEGTw+EQ9+7ZbBZFkbxN7hVzXVwICAEhcBAIiHkfRDepkUJACBwSAvDsIAhms5njOPP5fLlczmazQ3oGtVUICAEhIATuAQEx73sAVZcUAkLg542AuZcsFguqx1NV/ueNip5eCAgBISAEXDFvDQIhIASEwDtGgDzf+JwsFgvqXCrC8h2jrMsJ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EQ8z7ATlOThYAQEAJCQAgIASEgBA4QATHvA+w0NVkICAEhIASEgBAQAkLgABF4dMzbc1zePwZz7rqrt/fm/eO/Ptz/rHnbvvies7Ulvuvefrvrg1vP18FNBAy6zYN8n28e2gD/R8c3z9H3fwgE6N/7+LwbPHu15PVSxoL2Fp93a9Lb/+qxteftW64zhcDfj4DvvN6dX19qc2d/c/XVHuSs3+sje02ZN9fY49+91xPvDTt6s57scbOfOvUN73pDzDbxYc/98c47d73p39ja1l/9qLWv7//6sus/8XPHgyOtwF/91Z16Llf+qSYfwt8fF/P2HHfpuuF0tnDmYeCPx+NlFM3d2aovvYnnjRbuaOFOFs50RcEdf/12jY6/+y8rJk3Hcy9/MfcXjvu393x95PVnsJi/Pu1N21b/dZ3A3o4bvHn7jhtAvt99s9/IJwd/5dW8DTwA/NH6uF77vPUwePOwC8cEs9fHby9DNr0PHpk3T/2zfBD69z4+bQjt9WWvlkw89+3fr0fyffby9JG1Zy/kdbIQuDsCrus6bjBzwzd78Wq//tvmvtp91nofJ3DccOaGMy9Yq//ue/7uvZ6sGdGUzzVD/TEmm/R3741jxXcXznThzN+8N/jP+so/2nm9kecNPG/krXna+ieb53OR1ZqzeL0MztmU17DPV4/gjVxv5HjT4XQShlEQRO58sXDm0WIYuL01+T4EZv1TbXx0zDuYTMPpLArC+dyd++FlfzT3FxNnPndnjjtxnfV77jiON3eC9dubu859vVd3Wazf3tzxnPV7PXSdjQG8cOd/ezvzBWeuPlff7b1q7ZS3u5i+ec+d+2z//SHzMFd+jX/wBsZVL8xdZ7q6+4y348zevB2+2J/enLkeHuC86kFeszdf7m3wPAxEP8e7vO76jY5+h0fuMB7e4d1vX+oO7dnrJ7fvuPvIXhfXyULg8SKw0ue5wcQN2I7ZuN25Y+81zViwa0/c5cQN1kxj9wS58dc7PP6NK+z6r+NObrzfrIo/vu9qJ329e+5FllZbqjthYzVY1l9W2gAYETvpa2S88dwbv/nJiqdtsiNY0/r815dd/cpZOPPAmQerv65uN557w3ngLqLoVdedOZEziyajcRSMvNmlmPdPUfo7/d1zXGcyjZbRbO5PvWjkR060eg/caOJHs9V7ufr0Vv8dr98TP5oslvf5DieL1++ZH75+LxZ/+75q0uZ7dfLM/9un/Tzmy702/h/g4n/D/zWAwWIcLCZv3rPFYv32ZovFJPB+/N44cxGufrIIN89f/WTVuf8AKP1MHuHWYHgzN2Mm1x3O3wvJfa+/XK1Xe73ve3Du1Zh7X2z3Al8nC4G/C4FxsFy/38zigK1kZdie++vv632cDWJ15mLPybv3fHnTkrdc1t5sgrYbxn752wX3Qsy2y9fIvNk9X/OfN6vu6ppvwLyJ0sxbEbYfvd9wuRVnbjC4AAAgAElEQVSLW6zeEy+audHcXRG8yXp/7zqLcbDiePzJD6PpbLBcTteuLHcil4/sR49L570Gx587C28Z9efReBld+dH/1w2uF1HXi3reioL3vKjnrv57tX53vdX3+3r7UdePuov1J9/9qLf+wufqrz9+99YnvP3n6uf31/5Dv7K/7m6DdD0GNgFfDQZv1SO8N/904/vrM9cnD7yId89bd9+ho/Szav+Pp9uNXn4H/90XzL3as+/Fdb4QEAL3h8CbjcN2EPsy2NhW7OBqebm/xnDlvdaT9clXa36y+blrGdyz/X/bNze22s3rX60xufJXVO1y/cl3jm/C1YO8cR22cm/1qysv6rorUscJXT+6WkT9KPr3aXTpRJfTaORF3XEURNFg1F17kD4yEn2n5jwu5u24K9o9X0TdefSfv/znT//r//js2e//6/+V/V+e/vGzp1999vSr3zz9A+/Pnv3h18+++vTZ179+evTrpyf39n7+2bM/fPbsX3795e/t/dmz1fd1A/7w61UzVi2x92fP/vCbp7+/+X72L6sjz/7lt09//9unf/v8zdM/fPb0+b01/v5geaArf/bk6DerTv/9utO/+s2Tr3/z5Pn6ffTZk/X76fPPVu+v1+/VCPns6de/fvr818++/vUzDr7+XP/269Xn069+++T1+zdPvv7syb2OnwcC6uc0hI7WU/7+Pvftsr1awsj8aj0+3+bzvte3o7duCa297/bsC77OFwJ3R+Czp89/++QP6x15tSm/2bX/sN7EYRqrg+tde7Vx/+bp7z97yl7/9XrH/8nPO8yXvdaT1cmfPrvx+Xy1A/Je74PshqvP1cH99rtb++xqk33DdlYXXN/95NOnJ58+TfynZ4lPnx19+uz5p8++XnGz1fur1xxpRZluvFc4Q5/+toM/+5fPvvyfv/7d//zgn/7v/+2/n376xfPfPDv57ZM//O9f/j+XY28RReuwyztR3Uf2o0fHvJ0gejWaj8LoN0//+dMv/uUX/+X3v/g/vv5PX2Y++SL5yReJT56crN9HHz89+vDpyYdPEx8+yX78Rf7e3tlPvkh8/PTk9ftJYnXH1+/kh09X7w+eJj98kv7gafrDJ+kPnyZft5PWfpFYtXnd7F99cXLj/enniV99nvz4i3tt//0h8zBXTtPdnzw5Wn1ZoZr+5PPsJ5/nP/l81YBPPs+uAUx//CT58ZPEx09WffHhk+z6M/3xF6/fq1+t3slfff6j9yerE4T/w3Tlu7oLPX5/n/u2c6+W2EBNrIfrT37e9/qQfTNxfrIlnHDf7dkXfJ0vBO6OwCefZz/9PPHp5yeffn7yqy8Sv1pt1sn1jEiu9o4nq92c46tzvjj69IvVNvR2M/fO82WP9WS90+U/fLL5zq4Prj5fb39PXj/L6rn23+/WW212teeuAeHZoUBvmE/2wyf5D54UPnhSWr/zHzzNfvA0vfrr08QHz05WPO3Z0YfPnn/47PnHT1fv9W5+9MmTNYt7tiJyHz95TZNWJzz7w4df/uGT//b8k//z9IN/Ovnon05//cU3n/6Xfx6v/CC8dSKaR0ai79ScR8e8Z344DldWht9++f9+/Pkf/9f/Xv3gSf7DL6sfPaus36WPnhU/+jL/wZf5X/4u+8vf5T/4sniv79XtVu/SB1+WPnhW+eWXlV9+Wdt8/2L9Xz5/+WXtg2e1j57WPnraWH/W3jS78vHTm+9fPal9/LSyvvL9PsK94nO/F/9d9qPfJT763clHv0t99GX6oy/z9MVHz0ofPat8sBoS635ZjQHGQ/YXvyv+4nelX/6u+MvfrQ7yXv1w/f74Wd7eHLnf9t/z4PxZNv51n1rnvusv+07Gx9ae+27//8/eezA3kmRpgg6tBQFChw4oqmQyqbUAQYDQgiJVdfe02J6Z3bW1m7szu796O2Y909NVWSmoQEIrX3vuADOrVRHVxarsLpiFRSLBQMDD4e7v8/e+971R7z++ftwDn2kPqIW8jivouYKOK2k4MNxK4UwxOM4VwhlYcwEMN7ksr+MH2GOUNWfUZx9pPckrxYLi04MYvm+YPykNrZXSgwNs4ghNIqa2QM55pZRWyMf3B5KPFVIayVmFWEBSCYknSDxD4jk5zpBUgvflrEIippl8UCkdK6VjtZi+t8j3KI7iOrDy0qFSPkTcPvLvm6PnWi5j5hMOefdtDdcxJvIy3wnqfmYf+syQd6tZaTRue/iqiw2BRbMcR96Ygi8i/kzBkYM/RUIZCUUk5gnGyiHxcQ+FkFcIefhG+N4yEk8Hh3D28fX9m+IpEs4Q/xwO4Yy8PkW0zTx5Qc6DZ+HOFPCn/GM/wt/z/TNISiI5AWcpAw8i5BV8EYYE/TlgJNDBkIML5AwZFeRNKQ+DZDg8FEKOHtDh98cnF9xfOX7xefdABomPeoy6nozYmPux98AXwwH8WD/KA5txf9ljt2d8/3EP/FA9oBDyKr6oZk9VLKCLoeF+jsTnSKDHGeJPFfypiiuruaKKLxIw8IkFuZ8Xf+nFyM8y0nqSIzaOGkFiB8GifcPwkdUy98maOcr6NrS2xODmiYVNIfmTQ8ogKQc2F6xwmQCel0h4SXrvDN4RiwOcBpcNv3pw20+AHLHm8C1ijtj6JBKShpnnyHOMfCkjnzKzm+/qkIs5Rt6PsoNotJrVdrtC8gYs/Kqe39cIWQVfVggvEPcSDgC1ZwQB01/0I7R6HMuUUYgphZgaDlwyyMCrmtfMvERsCg4pr5ALiDnWTpURnx4MQTrmKCgk8E4hFxVyEQXSSCppQs8RX0IshfKP/QjD4T7yEvB5fFDOIjGln3uB3AfKYEkVOkVcfgi7ycT+iLxzSM4hqYjkIpwHyHvYvUJWGz5FTFodPkPepGbqBWLziKMr1+fxpH+nP9AP3GxY6x/zGPVxRm3MR9N4byP/+ovHHpx//dv/9K+P3Z7x/cc98MP1gC58ivwZxBaIy7aMAhnV1EsklZFYQsEyHN64YeYF4rKIyyhFgrlHm8IjPstI64mY04ROkP8YvMtMGs5CXiWXEE/tGp28f4uN+8TUDtydBEDLGRTMgrUVsyhYVIVOlcET5M8q5ecq6RXynSilV6rgSySfI6FALHKB4G/iLRWHXjPqkQTzXUTCKRzwThGwlpRBQhaJeQVfhoADk7ByuxdE7G6MvB8Ledda7dt277KFrdzytyDv0SbAn5qQh7yTI8g7ScB3iph8OvJyyL2vm32ujBSR/1ATLSiDKRTYh+AL3QICOidX3k8kLonErH7uJfKnYKixBYV0irihy/aHeJaHPO/ndw2bQeFT5DnSz75GbBYFMhr5XC2dUM/3YC8OcQOCsAeb72GvkngCdXUrxQJyxxGThbiYUEaBPOLL2umfkZ3S5/fU4/Hw13pgRGM2Gpj+DoPhO7SHbgi/9fwdGvMdPnJvmz+T9nyHRxh/ZNwD36kHHDHD1Etwx/iOVZFzJJdRIImCRTgCRyiQMDx5iSb3NZETXfQU8STuCuvJt86UT7HvqA0bZT1hMyiQ0kfOtKETTbCM2AwcgQyJ0hcJkKXQlrr5hpbxr62un7a2CGiYB8f/IHQ/cGMXYU/iJkbZn1KIJcTlNfIp8mWRL6+RXiK2rBDOkC8DVtt9BBcTfyUB2aQlH29ImzdkBACt4P7x4ds1fMnAJGzc9mUL37bwmOf9KMib1JRqV1u96xa2cctGblfHpwFjCec0EgQ8DYj+FD8SBoTyYFjQ3/L7PQtFwG1iSiEMpxwdQFIehUrg8JaziEnoIgUFd6QSIdsS9mpCjhxZsm9LIyGNxGPd9Ani0kgijKhATik/R2xZKb94xMZ/v13xo9xNOFWFXyP5FfJkFdK5WnqOvFnYBIslDZOjB80vUZIkD9jrDw/yTpYkmkDOiorL6sSSbeYL5M0gf0ETfq2O/By5soOt9o/ydOMvHbUHBhQjsnY/0uuRmjRyG0g4FdgyNP77bWcIYT/q+lYmbLfPpj0jdf744nEP/M09ACY4UEA8uGy10edguKU8ElKIB5NtmD1D3rhx9gXyJxGTUodPHjpz6Rwfdf6OuJ4o+KJOLOmFgsqfUfrSyH2sZPJqoaSTzlUckGQIheaMQGfCgAXKwBDjPujFmYJ7rqB0A8o4GJBwnitDr5AIVHi1dIa8WeRNqbmic/q1c/q1ms8hbwL5kmqZUL2lgjJyQjxcQ283eUwFT9gmA5ZOmeA66vMeIm8B3iTI+8jGbQLybvfGyPtRkTfILQ+Qt3BMmNZ09FDYXR5wrwnr9yMDe8RR+5Gx8Jc/qOCLKj6v4oHqTeD+cOiIZdPcF8hzpAmX1XIeeQ+0UkrDxA1SimR/QlLmIAljmNmA+BTyJ5CQN05/oQm+VEhkJrBkN/mXG/CQRv6DX8MUUaCgDb9QCiUlmzGIWS17pPbvf6qjN5A04pN6PqkTkjoR5I30ApE6AsUleGEU4si7g9y7xlDBEDqBkByXhyDjuPP/nnqAeHEg6eLxjpFg/ajNoK6yh1M5c4+6vhGX2Kcc0G9t2GO3Z6TOH1887oG/rQf4U+P0r5A7rwq+VEqnyJdUSQUFl9TKabV4rBKSiD0CpxufAzaFUCDsxEedL6OtJyo+ZxBSSu++JnCoZ5Pe+RdqJqnlMgomreaAwq7iygBwByCbgKgRV/sBIAa3N81bG9LfvTnj1M+BsclkNELW9eRc6d1H9nVkX1X4dt1zZxrxGLEJxKWMM8+RL/HnkDeQ5hVCBpybkLtFmgpskyEj/FPkza8T5N0dI+9HQt7tBpRyhYo5hG2yqxEJ8hZPKEIi/m+Cg4cJc/DLESr2o5yFHBm+ZPsIw/c+CeMMeXPa8AvL1CvkSVpCZeQ+MHFJA5/UcSktl6JnLZfS8km1kFTzKRRIaMSCPnKGfFmV8Bw50paZ3yrF5zD4Hq/9/wB3lrLacB55dzTSIXItapklR2TLGVyxsLMWdpqcZ83snJmdN7ELJnbRwC0YuHkTHHPwPkf/OmfhnjpD60ZhVcMumyMHaPKpPnKkDiUVIlCJxsffVQ/QX+2Rzt9hMDy8JRA9o/Snh50zj7y+kft/XEsHWch/uW2P3J7xTBz3wA/YAxDwceU0oV+aZ36NfFmDfIIm9/R80iglNWzMICYMUlovFyCOClv9U1XwHFL8H32+PHQ9UQtxg7i5f/o/twr/7IzsIfuMXthyzqY0wo5ajKnEuEpMKMQkGiSqDfYMIy710JhP7jDgogD3xrmFuEO9FFP41/TCmlXamAhtT4R2LNKukd9R+Db1UgKxceTY0UbPPvJMAPrDBoPAbiAUqIQM+DfpJuFT5C3CngFc+OyRbYy8HwlxD2/bbjRwlVQzsnKrep4i7xwQiT79tb4x9B8VeWcgnXmwG6N7R7LzE0710VfIGUfuOMDuyV3PdMkQ2DcyB0YuNjz29TwcOn5fK8T0UsIYziLXnlYqaoGmfIq8BcQO2Sw/4HIz4sT7DkDk+/yIKVpCzIEplDSKexORnRuMP3ShkFgNf+O4w/gO49tPDvrOHbmMnr+s4WsMxbH+vYYdT2KIX1KK2wpYm77PBo/v9vg98FDLRLZVo178HQbDw78iNTTb1H4/5Py469vn1Z7xTBz3wA/YA0jMaYKvkDODfFlz5Aw5tyejWX1g0yLsmJg1fWBd49tA3h2tBNMWkixZIq4F8OMhM5de8x3m70PXE7W4b5HX9sq/TLz8l5Xjl/GX/3P//H8sZX6t4Te04o5a3FeJcYVIlMHEFJJIotpo3ZtUSHEExyfyYgOOeE4pHRvCSZ2wYw1uavxzFxhfYHzZxxd9rPE9s8p7On7fEMooxSyhtA35AgPkPegclZCCA5gFALQGUTjI3SxAnqtwRpG3lV+/aONKp1trtYdY8e/7389MVbDZrTXxLUHeFm5Nx++rpSTJdS0MtHI+5sxR19Enen8jhlEeRjMoDnxOwPMeUr1pBgCfMk4XjeG0IrCj8m84o3Eo39rDFm7Nwq+SY9kkwGEUlvXiKvIvmML7pvAh8qwr2EPXs9fIE9OFIVPwYS3528Jqj9I5j94k6BxHzDF9BgE138YNxld9gNdNcrQxvj/gnT5u4I8HvaZJrmlikAJtYFwlwP0DxhpuyRTa0odiEEz8++ycn2SzR4vG0u36iOeRRvV3aw9dtR5ypvcfqUkjXUzv/5CW0Gseuz0jNX588bgH/sYeKCIma5g+N0bySmZX7VtxRXYvOviGWIoKhhcfMDaGDpTiniqUQsIxcCGAmkwzzb71POp8odc/9KwWkrrA0n7pl0fn/3JDWvumjQ9f/38GaU8rxNRCQiUMU9QAOH2SavlQk5cHbzfFYKDrQlSVqVwyU0JMRsXEbeGkLrDypokrGL9t43ctePGmiXWBJVv4SMUeAOeEpUaWKjJTRTLg3RGHd/IbyJuqEH6CvJXCiZY9Mgvr7zv4pjtG3o+z32g027UmrrTwZRMgLCBv8ZioSA6RN0G99xFbMgHuaUwPSx24168h+Qc0ZXNAhPp0OFJqFMREMhBtAT3pJOwaZapwQiYhd6jm9g3C7kRo5117MF2vMThWPz2uiJ/1muwIf9/AE1MxNb+NmB2VTHbSj5pB9aAsiof1249xKwVfNoTOkePAFszb5cM3NfBzNzBu3SPvPm73cbtHDvp6CLX/CIXXe/Cpqyau9GFp0ASeafg1lRgDfdYf49HGX/qNSfdHPwGdpANFfCqpW1TxORVPvE18mSriE+rhQOBfxefVXF7NliG1iORhq8jMHeRGg6UcGmlqgQbiVjSEdZ9uMbSUoG9FqWX3fyIf/7Sd9Ib0HXhNVX6HagDCKTF1kC1EZIPzKj6n5jNqPqXmM8NnAXbH0JDTrx7eZGjaaZrUkG1JH7Y8TAseZL9ATwInkjwjtGfY8vsW3j/LoJ33V54Cmw4cTjmI+cJBgr8k/guOPbgnOe7FEOAORAIMzsMu/SsviBwyDRsOz0Py3uBT0JjBY0I6F6lyQHmlH89kjaKXffwJ6ON/vsvXeI5/7j0gQM4Y4hIK9kAn7EyEN993wbNDbcd1Gzw1FYy17LxGWDZFdhGzoRbiQB8VCF6k/tr7KQOzhvK1KDT/kxXj49D9y4P2j6bSn37kkwtUQsrEryVf/Pe94m+2cr/eL/2P2PP/92nit0bpCGiusM7QaiSkPffI+0/v+ZfeGSiNUJ9jnuhzk4VROEPsqVY6sQbLyLHqjsRuMf6aWOcaxl/XO7cYu6NbyPnEGk7ppCyh6wzXjYHgMkHegwWHAiGK7IelWgDpFZF4qhBPNFzCJGy/74x93o8Du6mwSa3VrbTxZQtb+FUdH1OLabBMUCGJEozu1QAo9WpoGKh5+NYz3VGRIajgwUiTgxotkvw0EAGkkkBwc22oOJAU9B+AkgmfVEbKoBgYSFpnzhW+XTO/e4vx+zoAOzpj74kQl81+k8DEu26nhfFls3vTw87gCvI+08hxVTCP+OyIDrkRn/dbO+SzvwCIRkxazx8bmK0qcV3XcLuB27f9fpUwSSptXO3jahdXO7iDcR/ju7tOE+OLNn7XA25JhbyutAGjN7u41oO1Vemdt84dI2aX+DB+cr362Yy6PFXK/2aGDZF95QvqqS8Qd4Z8UKzUMlVEjqfWaMwQSiHfscJ3qmJeI+4FCr4gekEZLXdo8MfNTF7jKmgDr9VsWStsmqIrSFjWRGK6SA5GUfQF4jJk85xAItEOY0+R+DMkfAF117i0KpxBckI9TYApd4ZcBXXwC8TnQU1MSKJAHL6LQna+gMScNnyqjbxGvpwmXFbISUXwEBISwq+R/xTJp+AyEHdU4QN9MK3yx/Tsli6wYmI2jP4dm5RB7j2NeIT8e5bZl4grEFRKuGeAxYnNJl4GrXhmlF8h66Ex/JzohSXV4TK0J5BTh14CsmFPYI7wWUM4p5TSwIJz59XBf0LMKZKz2tky8iSQ/AKeUXihiRYQt6MOHyvlDGKyGvlcx+Z1zLGBOTLxh0Zu18Bt6wJbei6mZY+NUonw4oqIy6miJ4g9ROEcYlOKyBkiFQxUoRISc7poGZJYQuDBQmJKFwWhVVCHCOaUwSLU/WWzpnBZ4YsbxCzyJk3SGfLltdIJ8iX0UyVlMKWSM8h3rGaea9hXyF+0Tv1MG3yJ/AXElHTRn6FAAQogkPj+IN/9fo8xQP/j+Tvuge/SAwq+qORytulzRWDPJO++J8aCOneaPdzFcLQwtvrDZmbKKs5bhAWdb94Z2rZKmyrvojm4ZxT3kGdFx+1MhJLIsWrgj/RiSsllFXwR1gGGKNiOZmQJDqHb+Hvpa6GM/Fld9BWaTIAAC7ifc0jIGiJZE7+6mfnZ4dm/moU1bWANPNBcAvmOkC9tCL5QkjKcZG8P0AVUjwcO+4d317DeDU18HNbNgQfkC3o2ZRcOzYFn/uDTSqvTwp0Obrdw77rddQgzztCmwrWi5ZNKLov4gjr0HGSUmQwU1uCglCbiMmriTyG8Bgq17wVP0mT9LCKppOLSJn7vsoWrrXGG5eOA70ar+eeQN/T+vQNpwPr4GD35VGHw24pLQeVLmjkLdRChMBVbHhSmgoFFrDL1aoPZgzkAyZHODet03jSVRewe4mJAnGJihnAO+fYt4uGEtGVnnwCToddtYXxRBfx93QTvbAvjWrt316z2cadyd9MhntoPHWwO7jgXThFzrAyfkVn0bc0euNN+epeRpUcdBLNt5nft7BOrj63hZhU3A1PTWnfIHTrSODdM3k1/eMfm51wBH+7jfh9bvUF3ZFXDP0W+WUtwxR1d8UtzLp/U7GCbWzB5p+zhHcRsIvk+evjT69vPYVDRimWg2nlfmpRugIknWDxF3HOV9MIcfY4cK4GFI4U3ivzPvAsvlJ6CgftCJb8GgfZAXD+d1QVWfJFDm3ffEshYpZ8bpdKXffy7du9LjLXBHeTbV0lF5E1B4QkxoZ7OqadziEsh+YU2/CvkLiOmpA4VkG8HiXHk3lEGT3TRnxmmfqkOvSKh0rQmnFfK0CqVfALKtUxaJeUUUhZxZUDAbArxcf1UCglHiD/TR3+F+CIKpRThPcStI++ePhBzhfcgD6EHCQnXPWwRDy2RAyW/jTz7iM9R5A1+eiFD+I5U1zaFHDsGIeN5co4m121zeWUwgXw7imAGBM48GQCmnpwx+lLF55BrG/KZXIdAXfW/NE39Bnn3ELuvmzpDXBnxrwGmB/ZU4QNSnDkOls8btwj7FnYVdqd9/HULX2Js4tcs0r5RSiL3AZqMq6UTpVQEgVQpo545UUROUAAqiKmip8pgEbljiD1WSTnk3oOUDC6B/DFVMKubLiHxGHFJ5I2DX98b0wnHRjmj5TLqQFYvnYK+vpBGwiHiDhAf14ZO9NIXyHtiDJ6jyTiaPNJFXoJznSmAteYLCgG88uDGI/74QbQTtiijrP+fw5gft+Gz6QFYdtg8ch1awjmDsHuFYQpQw93HuN3q4z5uNjEnzdQI/+R9c2DcK4T0+LaF9f6nrsi2mVvRehYmQzGreKAJHKi4NOIKyF/QTf+C7KJHMS4APIiP+SPCgX24afbnSCoNZqKQBgzNxJX8rkVaLf/6/9kp/lIbeGoL7qLJFR2X1MslnQyRJeTOKAUi5MXDAgXHgC3zwCYRHwR4vsmyTKtXkmLSoB3uiesDcYN3vYZBabuLexg3m+3rLm52MNSb1DqDvulDpW9TLx4jJqkJQvuh3A+bQZ4jxGW1UolUBqXVMTNQc0cENyisZkDsgTKF8NRc1sQfXLdwrdUea5s8CvT+8ZH3oAL5YOirhIxBjE2EYxr/ssK9oGfXJiK7Rm5VzywbA8sWftXGr5j8c5U+/kBm7FUH5q12QnYEZhsY3zRwq49bvf797rnaB1KKlt1Cvl3kPRqUV/1sViKyIX7gnPxBLhOLiD9RySfIe2QR9q3s0ztC5qbrILJLFmHfJh5PiHHt5LwnOFfD+K7R7hBfuNo9a5s6NIVjOn5d6Qo3MHjEmx3YDlUx1rNrkDoTPf3sHvknNRjAzICj9BvIm8adgkUUOkPSS+QrKNmMSTr8QxMiGB8wRt45i5DW+gGsQ4VhYV8hbugDU5cdwuNvY5OQR5Mbl4Tl9TXGRimpCqSNwXO9eI6ccV34BJZ1Jq6SCsiTRp6cJfpzg3yGmENztKDkckqhZIy+RK4EmoyREnfHALXdaRVXRr6CMfQSeY61Usk8dYq8h4grKfhTELX1HOmCOWP4FPlO0EQa+eC5DNNp5NvRcwUrl//Pa2heDeO3VYjMGtgVg7TyFcaI2zOES9SbS3mZYDL5UyjhJsVtkf03PfyfDfwW4991sS66ro/EVPKxYeo5ChQRewJCSa6MNfKFXjo1yCcTc6+RL6uTfoNcZ4jPqoNpSHgV8koe5PDVwawuAnsVgPhsxhw8uobU5OZlv05JcW/6+D/aWCtuaaRDU7RgmT5D/mO1UNDJp0omD9X+gNlyqhDOtKFXiC+ppTNj9DXyZDRiWS2UUCCtDZ2YZ14iXxJ5j7SRE/3MqTpSBE1VNq3ic0ouh5iMkrjMDU+eA1IP55H/CGrTetO60LleLmj5pCEMXnwkFDThF0goq+QTwtgBus4QeQ8D6D+p+TJ+2O+1BxRCXh88s0+/UvEJ5F5+R3zeH5pgI1ptgN2dJu4T5/dFrUuNe7WDWz1INLpsAHGxivHbBgRRgRHewUZ2m8jXxjShMwg0+WkNyFFsJYl0DazSPT9EKCPvMWIzarmIvAdqKWkMp9ViTMOu67zTh6WfH578ysovqN1PnNG4novp+WPkSxpC57Bw+TPIeaAKFhET109BkGokkzfgm1HkDV5LyjzJ6YIF5NxyRzNv6/iuC7a10aq3W1WMO/1+t95otQkFYMA+72BLKIH8+wouiZikTi6DyBufg0WDA7YbcXqOkfejgOoH3fQHRN5gtlVcGQ5IqiWOk0E8hRQvFSGDU8snTPzaB8L9ohPvyxtcacLEq3Zh+1sdSmrcYBeY89IAACAASURBVGxiZm3CM5e46pXXJ5l5FzfnDIRbBPC5/FwH45sWvunBFNULB5pQDrbFweckeD3KzPxel56RJuGPcXERsSWFeKIXcjYpdtEBf2ED46/u7i772Dezb+aImGNgX+WYr2J83e7DhO+D+IlF3NKw+xr+ELlX/LMHdz3Q4afRwz/cYB2zbps9Q57kj/FQ45972AN/FnnT6sFcGollKHgkPTdKBTS5TBfxS0z8soFtg/9I4YsjJmaaO1byC5SdWcP4XRNPRtOW4OGXTfymg53hQ6VrT8ekDWweuRP26JkqkEDMoUFK64SkXkwZxbQ6cKjn4gbhQMvETNKJkslrhLQhlDJPHSu4HcQcmuSyNfRKy5xaQy+QZdsaLiHXtjmc1ksJYDF6ExMzrwFremLIe2iQz6zRF7pgRi0dqoQ9cyhr4Upm//Etgd2Xza4nOO2fXtf6pi8x/l0b6+U9rXRMmd8D5M1R9dy8SoxZ5aWv2wNNnguMUUC2zx4g3ybyHGrEoiF0quRyKi6r8B0jN0j5Kpl9FIipfc/NwV9q2GNjJKHh93RB0ldeKDigYg+MckbDJXRC8qsOft+qNnG1hlvXGP+uChubf29hbegQ+bYQGzNEshoxqeePdUzCzGX0bEYrQLxYxRc1Yhl5jpEf5MAs0S9UfBExOXP4HOpoTO6rAglbpIyYGPKvK0Mx5NnRBXPmyAl0l29PwceQd1MRSqimcog9NEyfIs+eZbqEvNtK/xbyrJvDaeTZBSVghuRm8SVaWoHGpgfk+AEuGY6ln9bCOH7q76UHiJ6GM6YSkpZI8gPG73v4sgP2vd3HrWYP93C3A/6aJrE7dcJmxBjf1sC/Q9+8asB2mjLC1a4FoxjTBzOkkPsJCr0c2b7/WeQtFtXBsnHqFE1uWSKwYdYwm0rPUuLF/zo+//VOslT++X9PnPz66PSf7dKGkd3UcXv2SAF5DpAvaZp+YX0CtUe0kRPEHI9q78AnQmcWgG9CwoYXGRV3bI9mPnTBItf7QMsBpNPvAN2zB//pA0bqXza7VaonVsGOqWM1GzeFi7BU+o5BC9yVGCPvByHjx77oB0XeApGah9AGRd6U2k+5KBDzVfMZPb9/i3GFTLxWD9eawGRo1Nq4j3v9Vhd3Grj35XWlgrFVfGYNbunZNaP32QS7rHdG2PDqXQfftTEjTLl80iQToZPTwG2qmEPkOlRHXyNpjLz/+gJaNEx/gXxpS6iIbE8pz3tA78ZY41tAEytWMW0Vjlzhg3etAS6HTMoOdk8do8kdlf/IO1vUup/SvMxK/bZJlAcnggfIfaiRz8fR6lHX4u/zejAzoBo05HnTDTDZ+oYIxyxQRP68ScroA5s3kDvfvcC9G4wnhY1JIWlk486ZPPIt6XkId1zUL5vE+aT2LurZNffUU4c8o7DPTwjHRmbPIuxPhI5M/B5yLNvCSQO3beBA331yakvpidqkRbu8ZOU3df64jkko/Us68amaj2qEGYO4rgvs6XwJ5eShRUiZhZiBWzdL60rvnEXe0AqbyLeh8O1a5JSR27eFj5T+HTW7pRFXDaENJbOo43a0npiV2b/DuNJrNXDPJfJaF2Pmw1cYf4WxObyt5vbVPKQ2Ev90huaPws5fiBl9ED27g/1G+12vY4/M6dhlk5xwTJWRe0/F7pgjhxpx3RzeR+5ls3yg5uatkW2bWEQTMa1/0yivmuUFnfjUMxdXM2tKzzOLtGsRDzT+dbO0cUUYcZVqb8I74xJ2bNyxJpCxTr9UiAV1KOdYOkeOJyp2Re1/5gxt2/wrDn53IhjXBPaMUlLNxoFAEiIGPnCkl3MoEINSYsyBQTiYjB5r/Os6dlknL5giy2ZxR+ff1Hg2Ve5V93TMwC9NTO8omUU1v20MxtWBbYO4beSXzOIzI78ETWU31WIMCcdKqaiWThBTGGaCQjIoIG8YOSTzZwy4xz3w3XugiPiSNnimlNLIs66XNs3ikjs47+JCXYyrd01gmzS6vT74dG+7/Q68eY377VazjgkL/MNNnab7XzUAfJsCS3Z5H3m2ILFbLiNfelTkPUS6lIdN8z3Iqug/Qr59x2xex22rvQvpV/8WP/ntVRvQf72Ha31804YNwG7mi938fzNy6yZ+T+HbNoQyyBdDnrgucgZlgKTSaKs3ZIfTLPCPOdlEijuj4Y7M8gFIjdHOuasB8m61GjdN6KwOxrjXB85367JZpchH43um52Ig6SbBvl0lnjrmfjlG3o8Nqh90/x8CeVPHNpmrZDUfwm6QcKdbuhyB3VAEx8TtvKOpk51+H8YSEc7o9Tr1W4zBi9rBzQYRqtMx8+rAhpbdtgsbVv/TGsaXdZgVTYwdPpmV54H83cXGwDIwsaSsOkhyhFmisPPdF46/Dlv/Ef4K2WOuQ0swa+W3J5gntEuvuviyh43MM89MRu3dNnG7Ws+iK7Rc6RNuPQkC6n2rZintjJaRYc4b3vv6pgURsW692e/WMDb4FvVsSi+dDjb045/gR+mBP0He8HOAzzsFWRDBEyBIcEU9l7Dym9dDx9KbZvOyhic8mzb2QOvbMPIb1+BOBufUZb1Sw9gZ3NG4n33o4qsuZqdTlsDeZGhX7Z790APF2SsM6p+Xfaz1zjrDc+8pZbPdvcX4soudctzIbuvYmQ/kyq/6nRsikjUhxs3MnoXbmpDXv2xA5OoC4/d94oAPrumZVZu8o/c/e9+F+/+hhf+rh7/E2Dm9pgssOoR4FePbfr+Jm5XeXYM6v7v4d7eVK4x/3wYmyUACTEwSnjdwNFUC7PxrRC6TZG/3YFXpU93SmMoNSV3vCP1GLQT/ow3u6rekzRqfNBk8codT1xj/odGnrJvf3cKOhR5a71NHcMMuPwO3Qg1L8rLDvejw7zvFErLHdcIZcgGhBXmX3pEIww0RLoANQBdPCMsq15w9uP0B46/6WBHYsk+n9aGEVoj9J3kQs7hlYJf/9wfIbKa9cYnx+xa2BZa98i4EJeqD6PxXdSCXO4M7FmZxgpt/V4efAFzvFWyW1k2wN97WhSG/Vhd6QYOTFH8PkTct9P2PsMqNhod+lKn6j/mlRcQWFGLJPPcccYSayC6ZAtNeaea6CrC7Ac42XG+0aLC0BhyKNu7cYYitdnq9Xh/j23qr1Qf42yQ7ZL3/medJDk1uaiNEFmLEfvsG8qZRHcL00IeyxmBC6Vv70MM72V80CLRoYXxX73QJ0AWGDFEgqGK8V/zVuw72zB4r/VtqAQpJasOnCukU8bQuyoOnDBH+IysSlWyCwtuwNPE5JbM7Edm9IaGAKvC6e7jb6jcJ7O7iXrOLcZtwvuuVzi1gpBaekDcno1nk3IXImFBCjkMUyI6R94OQ8WNf9IMgb6KcQObDJ5nyZEs3RN4qAWA32Ht2owlbWxhIFHnXbjskmNLp41q7f1PHtYtm9RZjlWvGHkw4Iykzs3LZxjcdIEVQYZNaF7zmlT42+hdMwvbETA55D0FmIZBHIpEeG3Fy/rSWaSblfvZS4VqZEFa90pPbFra6vcD2wXgytKpnVjXeFau07Qxt6jzhW4x9olxpdT80sEPaNDDbrkha63rmFpdhYeq3xSDbxh27T7IFFgyBXR2XIskcD16Jxr/U99sDNK0ZqIcwAWmFWpJYQ3NrCiiQVzJZHXtoFzdvCES+Ij99vY1d3k2bd90bipuYlRtie7q418H4fRV7wnEru/W+Dk4g9cSC0bfhDK581QAsSCXhv6rBCxM7Y+bZa0jYbd/hPi29ZGWX3ncAGl7h3hVu3OLe1y0QyXpTw4HpfTv75IaSO5tNGkV918POqRVjYOayD6jxXZto6RAEfIXxO4xN3KyNXbsAl1irCVXC2m/vrin4viXw/QLjr7pYyxPxXVJRlaJMtZA0crsXFdwdME1vb7sAvm3+NTsXt/NHet8y3R68x81Lcqs/dHqXuHONsd7zxOABBs4N7lXhgCeqYvym0a8QMqvGE7KJMxcdQAytHiRITQRWDN5172zewB/q5X1DaPs/2rCv+IDxhx7sYWDS9SCaxEyvWoUnf6jD3mNieg9NTGulDZ24QbcBOmbOHV6k1Jo6IOn+DQEELubJ5S2utUF3v9IGvwXVgFLbhcE62Wk0cKdGwPcNxmZpQ8XuKLgkSY3N3DMDiVAa9XmT+OT3OyDHd/tp9QD4vOFwHegiOY10oPQv+aa3LhvEaYtxB6A2kCe6/V69A/la7cYN7lZxv9moV7q9JvHsAjagft56HxvcEWNg2SDtI/+u4TvwqgfsDuLzHgIS0L3mDzXM5hXG8ZPf0pylW9jC4z5xCVZuq21C+Whh/O4WJtFO7otrjBW+RVPoCKSZAynEnaBAYbQYL0XeYgpWZu4Mca8R91rBnan5nDl4hNwzdJpXwf1IqCZd3K9jEHTr40a9gnG9DZJj7TpZf6zshtK1bQudAGc9kLLMf4GEMfJ+bEz9sPs/OvIGj9rHGCXdXw41a0lkBwS8cwR2x03svo1brvbBUdrF+LaKu304qnU6zXp13GjiNghY1vru0JYlsGPwbFi51VuMPzTAtICnqg8Wq0asnZFb0XDbSg7UAJBQgFK0HA0qjZHfn+8BhZBT8glVYNcubl62oT+7mCQ4E2XuO4zN7IJNXLVwzy57ACzu1b5pgN7ge2oGd9pCpQM1d4Cz1230ca9CUtTdwV2Nb0sFlXT+/LeP33/0HqCkxj9F3pDVniGKH0WdVNT69o2BZQrUrGzwsoU7PVyrYg+7OsE8uyJqIcQ5hW8bvQbGRs+6ybsBjpYqdgoHNn7vgkzAC4w/9LGFXZoQtt81sDu8Yhf4a1y/wXWIh5IhNCk+u+4BeiYR0p5D4muEvATO2hqeYKcgkZ+gRgfHTIgiyP16g3ZhjtZJrWJ82cY2fh64MSSpo4Kxg1uaZOaB5tS9a+C+W5SdbNjil65JqwzcgobZHCJvqKgK2uQ8UE0s3EarB4Dd5faKURFcXF2ILJtdW1b/nkPauiYslBvcfo9bZjF8TaB2DcPO38k9IyKnvUq/USWuKZNXpITUizZ2SAuBmbULEqFukAesQiBoSu+bM3PPTMLiB7JLoXUJXMEZpwA5yvQ+k1zEIczcEFKsnl+wT+3q5TVLeOv3bcDiFn7GyoRgAnb6dfKAdj5MOweSm8kstnsiTmbmto8vmtgvP6uRUNVNrcIFBTpzabqnTthV8QkFm9WHX1L5VygxTWcr3bNJ48k7Xrv+hh4AleETxBf1089R4Ai0upk1KwdLTauPO50e7ndxp9lpN/v9bhcsCEiedFs3vfYdCX93gHTaa/Zgy49b7W6HkJ5vMAjamgj4JpXaRmjh0OdNPkJCggoxqRbiWn7HIm7ESr+hsLvXw7jf6XfqvVad7A1ge9AH4whtqPXBFMbKvzDyz4zSDvLv6oNQ9kQhjMiuFHMqolw+RN4/Q9xrFfscViduzxHZet+BEnVd3Ot1m93qLZjnHjG03W4fd/q4We/VKP5xBTfVk2tWuaBhSE0GsYD4YzSoXjnOsHwYPn68q34Q5E0oJQDBB6L3w+zdE+SH8rBKPq3nk/ZgYkLYNXqm6zCOQY272sG1LgzoO4zfk5wnWqscfEh9PME8dfrWbd5VK/v0hkDAO2JOqoQjXulhi7CgF9bU4j6IEgK3leQrjCWx/irqVQgZg5w08ltmdp7McEig7kMIAn6RK1JszCrM2oRpcO8R3ZIG8UzQX+oWY2tABv8i8Rpi3Gs1670e5FnekSoJZm5FLYyTLEcwDN8zFv+IvGHf+9HnDYInaZVcQmxexWUtQnJC2rohyNghzcM+9g53u9jNTNv9QchyJr9vqwVb4osqdvAHFv/GHcmBtjL7VuHoLeGZfN3FgSdbSufChJAw+fYM3mVn8AnUgCBebZt/Y5Lbr/QhDRooK/y8i5s3uOSJQGRQWaOFXdxclYSVKx3sFaMOPjrBLpoDTx3cE5r7e1HHTv/KJLvhCq7//g4Q/C3GJs+8i1mBYHQXajn55Hmre8ojLNQwft/BJnbRLMe0fAIxR+pgCgkJFEgZpRzyLFeIGk+3h3nJY/PqWrh51wMvtd277WRiVmb9kmwSrjCeCM2amWW7sAGwu42vatjNLdb6uNJpNzF2BqIedtnDLtv94UuCtqsY2wOr5gAQTi5JIysgzgDefV94doILX5HLrlrYKSyafdN24emkuHDVhczy6wb2h5cqGH9Vx47IlpZZ0nIrRmHtktByzMysW3pSI+zPOsYOeVEbeGIVn74lM+4O4wl20c6t2bhNM7MyIa3A93bxVQ+7xdAkJ0wEGOqhv8JYGVgHEg6fUwonpJZQGbQXx8j7r66Z3/MM/cf+LrEIuvssUZLm0sDokA903md3JF4NVJIBwRTYFP1BemWHYm4Q8YC/Umc3Pfco+G6QCWUIQI6HSkiN9IsohRIEeZg0Chyr5TykHQf2tPyOLrDkiW4d5F7XCfxv1W7Btwzu5TbJayR8D2jwwAHfxHgvezoZXrLJmwrfJvIdkrlzNqrPmyDv5J8ib6N0qPLO0bz2Vr/d77Vwr9drtHqkeR3cb/ZhD1Dtg0fDKa1b2H0jk9KyIGsBbZByKJhEcpLyDsbaJo8Hqh905x8KeQ+UTIbZAyBQpQm/UIgnKrGs5jM69lDjWqEOHrBbLBcIzTuFRb170RTYMrLbzql9a2hZ4RU0Xk6YX6IpmJ0e9jLLk+LCuzb+QGroQPpzDzaFYH2FRZ24pRJjpBbmQJpnpDn5E7xYIaa03J7K8/SWBKybvRZd9foY1zt96oSj0XMqwlrvwK67C3xuYPtQws8FMIQAstNlqdsm5DziHNV5p9VC/CfYsZ/LI3+KvKHYIcFVlOctppFUUIllQ7BsEpMKx2wV44sO1nmn3aGtZhuiT5MM38D4Dzf1BsYur9jt4zr53Z1SDFmnmhi/r3X03g0Dc3iJ8X+1sD0yhxyihd21sslJMcvMZFSTwS8JAcPKL5q8h1b/AY2fXlSxZfKJT9higzuT7JPbLr6odZsYB+Sn1Q6+uANo28T47W3fya/7Qrs3XXCEQ1JHIMjIezbPptmzyD3Z+a8acJfd0sYkt041ke76eFJYmQisWFyzdC9h9C/qmV0Nl9BHi4g5QP49QzBvDqbUfoDFZMS3Oviugyt3PcgPfnuDuXDK5Fq3B9ZviFPZxIR13lmHkLD49q0+SClp9rBfWKl24eM3dTzpm/P4Nyfci1xkhRJdLpp4IrDjix7r2WcW+enbLmwSPnTakI7Sak94uRbGlTowQyyep/7wjkNe1Xgj1NA2MVbbmcs2MNrV7mnX1L6eW9b6n12RjYQ3uupgwrckytTAWM8s26OHWmaBNvXLGnZIWzr3skM61HjXtN4n78nmgXY7XUhpPtabDjYFD7TSsZLLQjkensBuvkgyAQjbBNQnR5NI+1yG/T82nP07ejqo71FC4XMUPFHIRcQmdOKhPbh7Q+YyQd73OHvgVO4TFy9F4eRMwXcbdxtU2aPTx5UGrAamwDNH5GhU5A2KH2zGPv+Fgksh17YplFQxm5PTB87g2k0Xl179ukKje/02blWA2wGrDgXfBPN+Ar6Py6c2NqwPzBq4TftUUSeWEDtijP2Pfd4DtgmU42X2rMHN31fACjeAat4D/cU+9Fm9267j/l0P/lTB2Oxf0ge2hrCb6qUWkZxBwQRB3rmxquCDwPGjXvRDIG9SUIrEdCCTchAMEouIyaNADvE5o5QzcvsXbcBtIE5CAjcmX9jKLZu4HZAe4/YU/nUNv+KYWvfMrHx5CxUT623ItWx1sNknUch+1+lVm5DVB3oLfWwSlrXiDpLikD1GRDE/wf0/ntPx814lFWLKKB1CyloVdvfNXsPrm2g27urNBh+MXDZalBVAtR1vai1BjvYxvr6rezmuibtN3K507jq43ewByaRer4NDoI+rDah5dEdM/hh5/5hwZIi8Ca76BvLWTZ9AwUhvBnmPTWLKyq9T0VyTtKT3PyXWBlc6t9e9G8qg8LJyB4M79rKNdd5nk6H1ah+YJ87ggYbZ+pKkQtqmpp1TS0rXoiuS1UxuqieX7fIzSB9sY7u4qfclTP7YFdHJqvSA92z1LFk8z6z+qDc0A36sHnbxU17xKfWmv7lpUQqKxQdueBiE/fYkKzn9S47AltH91Mo9qWD8roP1rqhbWKch4IsOtgTWJvldJ7tGs65NgWU9s6/j08gXt8yVkXiIPLvWUOJ9F/IpG7Dn7NRx9RqSFzo3RLMcMh2ZLX9o/6oDts3CzNu5TQeTNXviTnbtsgnKp0ZnELzs/fZ1HQeEJYdnddK3YvEA4eSru/4txoFoCtnWLBLQ6A3Mhl1cpgtXpdlnhJluD9eb+MM19nBrJv+8PjBt4KdBT73Zh4CAEP3Qgq+eCC5qvFNm8dlEcJmqHzqEKa3TR6g1wEo3MFs6bk/hmoMQfAe7QksOYWNS3LcEdkzMhk0A3/kdpF12q12ICdw0eh/qbcKzB+QNovuhIlH/BNAwjIqMed5jk/F99ICYhwq1bBZ5jg0zr5RiXsUcWoS9tw2Yd8AggRNdbOB/BHbDW9S/0/3oBe/gfgvoH92BcO0NDPUt5FkZFXlDqS/PEVSnEpKO2eJC6l+OXv7fz2Lnx6e/SRZfHiTSr7/4+dlpOXN8eFZMF9LxUjFTKmZLxXypUDzJl0/y5VKhWCzmc4Vs8fw8UTo7OvvVXulfV7L/C3mPNCLZuD7c6APyJppLUOnsFPGQYUlYK3lj8Ngc3KMlooFV22w3wQHS6+JOrQ9erhrGX1ax1rPgmyki1z7xdp8i/gzKY0n5AfKWkkRNdcw2eVRY/YCbPz7yHtRkIsgbNLxIIQ8iUOXLTCz82hA6RbY1dzhxQ4KqtCA8iAZyMybm6WQ0pvatmeWYWT4w8KtoMlIhiiWUfwxSgz08yYeuCbebVjKvtzsXtXYFY6OwqhZ3icN7YDagJARA/+9jBfkHvYlCyCiZ3Q9k63wH8esey/v7JKnE4oA8S+oqIwxgkHyyTnjbhHjg5cBp18CdD7XLDu50cadNtuMXl7f1FrCGCCiBNLsx8v6skDcEIqmetyeGgkV99JVGLBuEY3tw998vWzcYa4Rla2Qb4Br4pZoVyL/AqolJnxC+IcK6txjb5K3J8MZNt33RbJqYFaO08w7j9yDh10c+LjCfUEwuWbm9wGxS5Yt81cVv+9gorBkCxxNy+oJwWqqEnB0I7Uywi7ZA5EOzf9PHl52ug4+4pSeT7Cw7vQiuWZL0+aaOPcFpyLrCHY8sO/zzXnHHyS/TrMcKxr7opi2wcN0BHss1xjZ+Xze56hF2Kz182cKTwR2LeKSGGm8FxOwrpLg5lFV6gIYBGSOEpEF3mBcdSAOFRMkKcEUMrrkqEQ24xYDmLd74JJusDDMXPQJxfkMxEOxiZl2BZQ+/4mDlKiFwX2Gscy+b2JjCvW8NpnX+DUiK8Ecu6kCrE0NPq6QKWLOPA+ENGz/vmVkxy1OUl3KHsUOEbOb3XUi+VLslz8yKIQCL4dsWtvPBwNTsVRd0fIFbEowb2bh3+uCrBrBKrntYbZMnhQ29e2FS2rIw87QGGWlk2MdGfUJ0kouYAtNq71PkXbXOlhCTNM++olHyAQt2uGEDzt4/6NI3fq4fqAfYtGHuC0XoHJTNXIdGKeeaStHYzh8hb+rnvsfc9AVxMRO3d79Tr911ifLgFamtg5yztsjxqMgb+Y/Ncy+V/LGKP9Jw2/tn/9c7sgLQQBaEcxsNYJ/TjEYiO97DbTCJvU82BID/O9VWDapok/m+f/JvFjmjYdMDLfwHzhpA3vcopQigGY4ylPIVksi7YeRWP3SgqBBFO33IcW/XiOCbQ5izi5uOcBrZdozBcwDuwtlAUgIqU5J64WJKzeXHPu8HQONHvuSHQN4wAiCoDd7uT5C3LvoKOWIqPmeSj50SqF9VagDmwC8FRKWpCfEJZVVeElbiDcYuafGqARgOquRUa802aA955chXt003J7gZxuVxS+EpyjbRCxuEapIh2oVAd1HzUJJtjLz/ygoLyFs4soQPaXWxu06Pk2SXi510S15uuoHxRbd70W1ddlvXHWB++7kpl1+wOj0eXqqRiCGVTbhuNm7bXTcnStNzbh5yxT4Q+VWlZxZElx64DI0v+957YAih7n3eBHmTSmnBIhIKSDxDvrSaPbJIu9dEMEQf3VXwULmtQoJRd7j/Zb3tjy7Y/TLkPpJrlN6nKs88LXfqCG5ZQiCB94b8yRaZsYrPjMzS102o/OyILr7F+MsutoS3FJ4dE39g4qcr5MprjI3ekJmNOMToDcG7VYw9oSfvm9gtz9o42c7xlJF8i/GkFLrF/Vtcv+m2veJTo2fays2868LW7hJjQ2Be75v7QBgdFxgr3atO8dAd3H9fBxjtieypPBtqKO+cRuyBYTqrE490/g2Ktq8xhmwE9+xkaN3CPbNyyzS95BZjp/yUFvl618ZG32wgfGjxLlVJLaGvq9jJzxH58PZtHzgkTmZmkp2tYPxftbsKxgZ+1iqvfSDN0wZmPdNrEzKwNilcNrkZSkq57gET3cJFLULkXR8SKC8xftvBZl5+S9zt1xh7Z54pXQGgyzfBC+6KTOm93iq5FeyUvGt2KameBD49zZFtYOxgopP8gj0AKuwOJkpJ4a02FsUpm1tgw8sXHawJLE7MZKDWL5uE2vX3mfH3Rfju3/neh+X4hj+ZHlCHT6BaaiCtks808qmOzypca++bwBFtf9Pn/QnDhIZOB2e4ivrDCRK4buHrPigC2aZSyLszaoYl4jKG6XPk21dz+yZhe7/8L6AcQLImqIs9m03ncrlSqZRMHecK2Wwply3l8oVSIX9azJ2Xs+cn2ZNyvlDMpvq43SUe+6suPn7xbwZm2yAcj6ooQCt8faN2FVVcce3bZkqW4JEnejApLkCSdB/fNu6qnTuqUGT0zZrYfTSxbY2+QuxQmBwwNy2ECYRbSCUfiFeqBAAAIABJREFU17B8ZFD9oNv/QMgbknw/Qd6E+6EOQ/1nS/RU5dsxBZauWxBRuq3Xbtqg0XNJ8vQh4tzBNZLJ1+nj2xpg7kYbN7uQ3tsF3fieQwCvEihrtkED3OtjbxrguNLzO5BbKRElQeFUwRe1XE7LQZ7vGPn9xR4Qc+aZc+ReM4fWzdz0u2qb1gRt9kmyWhtPyBG7JDkkEaBPc/DTEG8oXODhp/UOxsmGqebJZbN70QaFtT/cAUXVKqwY+ZEzYP5iU8e/43fogb+IvHOqqTMowA4hzpJWzCDX0hXG/7uKEbOijRxZpc33hGd8QShD5sATX2jxqoPftAAaKv0rjshhjeyvzOy6yruo5+feETz9hwaI3F0RP5CJXVD5wpcYfw1lZdcsobTav+sIblFXboWIZ1PHM+FAY4f0TOMKXfbwRRsgNXUef01IF5ZA8H2jVycbdaqRQqWpv+pha3ABOea4+TTVCXmHoZYbci6ZfICSP7RAmf5NG2ulFPLHkXikCiaQZwvEPbr4TRVrvCu2UMYZyeiZXTO/Z2A2/qMC2oVfNbCFl2+GGnxQvLoJTbokbngbt+zglsiwB22TD40GCJv2YGcCrA+MbeEVpXfuLfk4yZXsfejDn/6rCrKDVmF6Qp6jrysYVLcpSxu82l3snl62B+ffkk4AXXNy24ve4IWVD7vCc9Tf/6GPDeyeyrfnnjrW+eb/4xoc4bTfLjv4iiSzOgXIBL2qwnp7fdu6awFA/7qBjfyWJZJEfFw/dYJ4mpIOafHD8te0/ALJ2PkOA2/8kXEPDHogiwIgNaaUThGTQ94j93SephX9WeR9D7Ip3r4/N4iudhPjCW7eGtwyyIfIs2OYPRvNXkAMJ4e4pCGSVQW2DexK/OS3IJLWx7V6sw3J0r1CIXf+4nm+fHJwdFw8P0+VC6lyIVs4zefPi9lX5eyrk8z5Sa50WsiSQpzgkKp08Mbxa3Y2jdyboyLvP8PvAvSc10fPEZPUMFD9wMIswMrTaHWIzxtyS9rYzq1NBHOW4Jlaeg5qhgOGCWRVIjGlEHIqrqxmy8BCGVePfxA6fsyLfgDkTXLk/wR5S5DdrBALhmDRIBzYuOWbNq6DDxtitVDMArazvaubD2Rb2+s2QNW7XmnS6rLdfq+DOy1cv+pUJnjpDuPrOogQXV9XItE50EXBWM/vEnJLGdx4wpmCL2vZ/Bh5f/vC5EtoQhmDvGUVn7FTy/U+ZI9dVeFHedeC2D3FBAB0SOkiatorHahkVOuB4AmVowGMQkDJDcY2acEirpuFfQ0TH3Ul+vYGj03aw3vgLyNvFCwiNqcIvgR/CZuwRRN/aANjRDlF0BgXs3Hb74l4tt67buf37MzSuxYMhq8wNogxo5CodPFVA1uY+GQ4Z5W2v6wPhsq7FihpXHaxiVnRs08p8kb2p2Y5r+eyet+hhd0BTcAuSBACC7wJWkaTUlzv3vRPpQCJdgD7XvXx1y1gUExIS3bmmYNdbGD8/g6G3HUfEPC7LnF9BfftUkHh2L7G+E0Xf9nHSmbVGT5UT868JT5vgPUYK9i4Us6pw2kkxAxi4g9VKA5XhVo8GeQ5RK6YQchoAocGYe+SOJ6vgFQjUv/3JZkFtLzUuy62Ck88oaTWuXJNtJiopxkk/Ej/XGOM3E8M4qY5vP2mh980obDURWcwla4wVrgXjPyGTlgxh1eptuCbBkBh2LLeYmdkFzlnTPyaTVy/6uMPHfyuid9W4a9VjN82sNoZNvhn3xNFxa96GLQRJKhzqQhsscvZr7r4vzpQggdkwjH+/6+wI3Jk5TdBYoWk1lA+/Zs6EWULbCuDKe1UEfkPwVU2HC1kDg54g5SFMp6V4x74bj2gkAuGmecKuYw8KaVw4pr7AhmfTQZ3qM+b+JoHPG/q8wZHN+h3fExnpFicSnrfdbFyclor7mqjOcSmUPRstBqWNIwTiJum8ipm0y5tJE9/0xqwyXsd0MXuFIv542wuVz4rnH8Ry+aTpWKyVEwXzjK5l/nMF6X0q3L6eTlTPsnlMG7f3l1Sonrq/Lc611ObPGrGZ5FEI4sw9SChmaSoyaSClSdpnX6t8CW0/l27BAE6YAc0ax3cBgpAC+vdixpvTOnLKoQziF7SlMrQPpJjoJPI5bXMmS7wXMuWx8j7MTH1w+7daLZrrW6lDUbCwq/q+JhazJIA9Ml9gUkiyUeY2cA3AsrRKEfxHnmT+6QI8TpF/Cg5tVxScWkts2/wQbHxerfbhiw9SLK8JVKdHaBP4btKFfdwp94DZtVwDl7XKi3cruKWNzT37m6gPN1qY6ebB/27NjZyu0TAjpCl+DOQo2dP1exQJGu0pxjpkf/OL5ZKukgBBdYM3MJNH4KAFzXMR7ZsgQWHuGTmpk1cyMyGbGzUIyw4ArN1ggDcwqyTn7cH5l3CyiS/aA3MTPDRydCsxstACUOMQVvdt6Hjx8j7Rx0eQywFnhUQrxiIDgHMkgtILCD5HIknajmPmB1LZEfBryLxCHFpvZgy8wmreIAmlhyhvIE5tHK7FnFDxTw1yFsocGAUsyZ/3M4mLGxOxxxrfDsT4biB2dD512xSTOfb1nq3TPyegds0ybsablsnHhmlgsqfUXtTdjmHJp64ZvYMwlPkmZoIx4xczBg4tnAZredA5Vq3y/tmYVPtXZiM7puETSO7afRv2bhdG7thCaw5xD0Ts2Hi14z8hp7fMYgJpTutC2St8p5OWDGGDpB/zSQd2IO7NmlB558y8WsadlfBJIDn7d3RhjPIveOZyVmYRaN/QeE/MIROEJPT8AUdn1cGYjpxS83NW8IzllDoTad7g7EuELTwc67whtG/YA+t6ZllI3No4+LXhH5zjbGJCdq4BbuwrnA9NQm7E1NZFbunEnb00ro9OG8Tph3yssb91B6M69gDg5hQsQc68cAUjiHvgo5f1TPLk6F9c2DDIcUM7J5eOLSGEkr3uoHZdoSOjP7NCfHAxm3rvCvO4IEjFNP5N2zBmJ7d0omHiE2qQqeIyyI2oeB2tNKGkp83T61q5WWlsGabyiDProE/0jGbFmnVyD6B+tv8lknYNckJlZhQyhnEHGmipY+we8A2och77PP+Uefv37vZEnMQThGyiM1qw+eIKyjZjFk6NrObVCSU0Jdp8XiidEJZJb0eAd8dwN9EbZBWuLzrYjOz7IwmEHeI2JRq9iXyp0dLRaB5C8ECEo403JYrsrmZKINgYafTaVRxv9Ntd0rl83jmLFn8xfHJf4uXfnV08k9HJz9PlH6dKP1zqvCv6fw/F/L/VMy/zmdL7RakPFZq9SbGR8VfTYibEIAaTeWQ4iWCsigzW04hiryFspItGaWSzn/glLff1gB5t0iGZbsPuSKe0IGVT+u4klI8R/xQzGSAvIHerWWej4K89y5buNpuN1oPg5Kf/VXos2pho9muDpG3iV/TCnGlmAXMLRHkDVQN6vmg1XDKSCwT/t8n7pChLR9e+Ud/ypP49SmAddjAJe+Rt0os64NnyH1kl9MmZsXGTlOZsEoLHN7GCdnDPfWLi15h0e6Z9gmLHm7Bxy3Uu7jdg7oeQE2ptRkx4hXm6j3wv9Y6oMlldkCFthrGdn5L6V7XCxmtdKIWXyDviUb+FRJewebhW9r8R4/wE/uvL2GdLWmFza/ag3xKo8vn4qMObnqCn7XxT8gxO8FPO7jpSS5KZNGwX5pzslN2f9jFA73Vyc945Hk7F7EEwg5pnpYbtHLLenYDMkXG/f+j98C9Cf9GS4ZFr0gpNZWYGGrhQ96Pmk+phSSceXit5ZNqIaEW4ioxQbOCtFxGy6VoNsXgYiEJHxl8inyc/JdWi6CMRlIkIqPlk1ohPjj4pJZLkbtl6D3hr3zikyOp5ZM6LqnjEuSA/9K/Dr6LI5VxSAupPi5pBlRc1woxWjeeJFsP1Jbo09FvVwmknryQh8LpHPiH1EJSK+6aIlv64LMvScV4nbCiYzbtwWO1P4Y8+2Y5o2YOLMHDDySvFJIpWfBSG7ldHZfQclSsIIOkpEKKa4WYjt/X8XHSYNqfKdKrtH8SamHwpDqOPBd0KRzQJ/CYg2Pw1+F/6ftqHsLKCmg8TdVK0d8ISpaQX+rTn2/Y2/B1alq/g2pPfTIkqB4UveeAp/fJX8cTedwDI/fA/cpDikeqhIyWT+j5fZuwcTNI4x6o5lGXM3W3EeTd6jQrGLfvWo0midjYxW0de2COFpD3CHFZqM7DHI/WHqBklFGkhPi4KRwzBOaTpdfg7aMePpJIeZz/+QS7qvOsO8MFlTdmZON6Lgbzmkw9PRezcFsT7GIq97LfB22BOgEwR6V/NrObJvkYMUfaUFkTLCEuA/thHvTc1HKJ5i4PzuAHoUdZxZ6R5Eji9gbYTZA30YLTCKd6Lm9kDk3uZ+CgbIKSQR+36+1WC2Orb9ngjRn5EzV/htgSoDg5Rz6eRCKkt6m4UzV7puagdiE41IMZJBeRCP4XUlj6mBQzJrKPfNog7F20x8j70dD6A5A3Bd+kDA3A7u+KvEHIMwWUIzlJNf6Q51grlO3hcy0TNzEb/pnt6z7k5jcw/voKc5E1oyti9sw4hUXwHvHPrIFZOzNLFaOv74Bb0sfY4+fdbOSug9nQU7OLE6cXucjTChECc4hLdmnDGUki9w7yJfXh14h/iYTnxJf/EwPTIxjLjE5Oo8mVC8LNBcJ9q9HAIOtNdYtoxW+q11anb3ZpwitcU+vC5hte9PFFjSiPEi2aD0QE46aL3eFdyLAcoT3jX+pH7oFPsBethPU9nyn+fqTz6I0fZIGDRYSYAAgvQtvEBPIs6iNb7zD+fQ/bogkdH0eOmDX0QhkoIn9a4T/Qy3tfEVwOFeyDG3qewu6citjUgcNCygDhkv9cjlH7Zzxzxz3wt/UAjRgMIidk+GVUAuy6kXvZLKxfkPoArT4Yd0o0bdFYN/wfeBytLuiH3PSwZ2oXORfNkRJiM/roC3Dt+RLayDdjNd9qaKQ8Cp4gIYO4Q624MyGtZM5+UW/QKjkQY280cLr0G6N32cQdabmMjivo2IyOzaj5wTKoEpI6YdfKLR8XfgEi213c7+N31zhZ/hdjYF3h21aLRN6EyyjFvDZ0ohQLiAUc/I3jT5A3RCNFipsHPm+VfIYCWZNY0rp2/KH9izvoji5A/XYb9yst7OTXLUxCE8iquFOl+BygGuwrKGsFSs+CHwFcCX8eeSv5byBvvQjI+7Yz9nk/Dvj+lG1i4td0fBzYJt/weX+CvCnbhGbaUoLUt5+LA583IG/KWyLIW8ibpr5AjoRJOkGTO2gC6j7QJKo7IhFI60XfM4YHfyJQr457jV4LBlwPPOB1kNQHvA5y4P12pdusYdC1vepB9tIVxpbIDvKu6MMpxMZQIE4WjmFN+29v/0/rSoWY0nMxT/TgmqyAlcb/Ye87wNq6zv4ve5kpgQaagM0WQkwhtth744HxHpihwV7GTtL2//UbabqStvnSNEmbJk2zazvxNsYYjLEx8YjjrC91mjieTIGEzv95z70SeCQxiXHtRDzvc57LvUfnnvue9Tvvecc4mLFOj0xrx3X6mWk9mppBkzid0qNp/Qz26YSuXr0OUoIZND2tI5XzRic1ELdSozUGHAO7Ew2yofvCJDtH7PHt16Y2urccmBfzFz7zfMHf/PPPRz0AluocIIhCQCFveKMww94/zXpJwqfYZ4utl5xgJrr5ryA8cuy9lxGsTEf/AitB/EUs8/5kCtl7xdry5HACwIMFD6+j5AQIHgbm/wkL+pP58AdCEZvIxIHvwYGbpxTYiArgZMYzrNSKHeHIBTPoES3AStJxng57DLl8eYwMqXN9YmwSWxyZe4Qs8skgPNMIVoalT6mZsMDCq8Dcm5RT3HX1vCCoH+Fd4OBXYMWROfIkmYUVE9NYq1U7TbotziqodPYMdRHGWXrG2XBT7DnJ9pxkG26aFS8NHBHyE+34US5cUV7RyimNHjw/TKPJKZSSs8ozEKxE7BbnWnpjsMvLIfi5eOznmwsLvhZ58wxhFkDbBEsqvXEEK1amrU+ZGSPDzSfHngkmLrCkTo5fnxiZQmhEh1z5MYt4aTbcfCtBKcHGolISdntngdATHJsUWvALscwbz0U+OYTXrMz7ZuSdS8q8Tch7YXC3RmO0sLw8he6AvEktKFiNyNDrBlc185h8DcgbtE1I5I2VvIX5ZsISx8A1BC3NQ1Th4JXyhR4cIICdkB5dnQa3XGADNDNzSQe2/6Tjgi80GlIorkEzozMACif1kxNID26AII/umhYEtDiS08wIdkr9wQ29k5/U2ivG0ivePjDHyjfXhLy/Ye20EGRZsWKs3YNG9KTq/IwOdjEQVMeoYGf0q4o9ms5MjI2jGb1ehy1gsOU5Cb4nNeBiaUyjHZ2cnpjSj2rAZSTTO8KEvL+B//fj0c0r37fvfBY4P16BFhBZzu8Db0HePDj5hRoKswhuAuEZZe2TaO+XQjBibb3zLNh5NoKlBCPH2quIYCcTzGgbrziCIXb0TbQRkALvHCzwxtGbSdGDN8x+DxTynh9/TMh7HmvfXeO/H1WZt80nZuDBOoOgS+2FSfa8KPAxqiWVmNF17ET4qxFYjCZm0A3saZv01eMenGnnnUGw0xwCK0C92zPL1rcUNDrm10ULcWSfbEtBuhVb6iqIyl+2QYvQjdER7NgElFrlWUWevhEQc5cfbeMZ6cyTOfPiFvETwGpFkOAgkDkJwmn8wJz8MhDU43VQh1BmwWoruv8iYSLBTjYX5oO2CT+XYGeYCfKsfIoJEJnPEXvPyrxJDTeM1IVYOxfAdxbhlWcXuIJgZhHucgdeGs0r4RKOPUQuzODtdwq5CGIcBVmEWzLByrX1r5jVNvEifZvk4Ljxd0De4POEl2/Oz4RZDqSuRea8XDtBMsi8p3UQsucH8feA6XlPaWYtLHnRd7CwhH5MRgyea9tOxkS9qxQrLWGLATJINd5+QQMz88D9jQeMGXufzM+x762rGGSPYtB8xeBa6woOxmZ0qfHVNFjlk54Eb0yDLzDA6FpIybAXF8e0NxD6XAN+cK8i5OAts/NKJBhSkHlzSIHrXdUcy71+XDktBDnO3imO3EiIHgKG01o90l4fuaKHYzRKDkFKI4z4m4TcU9N6PUS11U9Mz0zNzOacwgh+Cm/QR6eRk6fImp/+I2Ss6ZO/hgPzFLjetmzfBXCc1xA2Wrbg6Y5fBkd2ONiQ9ZKcRcE5BDfWwivJyivLSlhgxSux5JVb8stslpQ6+BUR7IRF/pm23kkgEfeQzRF4k8jbcHZsdI/9Xb5lIdg1L/6YMps48D05gPswtdmgLLzNBDmWggx7n3QbXvxl7Hnzn6OU9x7CyY/uFefICrk4AndgrUfoohYR9AgrryyCl2vpU07wCkHhhJMN6BaG1TxqaOlVYsHLtfRMoS1Jt2dKYtLKSEe6EENHq/vyxmjh8lUJOSWxOctSSjfkrFSkFm5KLaxKLqpOKq5OKK5OKt4kL16bUbSioKR8fHQM6ZF2SjeuQXll6xg+UfZcma1PDnhR5OdaLy4GqbwwH1wPQYSdOch7zjWWTBtcMHuRMm9A3uD9UJBvv7jE0jPFgRdLwqFLU/qvsLNRiBjAibHhpdt6F5l7FcN2gvQqCKgdjOvMhFlYyQ38ecMRnFce4ZNHeIH+8G3Iu8Scl2cnSAYLyykT8l6YbYdR5n1lCjlSyDsbrzRzfZuQyNso9p5Ht8bxh4vN+CTyNqgcwagrtPJZTrjn2CxeYc7LsxRkmHnGWvGjLbmhVoxgmneMg6fE1Vtmx42w40bacSNdfBKsWOG2nAjCLcBjSYIjJ4wuiHRmi+mCSPfFCYRrMH1xgjM/2p4dascS80PSbFghiwTRHgGpBE1iwY51XJJn45VLsDJguzmfYfljy2zBz7Piyp28k7/CPoNJHZ4phL4cmRrTg9s1oBnsf20GfAiS9NU4gkjUMyCogMMHHWzByYMI0v3Z5Snqjh073OBwZn696MfWED+m710INDm3zPn0NJiayANrEnmXGpB3HsFNIXhJVksyzQVpBCfNUlBAMApsfCoIVj7BziSYKU6BxeY8OeGZSNBi6CHLDXomOAQdSJIMZ8cm5G2agX/UHLgZeQsN4JuXZb8kz1qQaukZR/NLdRTGOHIjHXnR7v5ZdtzERfw4tyUJdrwwG06oHT/KRhBvtzjLZkkRwcsjWDkEr3BR0EqCkQ6Wi+Cv6W4JMrOzzVjpzj75ySUtsdmbi1fXX8ealqM6MG2axKacJOL/YhpCAZB+RckYBRAEAGvJjiM0Qbr3wxrqWoQyi9bFZq+VlzVFFLaCMJ6RStlZcrIIPql/8nXIG8yjqbCDJPIGZYE8+DqfUnNerhWYlcdfnIJX38B0HaFPxpCjTwrBSLT1KTETFhGsbErJm0TewqyvR96lBuSdjV8K3jUAefNTTMh7YUA3LvXukDfoJuJDHFLsfbfdmhwA2FAJ+/KjljSDg0LPAoeANYR7tr3fcoKdZi5IsVuSYueTZC+UOwkzLTzi7QWZ1pxUO0GWFSfNnJW6yDvfQZDr5ltkRk9w886zZyU7cdPsmHIXrwJLVoYtN4u2pNCOk2bDTiFcpa4+eQ7CLFtuhoOwwIyVSbBzweCXXQxOTkBbfX6f8GPKnw8Hdtx0c57cRhBvy4s0ZwQt4oUzAxIXCaQOApmdMA4fscUtEsic+FInvpTmm2zOkDCD0h2EUgtWqJ1QasePWuQTa+8VY8OXLvKJt/WKsxUmmHtKzdhSZ/8cHGPMxP+HhwNg17GgtNCH8vOqPEbeONoAnihw9GbSsoWfQQjTQV1NkAmCK2EpwSq0ECy3XbLc0qfY3r+ccIpx8Cuy8sqxW1JEeKRhe6ZSMx6WmlOqJliCRSnvLfRX33358+LPw9NvTZP8A8oBcnNL9k9D3xMUWngXEew0uyUFEE6Sk2wnSF7kLTdnycx5qQQzcdGSbIIZYyOIt+bH2XglWnunEoJMgpVGCEts/SsJzzzCM4fwzLbyIT2l3m0vNRPkL/ItA6NJTnpUtjKhSC2Rr8xf3SDNXJZZvj6laKUsp0xeUplctCpj+eb4/FVJRetTijemFG+WF29JLtmSWFKTWLpFXrIxrXhdZvGq3OJVCamF6XmVKflrkgs3Z61ojSmsl5Z2OgSUEax0EHXzQP5t4VVg5VNkUDm7FX9jnRASeRv8eYOLuUKHkDUEPd3ap8xCkGPOSXLxTbPlRdhwJba8MEt2qEdwDuEhs/ctJngFBDPbXrQa640YVHzBt0nOrTJv0AIvJoQm5L2AAPtriyaR98gUulnmjT3LzIp/vj/yLiTPVgw61hjBQ4CbUguIt5Rj5VNk7pVJ8JMJXjLIvzmZtoK8Rb5lhGeWpaDASgiWAVb8IoKZbc7Jd16y1JyZ5ehdasnMshcUEYxce+9lFpwigNeeuY6LS615eRae2VbcXHNOrgW3wMar3IxTTHgWW3uvJFgFJuT9jRuJYgvfFQS/wNyniOCmmfNSFy3JtPNOI9hxpFcyM2GGmTDDAnzDpZNeycx5qXDqx0k246dC8y3OIDiJ5t5pBC/F0ifLwjvTzDuTYCdZLs6z9SsEg5h5ngZ+Y23vdoY1FfK9OPDjQt443jL5yTfZlOeB5wR2qoVPofXiEoKVa7ekkmDkE7xCgpcLHvf4ubY+xWbcHIKTY+NVbsEjYXcZdmOKl0DvdBxPjjSbuXtkvNA5DejnLlv5AcVzpqngoeCA8UxpDvImRxm/wMa3jHCX2/sW23rnmXFTbb3SbbyzINzV4iKCk2oOvi9TrYSwKlkKM828ci0WF4PjakGRhXeZtU8ZmFsw0ucn8xbAgdUi73xzltxWkOayJNtpcaodT+boLbNmSxy9osDnPT/czjPUzjPUwy/RkR+1iBe5iBtlz5Pa8aQ2fCCQNPHCF3mKXQURNH6UEyeS5pPowEuw5iRZ8dKsvHIIhpzUNiF4ORZeBSACZ6V/I/LOJ5/O4iVhMcEtJPgllj7llt5FcG7Mil20OMWCG23BjXbyTSM8pDbeoMFivWQZuBTkgukklpgAw8nSKD1vLmnwnYfdnhQDBqP0vA0yb6FJ5v21gPmePbgJefOjbHlyK0E2YCOvImzsBQev+Axirqr3/EY45agSazJh1GXUWsHyJEEp7h/YpYBBIQmCnYKyP3YyQEnKZ4+PSRBvwc+zBOdcc5W6yO0j2c9gk4cJnx2DtjpeYEwC729ZOIsJ4VLCazkE/hTC4cBtU4BhnYZHwHCKsdSyjdXLIP4WDruFw96SBtSkShlV5hyDEoMfU6ND01svvhdk/JaPnV9P/mHU5FsZPjfD/fhk2OEvJM2rD1A1gQi7t5EBNFBbx2LCqAVu0NiGEQF9GztF4UH0Lqysgj2xwpExjmbwoMm858UfU2YTB74XBwyDiBpoxkWZDNIHEzJeVgB1YI/7OYZhSCLIHAuBwTs+lEDiS/gtdkqdb8GHAXj3s5aZADv+x4EIjAEKsERJbi1IshYkYdf7SbZ8TDy5LXjiB7IWJFkK5SSR2Wz5Cbb8BHteEuXtmwd61Xj1NEIR48XtNtazkm/SAwm1tgKrARwTEJYSE/g5hUWZdAhD+uknAxTAu/jYoQXkJ4k63ifnJTJAAQQTpFwWYpn31yBvB5O2yT1D2XcqaHJKM6mZpmTed0LeZNehtE2+05CjFvK5yBsslsguZXCWQtpxklAb3H5jPziQ5hiIBHOkuIhUxDSkFLwjJVUGVXKI2mOkOYXMWovOY3ze/Uh++HMakfdSGOpgXkbOiWRLweEUkAD0X8F2FjLgO+R9SEmn73hOxAYcOH8ZQHlBGb6GkX/39PCz9MHqaXfPeTLnAvN/rtLnwuDv+c1at9RnLv7G1Zs9sSk2jI7ZsI4G3pLuCPEAIbf6sz5VKc9OC7vZmNdOZn78ebA68wJ3TtPH3nMOkMgbn6JT0HkOErhJLmYYiV7FlNRdC86QAAAgAElEQVTGIOsxRHSaI/QRwIKCZbrzRt6gg4FRPsb0IPKbS+RNKo4VL8eST0J/MFi8hcicUBT2W4J7Jt4SQGQrI+ampIGkPGtOehvyxkskLL6wyBpgt2FFNm5OQHtbkIXLJz+cnJSMyJtavslwxaQ/b0uIHk86CyeRN1hYWnPzLXgG3ybCEgtungPfZGF5J8R8r+7NRd5OvChbfpKVAFvdCouwYrdx0wZOcMhpDlaXOaa4872mxN5UaQZJNiXYxmB6NmgqGcCJTHMIb0wgTDUiafICn5tAuKY596ngTwbTYOpfDOVBij/b0U3XczkATQzQGUYsxBCBcyjwQ0RFAyG3TEKQ6sEjLhB2VwyZKdgxh7cEFgGSVraz3pG/X/+ZW1vT9cPOAcMhmGEXPXceuEfX82LRnNkJQwSDMHvO/duxyNyc5FPjZpX8l0QbBk/h9+i78En0PeDbvPhjymziwPfkAO63JPI2eG6g9n6GUWM8PiU3kLPImxRsA8iG8Ug9xaeseNGhkPecBejuqkoh49kBddOohyFM2qqB/hj4iiiEVxvzULtcozDRIIoCEfVSLHsGRyV3otsl3xiZUGIpcknFsi04WyOJFHWRkmyqDkZgdpOMjBSKYekYWXnDJ8CCDpoCgLLweYJgFnlDoHvsVdCCl+vAT76mQeMm3yb3CmrfUo4ReV/TIAp5CzOhv84i79ldGu5t3wt2kyOB6rWzK9DN4/AO2NqAsOHRt5ExaJMRbZMSdEoEDu+6uwH5I0Xn5AQEQbN5+dZcisBRA59SPsNB+OCpDReIxOVkBpxiLSAINg7HhTiWeJ4lD/JTCH7eM+OPtCF+HL0Ulp/ZNW92TrhnN78DG/G6fnMFjAsthRJIgdycPLdmMAjCF+CL7i27vgN/TD8xceC7cuDm/Sc1agy7WfIk/BbkbdT7ElC+rnEUxlsHIERH51M0n7pRskVqTBkB/exLsbIHKXgm4e/sITCutvH0HsRV5LnuHBE1aH3MC3kbwAmltEadnuETZkp1BAtASdhN8o3csRh4aDjCmgu48TV5LEDK0eYgbyHcAdM4fjp4VYfTuSKMvBOvTaHxKVMMy1sg8z36966Qt5A8zqBUvXG3vuN27ZtvzsVPVHefPa+BTSH0ORLcG1S78OaS2lMa9rjf+i8YAt9Os2vknCOeb67wj/NpDj7AysDnaxAm14abZ8PNs6YO2siztixLfo41L8eWk2fLybPmAdTGKdwkD+bmpta8LGtQpMshcxq0336c7H34vnpBQ50bBuMdZUL35ua86k/OQoYpjqoANjgxyueMS74xzvysbMLwOWQrw1AyyLrIO+QcePvp8735UsO75lfavPhjGrw3N/HDN5wfgPrP7Z9zx4Vh9SdhwM1bVhJYkwewlNQWrIkMp9zguyPP2JPn9Y133sfeupEmla1JLQ5suThH9QXL4HEGo8olhc5nddbvNDbv3HlI8zb8CaTRCKWZOUfydbOk0igLoCwpqekI559TAv4i0GsHIVoe6OKCRBI0dm5D3gUWvGwHQQJG3hBs8Yfx98BF0iH1vL9J5n0T8p4VfN51/6a6wpydKF57QFMKHGVgosA95LlFCfhOIlJKak51JmMPJofuTenNLzXmNF18HQdyzITpZkLY/pLg25pHoWqwd6GU2zLAvINP4nIST5OybZBzW/KzgMD5iYH4WUbwDYJwyu7k6ypguv9gccC4ni3IhcGO6k4r09wV+rtfz7fas7DboMo5a+o9iwkw7DZYhOPKG1sNV5Wa3NLnTG75pO0U7v/f/XPuOaPmzx/jl5ouTByYLwdu6flzf05Ci7mqWaSAHDSqyeNT4xksOYgIcMMAZMyAnS7MLfPbr43IG+OZW6oH/0IGShZOqpQAwMA2juR6d6tiN2kkij1AwGpI2oneadjesW5z9/OU/BvL8kll9CwLAYWXbhUHwEYlh0RTFgJwPkaaos5dbUlvGcAi+Cgj8saH27wcC36ahTAdPtarwIKXaULeC7vfmL/Mmxwed+igd+pbZMcFFyUGmA5SH5jrwUI5w0KYThE2WMZrAHVgBMoJ2HsJTmch3awdA9adwgMScN5sV6PE51S3xu8CtQdMRnOEedT/677rB3kfD8h0wjsdol4ZPIBiBzJ4QiRV8CEKKTDQMM0Z9Fzn7rkNqGWu2I9a46m2MDbKt1z8IPn8b/wow1j4FrYbs+HdFLXG3PNrw1tgYC4QzavOeKEyTHFUH8bWVDfPKjBMAHanEl6ArQ1GToZZBaQJ6WZeqWZeqTC/wewEoZtJowjD7LdQ3ztfNs6PP3jW/Tf2XtOrfwgcMJwFGYY/notw+Bgj/MWQGgAi5cQWxDc5pH6jNRewASglk86CyACNBs3Gr0e6huF5Ux8mcQKFpA1jB8MJAzgxE5IuiUgjMSiERB3W/AwbHhA4ReEbPZkArgWhFT/dlpdqw0/FWNl49nV7HW7B36QHJGrHTvIHj1AMcqBKMKtg6RjEhKfwtzAPC8UyLISpFqTHFUEqdnhC4W/oM4YtCqkFCqzzzgDdXeHtyBusLU3Ie8GR9/iUZmRad20KufJCHXkxDvxkW16qLT/Dhp9qwwc3OiTZ8OX4Dty0wTfvMiW98OBfyW15mODnCbb8eFtBLBA/Hv8L7nhseXJ7TA5cOaYkB26SAy/BQPH2vAQjYSc+Cfb8eAdevD0fE35qrLMtP8meR9LcX4FXINI90A8+BVYYfSEJEqyFCdbCeJwm2AgSSD5QjYKZb8NPsvSKt/SCPLjhYO6w4adCaDGh3MIryVKYZClMoPwoUT9JtRbISU9MZCtTLS6gXoH/lc92AEOPmttM33z942mv7/ClpPcrzMAEAxvBvxUeVvH2/Bhbfjzpi91acNOINmQ2+Mz6xnYBb1l4NN3zlPTGtZDp/Go+24fJDnyHbpxkGEexNsJYGwFw2zDLJcGwEsTDfaAYw/yWBJMqN8OWl47HI9lAD0g6X/5QjtVmP9ngas105wfAAXJ1IGcVawHpOC/JwivJQphqKUi15yU58OJt+fG42xunDlhe73pmgG5vWJeNC/TsBS5ndmiQ67sDL8GRm+TEkTtx5I4cuQM3Cb8RakLiB6gYN8mBK5//TEVBDvxpCQ48gBOYYh14sfZ8IPItEFoOag5oxJEb7wQUiynekRvvANgDvsLwNMaZG+3EjcHswt4G7zx/UpiHRD54Tsa4iE9CHapAjH/icX1i5lTJOOEDoMIQKMZeEO3AjwHixQIuMuAl4wSLWQfTFDQ0uE2U23NTHbhJizhxUFWe3I6fYcdJc+bJrk/px6fHJqcmFhaD3q/SHzRtk4kx7eiIbmwch/4enUYXLyONHl0ZRdfGMU2ga5iuTqK5dG0C/r2b9JZfkaVBOjmHDG+ZfXrHO/iNt+aZfzl3WfO7+boHPA/wagyNTKHL4+jiqO5LLQS//XR08hpCX02hqxpowevjFEGL42a9qrmprY0tePnm+2RDGJ/ezcWtbXfHVr7t5o+nveb7pZc16OI4uqqHoXRjEhr60nU0rkVXxnQjWnRjSnv9xuVrY5NfIPQFQpem0VcTEDPrO9A1DfxqIdLvUJnv8JO7r/l3KPwH8BMTf34Ajfj9P+HyNPpSh77QoS+1QF9o0ec6dFGP/k+PLmjRVwjN6NDU6My1CRDVXR9HI+NobBKNadD4JFxQ6QS+npve6en4BLojQTn4t1AyLnMc3xmfQJOYjL8iM1DZ5pRmLIEs51tTY4FwYXzjnIs7vGiSqgxVJUMNqaLmPP1anszlz5xr47tuqtVtFTNmM17csebGQozZyIuRSXRDQ9EYZt3kBJoYQ1MTaHwM3biBtDPo6siNKXRjcmrsfmHjhX3PA4e8b0xcu6G5cWN84vro9Pg40k2hGQ3SjKLpcTQ9QdHUJDLRQ8qBmQk0M4Wmp9GEVj+u116evHZp/MqobnJcq9VooH1145jGqBZ/SD/zx1ltjQZNzsB+aUqDkA5pxtH0JFzodTPjk2OTU1cRuqLVj3+sQ0OjsKBe0aFLOvTljCk1ccDEARMH7sCBzxGiSI8+n0H/1KPPEPoEoQsIfTaFNDemkEYzPnZ9WqedHkNoGulHgdCIIR1B6AbS35KO4DtkevtT0537yAH9CNJh0o4i7RiQbgTpbyA0jmauAOkuI+1VND2KtNqpMc0ljQl5L9COYEqrGZ+cQHp05SsN0iLtCLp+Ec2MIM0VpLl6E01eQyZ66DgwfQWhCfSvz0b0enR1ZHx0akqL0JhGOzaqnbwO7Tt9hSKyuSevmlr5oeHA+HU0egPTV2j8SzR1DdbCzz+5OjWBtAhdvnFldPTLSYSOT6JhvHyeGken9OgkQkPIlJo4YOKAiQM3cWAIzwynEALSGwjfHEbo/BTSzyA0Ma3T6XQzSDeKbnw2o/sX0v0LzXyOdJ+jmYvfmN5Nnm8uwfT0e3NAdxGRNP05mv4XkO4imvkn0n2KtJ8i9C+EvkL6L9FXFxCaQWNjlzUak7bJwkBvvQ6EZNcvaQK9onzZ0YHcpFBhhj8zOZibgik5mJtkoOQgXnIQN8VEDwsHgrnJvh4x/uyo8IDkiRGk16FJzcz1GxMzWuTvFR7ElwbzEkScZEwpIg7Z4qb2fWg4EMBL8eHIxUuyRbxkMV8e6JngRY8I9U1AOjQygaYQ0uinP9XoI2v+x2vDL70r/iOk6gmfzY8LtjwhrHrClJo4YOKAiQNzOSDE88OSTY8v2fS478YnfDf+0nfj476bH/Pd/Fhg1S9CV2777Cs90qLrN0avXR/Xj6DG1f+hLPy1Kv9poLxnVHnPYnpOlXc7kY+M6XOGnM/izKb0vnEAN0HuC8q855QFTysLniYbq73shfr83ymyf7M57Re1eb+vr3xy8is0M6WZmlwY3HnfS32wtE2mJqc1oA2K0CgSC+PDvTL83JP9aSlhnIIQRnYIIxNTeggjXcRMFzEzRYxsESPXRA8PB7LFrPQwboofI2riEhq/PKPXIN0EmryKArjSIM8EETMthJEZ6pGNmzvb1L4PT8vCMAxi5PvQssKFS8XMnEAXeTgvXyLM9naPHLuGro6hazr0r3HNh3ok3PxrT+VLjI3PcKqf91C97KZ+haZ+xZSaOGDigIkDczlAU7/ioXyVoXyFoXyFpXiFVfcqW/FXtuoZrvL3nC1/iFQ8fRWh0dEZjRZNjiPtFVSV85gq/aWG5N2Y9jYk721I3t+QdOAmSt4PN2+hpANUTjK/Kb1PHNjbmLyrQb6jQf5Ofcqu+tQ361PfbJDDnbq4l9VJL7dkvNKY+bI66+Wq7F+hK0g3ogWI+IP4e9CQt27y8jQIxyaQPzPW1zUhdvGyEI/8ILd8iUexxKPwZioWexRL3EvFHqUS93JT+uBzQOJRHMMtDnJLCGTEojGEptD1f03PjCGkQcGcxBBWuoSRF+ZeGOZeTBI0uql9H6a+XS4VrPe2zxG7FcXxlkeyS4LcM/084tEkmtCiazPoOkLvI8RXPW9f+7qr8k0nxVvWdTstFLtMZOKAiQMmDtzGgXct6/ZY1r1rXbvLum6nde0um7q3bBUvOSied61+0WvD7z7SoAkdujqi1U6hmUtImftEc8q7bQnH2xJOAMUPYTrVFn8Lkfe/7uktmU3/LhwHhjoSjnUk9HfEH29LONaWdKQ16ShuvmPtCT3tiQfa5LubU3c1Z+6ozngaFo8bSDuh+0EAb80Dh7yRBjavExeRmJcSwsoKYxf7L8qJ4a4Ooy81UHkYnaSlEvryMPpySGkVpvTB50AYvTzAMT2SnR0lzJj6Aumvo6krCGDZv1AIWy5m5oS5F4fTlobTyLYmW9nUvg9R364Q01eJXVcm8zaGuZT42WeJGXlRXrmTl9HIGLo0AcaUpxDyUP7ZvG6HtXq3pWKvhfqwufqoiUwcMHHAxIFbOaDqJ9THgOqPEvVHcNpt3rjLuuEtm9rXFitfOj0JbrI0CKz2b3yAtpb9sTX5nY64/o64AaDYQUwnO2JPdsQOYSKvyXTu07n3Tdf3jQNDnbJhoJizHbLT0EBwfa4z5tyj8We3JQy1yXqb4g40yvfUpD6HLiHdFRPyXph9x9SkTjcGOxs0ifwZCRLPfJF7vth9aShtmcRtBUVzr91WStxWhtJM6cPBAQltWZh7cQQ7189VBubnI9DQM9iQWcRKCfHIldDKJG4rwlxxW9OWke1uat+HhgNulWH09RLX1VGuFSH2BfG8VWHM/EB6PLqONBNoTI8+n0IfIOS85Xnr5m6ibp+ZqodQHCWUfYTimCk1ccDEARMHbuKA4jihPEmoThCqY0R9H4bgR4iGvUT9Lofm/U6Vv/sYoavT4Exp9CqY4inTftme9E5nbD+mgc7Ygc7YwU7ZyTtQ7CA8MpLsJJWTzG9K7w8HZEPbpKe3Sc92Sc93Sc91xpzujDnbFf1JV9SnHWHntsWc65QNtSUca07pUaS/DF4kx5B2YmZhsOf9LvWBk3lrR0HJW3cNBXomh3jmiTwKQj2Wid2XS+gVEnolJuMF+W+l2L1CQq8wpQ8+ByT05RKP4lBWbjAzCU6ORtD0GJoZQ9obKNgzNYRZIHFfKqFXhtHIll1OtvuD/12mGlIcoFeK6WtC3SqjaCvDXUsj3EvCGbmhzER0DU2No9FJdFWLziDEqP2rmXK/marHTNVrpuwzU/aZK/pNqYkDJg6YOHAzBwYw8j5J1PcTDX1EA04bDxENe8xV7zC3vPABQpen0Og0mh5B6CJqyvw9IO+4PiDA3wbwbUTYsxfkI2M6SMF0Eqyb0vvEgcFtMUPbpMNd0rMAu0Hgfbor+qOuqE+7Ij/eLrvQHj3cGj/YmNyjynwFYkBcNyHvhdkhTE1OT4/pZ8bQ9HUUwEkUcXKCGAVixlKx+3K8tFNQ2wDBK8V0gN34KaA0Ez3wHFgqcS8NZeUGspLQCIW8deOAvIM48mBmgRgjbwltFW7Z5WJ3sulNLfuwcAC0TUJpKyPoK8JdS8M9SsKY2aHMBHQN6cbQxIT+hnbmfT1i1v7F3Ii8Vb1mql5zpSk1ccDEARMHbuaAss9MMUgoBwh1L1HfA2Lvhl6ioZto2Geu3D2LvLX66VGE/omaMp9uT9ozC7gpafdQp+x2ukUQPoTl4qb0fnOgS3ayC5oJNxAI2oe6oi+A2Dvy4+0xHxmRtyLzFfQl+Pk26XkvDPTWTGvGdboJNHUD+XHjgrlZgcx8EXNpiMfyEEDYd6SlIR4melg4AIawYlZ+ADthZhQE3ppx3fQkSCwCOfIgdl6Ix1LA3NSGammIRzmmh+XrTPVcKnavCKWtiKAvk7gVhzGKQlnZoaw4dA3px5BmQjs2PX1hBnnWPG+l2Guh7MZi725CfchMfciUmjhg4oCJA3M5YKbqtlD0WSj6yPmBUPdg/H3ITL3PSrGbteW5CwhdndKOa7UU8s54tj2hGzSGgc4CxZzriDl/M53DN29JzxtykvlN6X3hgOx0Z+wgpZQPqvl9HXEDnTFnO6UXtkZ90BV7vk063JIw2CDvVmS9jC6BeqoJeS8Y8p7QTk8akDcvEyPvsmDG0hD3ipvBN0jBsYjXiM9IlGZKH2gO3Iy89Rrc3IC8uUkk8g5xNyBvj/IQRqkBfD/QH2WqpIEDcEYRSlsWDrYZxWJmkZidHTKLvKfGpzQfziBe9Z9s6naTyJtQHyLqD5hSEwdMHDBx4BYOYOTda6XosVAdMFPvI9TdAL7Vh8xVB2zqdrOrnvsQ9Lw149pJCGD5T9SU8ZwBeRth9+3ImwTZRuR9Cy43/XsfOSA72xF7sj1uACi+vyO+pyOuD3ROpOe3Rr+PkfdQS8JAg7y7LvsldAnNjOq1EyavgguCvadJKEbJvA3IG0ShWOANisIkgVoCqY2wFOskmNKHgQMe5WKPcjGrELRNQOat10xM6SbhrBBk3qyCEI/lYvoqCSnzhsylkB90Tkz0cHBAQqeQt5hWLGKWBXvmB3km6K+Dtsnk5O3Iu5eo7yYaDplSEwdMHDBx4FYOqLvNlb0Wyh5z9T4j8gY4rjpgW7ubU/UnQN7asXHd+PSYHvS8M55tT9x3Z68msuEO2bDBw8lcPyfktSn993CgPXaoNe4kUPxAe3wviby7pOe6os5ul73fJiWR98G67BfRV2hmVGdC3guCuzUaQN66CTR9AwVw4kTczCBG/hw9b7CkxJ4El0rcwfEcNsgDFViMwk3pg88BaLJQZpEReU+PA/LWjhj1vJdLaKuA6BWkj3ZS1dvUvg8FB6hdMci8l4loZcGspUGehQGeydobaGoCTUxqx6ZB5s2p+ZOVYreFssdM2QcanCDHMpGJAyYOmDhwCwfAAhuMQNSkzLuHUMF0YaHstq3da0DeI+MzIyTybsx8tj1pj8mrIPaieN88A36fFw21x55ujT3dGjfcGneyPb7vduTdGj/QID+oyALkrR8xIe+FAd5gYTmunRk3Iu8sI/KW0CvCaJjoy0l/zzglPXnDfTKDKX3QOUBfHsYoCWbKwcJyVK8dg+aeIX2bMApx5VeFGZC3xL0UgzlT+z4cHCBHqMRtRTh9pYi2NIi1IsCzxM8zbfoG9io4qRvRTp/Xg563pWKvubKHUPWbyMQBEwdMHPhaDigH4FE9qZPWS6j7CFWfubLHtnY/ZzPWNtHeGNVf14zr0OcIkHfigTmeBEnDSuwxmvQbTaVzDS5vf2q6c5840CE73R5zoVV2oTX2XGvccDv2wg7uTaTnu6LefyTmfLt0qD1uoDH5oCrrRXQJIRPyXhjgrTEib911FOiZEOKZQ3oVJNGkEXmTIXVwyJXl4W6VJIXRwBsdplU4rQiDODtkTBYA6GG0VWFuawDV0SADlDkbhaeSisUDcvRyfL/CUNTtpS2FkqHASiiTeunc183NQObBclwAlPBeg+QewgAZyiFrjrcWZFQgo17N7AXI+0HMjzVtcCHGT77p5+Q+hPQAQ7ECKklW+N+dfivyxm0En+BeLnEvNVT71g80sP0WDpCfSbER//Zbr28q2dA6t3rRuakHGtud7F20SrJHGfrDzV2C3C7ems6ttrFF5lb1gWmv+fUc+C4j8g5mzkHe42hUo7+BkTe7lkLe2KVgv5nSRPeGA+AFQjWIifLSaI5FhiA1xN4bSXwD19ifjIWi17au27quB//wJKEClEM2B9xRDpopB8yU/fgp7JHwowEzEgxB5gHjIwJyDpgrgKgSVPiHUM6tBDmVfRaKXgtFH76gUmxO12+uwPsxNXY3CR4nyTf2EbjO8EWKQTPFIFRMBXnMqKJ6LRSG30LdBvHnwK+oT1CSnCHv95sr+6xrgUiPliBMVfXBr5SD5op+smKGHw6YK3vNySMa8qOAFdSrqfqDW0yKG6b+fK84gLvrAKBtUicNYDc0+s3Ie2x0Zmwu8ibj5sz68CZdU8uGOmOw2WXMuQ7Z2fbY0+2xQ+1UeB0jEAfEOWudSdpoQgomm1TMFxlEe6FsN0n1FWzNScZ/6YoZ7ooZwulpQJBAw10xoOgCr4s72R4LsWPw/SEyJ7yRrAb16uH2WMhPvo4sCvKD3725ZKgPjkGDM1MFdoF77HM4syEP9tZH/ZyKXAPRashfYb8iEMsGyPBe7FobPmFBCRpCdh6Qt+x8a+zZ9jiIbYSRN2ibPCJ7HyPvwcbkblUm6HmbkPcCAW+NUdtEdx0FsRND2Xmh9JJw92UkhDIqdpPoM4y+PNytItK1UkpfE+laGexQHsPeEOq6MsJjfYhLRRRrVbBrXjS3JNKzQOyWF8WsFDmsDHPdFM2s9ndcHsFYFeBcFOpeJKIXR7FWiWhYfZxZLqJliJlZoe4FInqpjLM5wGFFlMeGEOelElqZ2K0gklUocc+NYpcEO+dKaMtCXStCXVZFMdaF01eGupWK3Qqi2CWBLulSbnmwc26EB1RP4rIy1GWNxG1DOGNTsGuliL5SwloZzl7h75wTyYafiN2WhtJWgDsIxqpQ2rIQt9IY7qpgWpGYXhjGLgHFDLecMFaZlF/p51wgZpaFMgsD3bLD2eVhzBVhTIgXGM3aIHLB/s5JUI5TsD3FTkJIlP8ApXO1TcZ1c7VNwJ83vUJCg90RbH7cSwF5u6+MYq0Ldl4W5FQm464Lci6ClnUulbitiPRYI3apgBZ3XxPNXBfNXBfijPc8s+FOjXFPv+6C9BOPtzR4V0Mqt4jBnLcyxH0VRGSkfK1Qex6Rc6mUsS7UZVWEe2UEqziCVRzkVCZyWxXusTrcY3WISyVZ/zjuxiDHArFbEd4/lM/ZL+GeRu2+qD2YoXXIR8YMZN0erhS+KJS2Itx9mZhWJmIuDWYXBnomz1wHf95jk/obWt15PQLkrdxtruoGf96AeEx0rzjQT6iHMPWaqbqtFD3Wdd3Wyn1Wqj1EzW7L5qNmjQOE6iih2mfZsI+ofde2Zhd98+vuit1EbT9R/x7RdJJQ95k19BLVB4n6k0Tje2bqQcCjtUeI2sNE/RGLpj5L1QBR20s0HycUPUTDCQiBpO41a+w3bzllpj5pVtVvXnXEXNkLEQcbjgFYbzgOsVHq+ojao2YNJ8waThDqE0RNj526x65un23dAWLzbsf6XrMtex3re61rDjoojxKb9hCtfYRyr1VDj2XNQVvVcWJLD9F0hFDvJuresa3vsagetG04S9QdJurA6s5Mud9Bvddqyy77uiNmW3qw7+d+ouU9ouk4UfuuecshovYAUT9I1J4gGk8DHK/vJxp7bet7nKsOLtqw3w4Ycoho3E80HiKahommMzaqXouq3daqgxDpSTlg3fEeUfsPK9U71s29hOIIjqrYR9Tts2g4RCgPmNUddFActlX2ApcaT2Ch7L1qTVM5mAOgitYN4Js8IlNjPe+6dzhVf/oYoWvg22QKLCw/R41ZT7cmHSAxLmC42P7OuJ6uuO6uuJ7O2P56Sf/2xP9rj/ukWfZBU/zZ1pRTTYn929Lfa5L1/STlvSVmNFgAACAASURBVMbQQy1RfR2xQ83RQ20xZ1ulZ9ri3m+Le78+arhJdvrRtI8bJEdxVMWjnQknOxM+qY84tz39vCKyu1kG+btiPuuK/ujRuPe2yQa6pCe2SYfbI4a7os88Gj20LeZkR/yJxoRjTclH66IPPio/1xl5cntU/09kA9tiTj6WfFYRfqAj6URL7Mn2hNOd8tON8SdUEX3bEk+3RvT/NPHMI7LTW6OGt0ae2Rp99ifJn7RHn3k07qP2iOH2qIFH4t7riDnXFnOmOfJoe/SRbbK+rqhjP5V9tD0aXPJ1SM/Uhx7ZGn+yOWpgq+xcR/QH22UXtsedgl9FfLA16kNw5xfTuy32eGf0CXLnANsVCPxJ7i5IFzGn8U4Da8mTuvL3OoVdkOxcO2yHYHOCw1ie7og51RV3uk0KWuCNSb3gzxuQt9ak571g4BvreZPIW8IqCKWXRNBXAPI22FOGGEzuSGlouPPKeNbGMLdlUubKULcyX7v8SObaCPaqAJfcUHaen2tcJD870CU1nFEeTlsvdlof5LJS7F4Rxa2M4i0VeWSFeORGclYEOBcF04oiOMUiRpKEI4/xKvJzzhTRlsfwqgMcyuN5mwIc8iGwOaMw0Ckj3KMoklkmdi3HaG99oEN5pMcqEK67l4rcciO5JeGeJZGsZYGLiqI91iZwavxsymI4G4PdykNY5SHs4kCPvEB6Tji3NJxZHO25Isx9RbhHRbxwfbBLQTSn3N8lc4ljSiS3JIxdGMouWOKcGs4t9nNND6RnhfFLAjwyw7g5YnZmCLPAZ1FWqMfKEFplqFtlJHMtFoeXk3JiEj6STkLuhOrmIrz7e00aSoKFZQJYWI5rNROTRj3vEPDnXYHlx7PIO9i5XOy6Mpa3OZJZGeJWGs5YFuRcFMmqCHNfEexYFumxJpazKdhxqcipXOxaLmVXGk45vg5q33Yf6ykZDxMMrKsIcV9FEgW+3UnkXR7JWBHDXrfEqiRBWOXrGCdmZsTw14bQKv2dSsOYK0UuyyM81krolf72BRGM0kSvSolHMd5CkE1jPK+4GfEbjYap04z72yizhyr34L3YqyDoecNelFkmYucHsQF5a8cAeY9MzyJvC+Uh7FXwFs1O07/fhwN9ALvrTxLqHnPVAStFt7XikJVqj4X6XavmA4BTFYeJdf+wbXnXsu4VZ/VbDMWr3jXPc+v+TtR1Ew1DAMqV3UTNPpvmY4Si16p9mNjwjkV9j23HENHYa954hKjea9PYT2zcQzQdNe/AGLp5mKg+AGr61YfM1IM2ygGX5mErdQ+xcYdd+zDg1JpD1i2DZs2DhLqf2LQPUG/TSZv2k8SWXTZ17yxqOuzYcpTY/K59c5+l+qBZzR7rmgOLWo8RDQeIlgM2ih2uincWVe+1rTtg3nKAqH+HUOywUe23Vg0Rm/vNm45bdx4n1IctGg7bN+13ajxkteWQXeNxormPqNmH5fG9llt7iYZ3bZp6zBWHrer7zVQ9Du29RM1bNupdtrX/oG15l90Ibycae4iGvbYdvcSmA+Y1h+w3vcJUv05vfNeseiehPkps/Iej8m+s5r9ZbvyzXd3b7s0HrKvfcmzaZaH8h2Vjt0U9nBtY1nTjPUavyW5hAWw2uimvJhh5m6kPWaj22NbtopC3Bo1PzxiQ9+9akveBxjDGcODYO663C8B3z7aEoa74cx2yD5tjPmyIPV0deag5/aBCvkOdvGtz1N+bE//xs7zubWn7utIPtcl7WhJ72uVHG+MOK2MO/7+ij1Qxx7aIu/9fxoet0f3bko+1J/UpInta5Seqo3Y8kndcHXt0a9KF1sgP28PPd0YNPhp/fKu0v0t68mdJH2+LOfdo9FBXzLGG2J76lMMNmXsbUvZ1Jgx2RB7/Wezx9tBDndLBZunR9vQj9Ul72tJ6mpK6a2S765MOb8080ZU82CHrawnvbZUMPBb3/qPx72+PPasO6e+QvrdV9n5n1JnO6KFHEs91xL6vCj/5k9TzP5Of6Yjsf0Q69EjUuVbx6dawU9vj3/9p2vmO+BPbEk93xZ/bKnu/PWK4Q3a8QXK0M/qTTulH7VH9jyQMPJY49EjcmU7peQDfeLvSgcE3PhYgwfeCwW7DmYMBeQ+TyBuwfszJrfHD4FUwfqgxqc+EvBcMcBsLnifyjvRYG2BfGuhUEOpeIGEVRPBKgj3ylrilB7OywoTZQcy4AA+ZzKcoggPS00Dn5ZGelRJ2iY9jUjAjVeyZFuqZKbBLiBYuC3LPXOIaGy5MWkILDXCPlXoX+bnkBLmWid2WRrPXit0qIhhroljrQlxXSOgVwc7lkczV/g7F/g7FMu6GJbZFkcy1UvZGCb0yhF4OON55WTRjY5jL2jDXSim70t8pNYiRGMKLD+ZGB/PiZH6lQe65gY6loW6VEYw1IfRyH4fUMM/cEGayhCMP56aLmGkBtPRAeo6fS1YYryxCWOJLTxJxkwLZ8SJOirdLfLRwWYBbQQR7TQhtZRh9Na7VcoN4tZQS3N4k874HoAqrXH+/cuaPvMOZayUea/wdy0M9Viy2z43mrpbyV/s7F0RxVsVwV4fSy4Oci0LcSuIEqwOcsiNZywyqOHdVT3LzRirkGL4OpLZYzr1KTF8jpq/B5p6UbhIY9dKWhdNXip0rI5mVEmZ6ID0+nF0e4FocyiqP4q8MdisVuy8PZ1VGMJeHuucHOKeZkLcJeS8AFvk6dI71JdQDZtjzGjiFAOs0rCPbCBJiq8Y+m/p9LvWvuiv+RN/4lFfNHwTr/9Nj3RPM1n3E2rcclAdsavZYKw7YNBwh1N0WzYctFDtdOg4TVe8QNQdsG/utFN3E5l0OrUeI6h1EzR7zhvfM1KesmwYs6nsI1UGLpl5iy35i47uOnX1myv3WjScs1MfMlPuJ6rfNmnqIxiO2j5wm1IeJ+sNE3R7blkNmqt2E6gBRvYdo7sdweY9VWz9Rs8+2+QhRs8esfo+74u9Oq56krX+e17abqHrNvu2wTf0eq/pDlvXHibpjRP1xEDM3nwJJ85Z9RNUekEarjhLqA9bbjhONg1j4fdBctct881uuip02a57lKV4UrP9VQN0fXFb/hqF8ZVHVq47NB4navURLv1ndQYv1/+C3HHWseCai83nOhp86VDzhof6Ho2KXY/XffBue4a95NKD6iZC6J70rfy5WPkPf+JR9zUt2WweJqsMQZ1E5CNJu9ZH72NZf1wd+ePfnhbzfbY0fbI8dbo+lNCVIfY9HEz+qDx3alvBpY/RQu7y/OX1nW/5LqqzfqQr+2FL2nCLr8U3xjzTn/bo66T+bc/+oSP1dY+YzCvnT7bmv1cS+3Cw/1Jky1B5zqi3mRIvsiFL6xqMF/2jLfrE+7c+NqW+2px9pkPV3xJ35eeZnIEWW9m+LO9YYfqRNevqRhAttEQOPyE+2pvU05u6tTn9JnflGQ9z+R5KG/1N+ti28f3viubbkY03pOxVpLyhTn2nMeqE++9Xa5L93ZO9TRL3ZLD30s7RzndHDXbFn68N6tyUNNsf0tMf3P5IEHve6ZBcaJKcao99rijnTKj2zNfZCR/SH7RFn2qVDjyWffSz1varAdxuiB9vjzzZHn2iJPt4hO94hO9YqPbY98dzPUi92yt7fFj+8Ne64UnS4K/b9m5B33ABo7FBu0RdS5m1C3kbc+++/mCfyDqOvBhk2b2m0V6E/PS6UnxrKT0ejCN1AaAIC0XvTw4I9k4SO8X4ueVH8lUvc0sXcLN1X+Ok4Gv8nkvkX+ronoKv4joa6j64j9BUK8yyN5q0UWmdHs9cHOC0LdqoMcVsb41kV6r4qzH1lNHd1sEtRpGdlBGNVBGu9n92yMI+NQW4rojkbQ1wqI+gbQhZVRDFWh7kXRnGzAllhUJ9xpLuGxj9H0T6lYcwVQa5LQ9xLQph5Uq+CQEYsugZvn7mE0FUk4WSFcvOivMvQZTT9BUJj8Fs0CQFU0RjycZRHCypFtKVhjDXAATejCjjoRv9gkLfYo1jkUSJmlgXSCmO8KkPci5Y4ZQW55QfTCrxs00MZZSJ6aRhreYhbSRS3QuRaaLTIxJJ+Upfjm1PKSCDczahhT+YH1W0jGXTl4eAlkrFS5LI0mrXB37kgnJcaLkgVMXIjuOW+LmkRvBJf58xwzvIQ9xIxozDYPT3UI1PigWsFOuu36JyQL5qzQ5jV4J9z854KpA27iwUs3yTz/ndiL9Db6QcdbtUBc9UBcB0D1mm9REMPUbvPvLWPqN1vXf0Gt/HFHQjtR6gPoVMIHUSIvfkpvupv3JoXuXV/d65502zD65bKd4iqNyzq3rRt2ENU77PrOE1U91grD1s3HHTsOGzTtJeofteu4RSxude26Tih2E80HCSU++07TxLVeywbDxJ1e4lNhyxrjzo27Leo22He1E3U7iOajhFb9hKNh21aDls2YD9xjb1EU7/F9nPwSH2YUB20aTlM1O21aO63VO7mq/+6E6EdCNlU/tpOsdO+pZfYvIOo3UNU77FqHQSQDdodQ4TyONEySKh7rLeeJmr3E3U7CMU7Fk0niM3dls1HrdV7XZTvum38S0D9sz0InUdoYBz1IOSnfMq76a9Wm58nGncTdbvoNW8vrn7dd8NzvTOoZwr1I9SNkMeGZ1w2/Nm36dW90+gsAjqnR6cm0MAUPKVXP0vU7AIVHeUgseWIeeNRs4YfHup9EL7orpF39pMt8nfAP13scLvsXKf0Qqf0IxwT8SO1aPjRxItdcR92Jr3XkXagMe0v0BW+ROgyGv8/hEYQuoLTfyL0CWou+290GcLRo49QU86zjan/6Eg5Vhdy5D+yPtsqH2pN2YHeh2zoY6RKfaElbb86rrtJ1tssPVof1tscdezRlOHt8vcapccVYb1diccb4/ZsjP0r+gihzxD6P9SWub8x+vC2WJBYN8uGaqR7Wgpe13+I0L8QKFRcAsfktSm/6ip4tT72rba4o+0x7zVHDbcnDm5NGdie1a+M3tuZcKohfKgz5uP2mAstccNb09+vlQy0x13okH3aLju3PfWYUvpGY+KObTlHuzLO1kUeb4g+9pP0M/Vhe3+admpb8nBb/Kn68D5l6JG22ONb40+1x2CBN8i8z4LMG8LZ9IPYm4pGZELeCwKKiQUp9fsUOh/kLaFXBjgtixKu5drFBHESRQKp9hqGpxoINIrIdAzuiHipEkFBICszmJsczJMhDZq5TuUJ4ETqrgJGR1No7IsJALhTGOaOIBE3S8TID6IXRXFWhTIqQ2iVQW4VIrcKEX1FoGuRyKMknF2+xClLwlwWTF8azlwroleGMTeI6WtC3VaHuFREMlZGMpeG0NLQl2jmCi5Wg9A0VEx7Cfm6Jki9i0LYSSJuXAAjAnD5VQO2ngR47UULD+YlaC9DfqjSFNQZTSDdJRTGKQhllQY4l4jcKiIZ60JpKwFrAnT7YSFvRl4QI1nMSxHzUhbTZBJuRjA7PdQzJ8a7XOq1PJRV6udcECNc5+9U7OdUGsVZJ6JR2u2Ucjapov31qYROIu8KCnmDSa7R7JU0fASTwXA3yEBSGH15sHO51HNDGKtMxIwNYIT505K8nBJEnJRwr6wlbvJARpaYlR/Oyw/jZUo8MyUeBSZtE5O2yf2B42aqHgsl+FyzUO0xVx3AerGDRP0A0dBPNBwlGnutFQc86nc4r3xsAKEhgAGAJs8jdA6hwxo0iNCSyi4/9Z9Yipdp6rfpbYesa3cR1XvB7rDpLLHpoHVTv3VzD1H5F4eW3U6tB62ruy2re4nqA+b13VatR4jNu4imAdDar32XUO5zanvPQXnUfssOWuMBC2U3SKBrex06Tzs09NjU7jLb+La1ar9Ffa9lywli4wGi7ohj5zBR9S4oc6v2Eso+m9r9bmuf3I/QazNI0PJXWms3UXvIUtVt3XTAsmmPZdNeYuOuRQ3HrEAH/ZBt+wDRdJio3k00HnJ59DCh3EHUHDZrGCLqemwajtAUu5gb/vcUQoOT6BMt+qcePvwkQjtHUUD9b1l1LwgULwas/q8LCJ2ZBPzzJSAu1D2NFlc9xd/yPHfdr09ioPUJQl/gp58gdHgGeal+797yjnntbtva/Y71PcSWneb1B81UZLSXBwGw/mDqMC/kvdOAvM+DTkX0pyT9P/nlprBzjyZ9rIo83JDwVmv2nwFYX0UT/4KFVT8Bi6zuEsAAzYdIXf4YAPHrkGFL+s+UKX+ple7qlJ9RRpxQRPc3p72DPsUQ+UNUl/6sMmVnc9qRrVlHldLd21JPdySeUYT1tSUOt6UOtaX3t6fubUx7VV30Z4Dy1zCqTn61JbG3Jfp4a8xwW/LZlqzezelPwaNLWOp3BUvZPoedQGPmc6r4ndvTzzdEv9eUcLI6an9jcndjck9X2um2hPcbIs/+NPNic9KxxuSe5qT+jtT36iKPtcoHmjNebyv4C7qAauV/Xhv+RmfW6RZ539bU/m3JfY2Rh5piBxvjj7fL+3+Se6o5tr8hYuCnaRdbInFcIdmwAXlDLEkT8v4+MPZbf/uwI++KYFpFpGB1MCctiBetH0VIC+BVh2H06BcUYEUjIGn2ZcUuYUoDeJEgOdbCI4lvRKC3hEfzATSMyZ/vF+In1o/NwL+jEFjRl54c518psEvyp+eGc5aL2UuD6EURghWh7CLQYXXPDuOXhLILxJ7Fwe6FEtbyYFqFv/Myf8fySGZlJGN5oFNGJCcHJNaTUKB2hKobGkdiQZwvQyLiR/qyRYCtx7CcfhSG3xQehIEcaYhQBsJ7cicwhi9GYVcg4eQG0Qsi2Ksi2ev97csiGGt+mMibmYEm0eQlLWyHNGj8IjBn/DPkz0jydk4M45cEuxf6uxSGsStF9BVij1VAVGRT8PL+rUT6hsdOckj9b1IybUxBLfsmRzq05SKXsgSfKqF1rsijAJpmEktK8GnG2EUk8UoXcdNFnhnjn+E90r+QmGFC3iY97/uEgcxUPVaKbivlAUDeaqzrrD5JNAwSjQPmW98jqvbYKfd71r/JXfezAcAA6MMZkNwN6dEZjMI/RugDhI4gxN/4C4+Nf3Ctesl+y9vOrceJljNE/Qnnrcctqt+0rHmL3blv0ZZnPRQv0ra8Rqvb6VDzhnPjTvOqv7l29hDKHovmAeeOg9a1rzlWv+Wy+XVPxWu06r85KHab1+63UveYV+1yqfo7bdOL7jWvuSneXlT7NrHuVebWPtst/3BX76Kp37ZTvWqpeMut45TF2jcFdc+8g2XetC2/sal6k1i3062l26b2NTvVX+3qXmAo33av3mG/4W1X9X6zqtet1W9ZKt6yr3/brOoZ5+a3bdSHLetPwN5j47suqn18xctvj6ILWOw4PAFffQ6h4whJav+bs/ZXXqsfPzeDPtWi/wPfdOhDhE7jowDO5qe5tS97Vf3vGbDfQx9o4Yenp9ExHZwYOK39hW31K66th6w3ve2g3GfT1EOoDxriLN6nFr8/O7p/91vmi7z7wT1IzLkO6UedFF1oEA9vi/+oVXr6kZThbZkHG5L/DEj3C5ilx24gpMeQQIMl39fRuoxOmNtHgKrzuzpL/wbaKen99fEDHenDjWm7NiR1QYav0OaUP6jS36pPf1ed/FpT2o6mpG6l9Ghz0nCTfLAq9q2GzDfVqS/Upj2pXvqbyx/ixeIGUmf9vSHh4HY5AHTImduzOedJCnZfM4jeL+v1n0H1mjJf3SB5qz1jSJ1ysCF9T13yG6rUXcqEvVszTtWF9SmlR+vluxUpr7Xl7FIlv6lOfleV9kZt5uPTF0CWryj4bWPeLlXaHnXS28qYN7vkfY3Rh1Wy3raMY8qEt5Vxb7UlH2uIOtkQ+X6H7GPw1hI7ROl54yjugLzBD4xJ5v2tKPq7ZHjokbfUazPHVu5Dl5J4evq6Bk2hIL7U00WSFLFC6C4dvzQrMw70ivDh+KMZhKb1aFof4BXs6e4dvFiCdGhmQo+0yE/oH+wXIvIV+QoDvdkhgYJ4X0bsYnp8XGCxiCcXcZL9WfGLabJAz+QAZrKImxnASOE5RgWxkyVe6RJhqr+H3J9WKBWsD2OuENPAdUkkqzjINSXQXR7omejtHhnmn+LLjQAkPQ0wOpArivCLmbhEATgRT+7LTJIIc4N56QGeyQGcBMliOamgInQPlokyPB19xfyEEK7cz13u7ZAawV4ZxgBF5AjGGmyESsm8SV3nm32bLKCCwTx0GOap5y1mpequzqBpLbBrEm88NBSvwn2yBc6ySK/SQI+8CMGKII+yxU5FYZzVEMacUXqXJPYoBm0QjwKcFko8CsWMQjGjYC6Rj8Lci8PcS8Po5dHs1d62uRJGRbBHDuwHpmF2nrxk2B2NI39OTCAnDrZ/V2BaFzPyTDJvk8z7/mAXLPOeg7yVAwSFvPuJxj7z5l4H5T7nDc8F1PzPOYTe16L4dY2LVz4S1fRH0YZHT2HY/RFCwwiJN26T1DzBXfWEl/JVy7UvmykPmSn2uNX8iVv3vzzFi+yNTwVU/6fvus6Q6sf9Nv1CUPVLz82/5Nc85bH5WcctOxfV7Fq05snF6qe5a/9LpPidYP1/CqufApiufnNR3d89FC/6bvm1qOYJv+rf8DY8EaD6X96mX7PX/8q37ve8VT9ZXP04T/mUy5ZnrFa/5NW6z6f2Ke76R/xbfstQPMls2ElXvuOy/jm/tpcZVf/D2fxziep/uRW/FCje8Kh9naH6i9vm3/GUz3nW/IGn/K179e8XbXnbBvyQ9IGLlS17HWp3CBv+wt38S+663/rXPelbvXU/Qvum0OK1Tyze8ueAzb/7AKEP9SD+j9rYFFLVJax63LPxLduanXa1u+1X/XEYY/GEqu0hax4JqX2asfEZdtsOovpv5uo9hGK3dfU7NupDROsg0Yh1e0xhoe4xB+aBvFuT34E45OCdA/sQBG+A4DQQm+sNtcnea5OdbI7rqYl89ZH8HbUZv91c9vPx60ivA+S9Jn/7hsxf1WQ+ryz8E5yBj6Pxz7WqZZ11Wb9QpD2nynhVmbZjY/TbTTm7Wsqf2Zi5fUv241tXvro+8VlF1suKjN+1F/5ZkfxSS8aBpvRjVYm7Gotfqsl5vKnw16qC/6gqaSeFR2gcrYz+zdaso22xxx5JO9+YOLhe9kZV7lMQ3eILpKzYvjHv54ryJ+DtY6B/osz5bXP+a1VJL9RkPNtU+kJ19pOKnGdbC9+okv21M/toS9p+Rdpfmgr/qMj5RU3mfzcUPaPI/2VdSTOaQNOfoy3F26uyfqvMfVGZ8WxHzptNsYe3Jp9uyzhWK3+rrfA1ddqLDUkHutIvNEad3574T2BXLDg2wWapfZ2xAwbPiSbk/V2A9bf+5qFH3n7OxSGcYjFfjqaQ9toUmka+LHGIICmYm+XLyPBlpIgEKXCQhGXJvvwANINmNDqk0wL+BsANqXZihvwXNDomkXZCB3e0aAknQiRMCBEkaK8g0EgZwzQJYzLAM0YsTNaTyi3jaOxzwF5+rEgJr9DLPiPCc7mYViz1XCHxKAz1yA3j5gR6Jgd7JfsJooUsEYDIaTR1WS/2jvDlBOtHKEy5hCkN9U73YyX6s+X+bHkwL9XbPRq0UEaQyCsmkB8h8ooJ4saE8JJDedkRgqXB9NJAl/IIxhoxqaaMnZFjnLcUPDA+/BaWYlYq7FJmptHkdJBXwGK2H5pE+ut4KzWKAjlx/qz4MO+sxW6JgYyMSK9yf/esYFZeMCsnhJlzN2kIKyuElSFmpYewMowUzAadlmDP1GDP1BD8SMzMAgCNNbaD3UrDPVeJ3JeFeOZB00zoRV6RoYtl2uuwc0MTKJAfEeIVC3pBU3BeKWbmmJC3CXnfN+RtDtom4PxhVttEPUA09IEadHMvseF1bv3rAXVP7BsF8XboqmZh7Z9om//E3fhEaM3PP8JaFh/jdGgSBOG7tYhV/bxrw04X5SvcdT/r1qM90yho4/+cwTLj0zqQHPdgffE+hHzW/De35jWe4g2fzY8f1MLP+zSQ7hxFS5RPcuv+4Lrul3sQGtSjIR3ouhyaBi3zEwhJNm7t18H1SVzaIYR8ap8Tbn7Ge93P9iP09ynEr32Cselp/pbnF294ohtrqPdgDfX+aSRY+0tfxR93alEvAto9hfYi5FnzBzflLmL9O2atJ4j6o4Sqz1q5z6XuVfctz3Jqn/aqecK/9rFeBNo1whX/HVD7wuJ1//UBPu2PWbUpYn1D4KYur9pfO21+0a5uj7XiELt+5yACeXnU6gbJusf4a3/LUr1ObHrFZvsAeBVsGbBv7AUHKW0nQKOm3hST9Z7L++eFvN+FgCyUX7xhjCb7O+P6WmN6f5p2rinqZEfsua0J7z2a8Z5Kuqst982qwsenryGdBo6jq4t+q8r9e23yDkX2azNf4Ql8Ch9EfwVHQtoPkbr4eUX239S5L2svYK2jz9DmrF+qip6llE+wlFp3GjXk7qzJ/ov+Iu5Sn+DjkhuIPJAfv4i2lr+uinunPvLQT9LPb4k42F5wuK7oj2MfQuYtxT+rKXxuU87v6pZ2af8JcmtVyf/U5T0J2lFfIt0/sZD+CzTzEdqS8mRH/q4tiS+gjyGb7v/gRF33Ca7tOJq5Og5r0xjOf5E8r0EdqYfVsT3K1F2KrJfIQ5/O3G6ltL8t/qP6iDPAMYDdJPWDb0HZ2Y6Y8yaZ97di6O+W4WFH3sslrBVL3NKlizNmSCXpKSTiJog8M0WskkD3UpFn8RL3pDCfJBLsgoRShzSjU0iP9FhzeurGLPLWY3Xq8asIzSDdJBaB8yKDBJGkiHpmBAM+0sxxEvlxJNCzJwFsgd62EXixkkKYeWGssmCXonD3FaH08ljBSn9aisQ7he26JFqSODMJETqRBvmzZRLvlEB+BBSiRTOkAHUKNgm+3Ghv9+iIJbkiftrMNazePY3Q+EzIYlEgN1zETxRx0kTsfDFjqYRRGUoDj9ekzDuMXh4GbrABeWMrQzJw9a2/YwAAIABJREFUz4Mh8DY6zL5rr4JiVjro68+AHp6/UOzLCw0WRgHb8bQSJAgP5IcFCyPgWJBsl1EIwBTESQpiJ6IJpL+MgrnJEkGaNy0afgWRMpO8adER3pmkSY0/K86XGRXIkVFNOQINupgRHcSPE3snoDGQWwdx40ECMYJ8neWR3PJQ5rJAt5IwdkUQMxsKmZwJ4IcECCV+Qj+khXoG+0T48cOhz0xhmTczy4S8Tcj7/iBveIuqD3w1qvdBwG2I9jJA+blrOGyuOmBTvZOpfN1zw391YyGuqOo/FtX8f/bOAyyqK3//F+yK1JlhGKqg9CnMDDDM0JtU6R1Eep9eqZa03WySTe8x1ZhqolGjIiJFpAoigsaYHpNsTOx0zv/5ngvE7CbZmF/c3eTP85xnnsvMnXPv3HuH+Zz3vuf9vrZccchSs8+y8HHXrNovEfp4AuabfI1/r9snkG3pPbaaVyzFT51AgNHHJpBXyd3nptEFNPM1Nm/0YWIewSi8pvgFh7KXT8DcM/hxPzcJhulPEeqYRuzKvziX3NWFZillBLtcPsOrfYbl9g8RGpmGSWgnMYWzCra55apOYBZ3LN7imLdtEKHOq9DzWYS6J2GS2xmEuIUN/XjhA4QGxkGw3zuOGLJXF0uOQPJJ/QChOkYoji+ualpRvstW9pJb2WZ+sWwYk/TJccTMvstD8kjbFPoHQhfGrlzGsPQhQsdmkGvFoxZlO1ZXHaCU7hxG6PzEzEWsizPz7nGQ7lgm3U1UdxDKHkLeq6foXqruIsRHCW33f+5E/8668u+Oy79jh7+avKOe1AU1ziXTDQFN+vXU+nfU+rfCI3iXoXQL1E2EookDqtCDkg0Pg6UbRxdINmyXh++H9Oj1++HiHgU2gF+Wq9ii/R38gkhTH84N3gq27K/BGVIQdYc66yFwbn2LSfdbeFKS+Mj05/jPS9jUhe3jJEWgy0gc/ow2uFHt3dYQMFgbfrLCf68k/vnxj2ETFQn3l0S/WBLzrCT9DvhJ+hqJk+4pT7h36gv4AZr4GqScafyIvkWK6JekUdthN3AwA1zBV2A3Zi7OemVhz79FM1/i5z9GWxIPSoP2iCN3wFs+h84Voe+pgrpUwlMa4WmYUunXQ5YfggPl2w9WkwXy/m1Y/Sve9YcnbxYlxYMRz7YMhCt1DDnTWExasDtlg/PqZD6jgElN4ljFutAFYKQenUaTM0BI0wBzaAq52Pk52/qvs+GgSZC9p24gD5cgNwcRfEmm0JVvkLOdJ5pEo99OALKPIVcbLtfRdxqnpjDtebBF7A7nOHq42rmB5ImVdaZ5OJsWxzfPgBI8lGzHFdGeNsmTeAx949LMFCZ1NIr4a6Md6SKYEopN52hiCvZqYga+8Hhz9hRvZ4Y//EkmrkyhqatjAJ1XkSs90J0ezbfKXLsyQcAodF6Z/AN5U3CGxix5/0uAxn83K+MW3SZsi/WzCDuK1lmxWeuEaxlceAbPgoVjfn1m9j8aieMYdtEYsjF2hXMxhuypbEc618slhFTKp79HXi4hzgz+xEU0eRHxnQPd7fhoAt8SIaexTqDrF5Grvbct3RlNoGnSW38FTf8Dea5JdDWLZtGSmZRUV0oK0yKKvE7Ya/lrrdxuXL6OZtDE9Sl7K2c3e97EFXxaRxHbYoG8F3zevyOF/GJXONsELBaKZj15My5gSYJ4yyJli37VoaXl+yjSd+0kT7Ug1HgN2Rfft0S8G2qUFL5tXfW6j/iJoVFAiG9n0FU08xWa+QghxyKNZcXfzDdtGcGc3YuQa07tBexH/RizuFflHQP4p3wYIdfK5y3zHumemWXo2OIKElE+R4idLePm6z6Ezme+mpg6j5BXYc3wOGDAyATQeUCR1i9f/skU+nACDU0hUWmNT4mmewq1TyJe2RafYt3pKVj5I4Q6JxGv/B6fyr+0XkecTcrTCH08DfgUnCVjJWs7EFpd8tIidSch6YLEwLououzA8qpDdnWtL3yPjo6Dev0NQmeuoeDcOq/cBqeCukHMUdcBvtGneGc+xa4bl9IHLcS7LCt2jOC3XML5EwM3UPMEsla9SpS8ptcwSNScJspb9SRti1WtEPAiX5hh+YuX6G8ZMNwSeTdBZcrZ8pPgoKj166z1b58n71rhuRrh+RrhuRrRsDaoWRnzKDDrDeBXefTL6uAmnX+PMuwA/HyMIzQGRsfyOC04wsdBMhv7DKlz/wKTL3HLj24oS6yFZVL9+R4GrOUJWkgk+3YaXUfqpMeLg++Bsew4unHxChpFipjtNaGNd4QMqPldar8eZWijOOZ59B2a+AhVJdyrSHtZmfH81Gf4iryAxIl/k6Y9OP01mvkeFWfKi9LEAANX4VV57LPimCdh8thXM+TwYPJjVBF/pzq/bvybaTSKcmLlFWl/g5UvwZhBFv2EOOLZyrgHQTv/DgbEktBd2tAehaBvW+iHN5H3ABw034EF8v4V/PzbV/nDk7ercZxwTbqHZRD8YtxAXmsCXQyDBDaQcs2h5Apsch1W+3uvDYX5EOAVnnSwdATSnQSfiatdmJNV6ForHgxt8ZNrLYXuDsGk+I0mkPtaH3h+Coa/VqZuHo4RDuYilkOYo5U37g1eWmfr4Gjr5ObAhWeuwz44m/myaFE882Q+NcuLvsmLvtHFJHaSHEPDlxm+hJOX0RpTD55jIGDf9anp0Uk0NYPGJ4G8J9HYJTR9GXk6hzoxvEC7xVosujEzi+DXkCsjwJ0OAXY8xkamUYa/XfnN5I0nBZJ16f/w5D2Jb0GA88eaZUdjoXE0RRo5JtAac3s4O2No8vIEeVQnLsJZHruEfD2Cxi+jCTyqcbZmwv2Esdkj72TLWkPD18AEWmftOn5t8sblMbAYjaLRq2gCu4/srFzX2bvNjKMZ0qd0BU6rvXEgxxJSDrkWmWyLDGdKGODJ9Ympy/jimUaXvr2IppC7I9fDzWf0MriV0ARiW0QsaN4Lmvd/SgrtIOQ9ULNG0aInbybLs2PzSTNR8f5q7TEzTbtB2ZumxY80IdQ0jTi6l1dK31+kaDeUN9lK3nTLvetThL6Yhn+WkTnZH06MfYjdILbFWz0U953FarRT8d2ORfeQoWpdo8gl/z6XqqesczYPYRHdrvzxNZJnvcVbfUukfvnKsDzJKEKXJ6cvTEJmiG+u6oMx+B95GSG37DqB5LGQijtPj6NBLHKv3XgXp/AvH2LkODWBPPPEomJ1zyTqnkGC0obAUvm5aRDRP0LIuexhm4oXaMVPusif9qi6cwjnv11GKD5fK8xuWLPpXsPSl6ESp7yb2NpHKA+a1LUbVu42Knx17xRqx2buzzGNfAu7pGCX1x7HSvxFvOlzkyAInkNoZBKdQsi2Yjul4OmWSQiBGbwO8yy/w8OMxmvITvbMIukeQnmMqDy6TN5mqDtKVO3Wl7X8p8717w64/7Md3hp54zosZ2uF53AbmVW+oTpM/6yDAqRcmFCoCz6ojXoUqPo6nFdV1A5dUHOtX5c2ZC+M5KbhH3t2bKEq9UFx4n2T+PY4uoE2xhXP/ppcROLM+8qSdGQPY+cnlWl3qrPuKU2oAIPrRVSWeI8k4hV13JuVKffCRT+JJi8gVfSz1YEHagXdW/1Gqv0HNGHN5eufhAsLz+m8fmZOPr+Kps6Dm6Ui/uHihL/mJdYUZ+kk+bUXP7oBW7+CioIf0aa+BMR/Bb4AFdGPVEXt0KS8URLTAGOJb5E484GyxMfyo+6CT3cRxo7SpG2SjM2w/DmSJzymDN8j821pCDldLeqftZqAJ56smzMERSVhALPg8/7teP0L7/zDkzebmsyixrjT/GBs9w/Eogl8bONcDaN9bYqdDJI8zJO918S70PjwKp6lx3LkXfl2jKSidfTQdRbrvZnhk9fhWzF9A62l+6+z9IcrewqNfY/W0N2mrk+hKXT9W8R1Ws9aE8O022Bh4M13iR6/hIl8GqHxyZlRNHMdjZI3ra4iJxNBwNo0l9Xr2cZJQss8V4NET6scrm2qnVmAHUUwcRlNXcE7cx2BcI43PX55RsgNsGc4OdmyQGfFEO9q7eNiJXSxEjhbeq819+A7+8MoHLeZ75ALPczTOsPVJMXDLMdlVcoceaeD4QTKp/8pyJsRhibQjUuX0BQcYfjs+I7B9GXkZueBJtDoRTiVLAcPNzsPRzo+RGNwKp1sXSeuAPuOX55ytHGB+waTCJ4ZR8x1cItj4sr09Ytjzg7g+0fTiO3Os7F0dFnHR9Po6uUZNIMc1+KZuOPg/+M5hrpbhzuYhPFtM11N491Mk5iUFL5dAuzPFJysSVLhxl05WLs4rWFe/34cZhRcWSDvhRqW/0mgweQNbuN/Jm996ZEVypYVVYeMq3YzxM8cRejwDKLn3b9Ssn+V+vjy8ndXZz8ilNzfcxl05U8QCi0Sj0yAF/wDhLhl9e1YCT6H0LqSvzhXPngSGzy8q562y3/GpmqHs+TJj7EJxLrkfqvyB9vGoYeu7wFhvx+fHJ+euo5JNyi76kuEvh6d+HgU8cRPWOf93TVDcxYju2vRA46ynesqnhOUbDv65Y2TM8i/UudbXt05inoQ8sjTDs8Au3+GkFfpFvPCp2iKfYZVbxmWPmNd8tfjCA1PoU/H0T+m0MgVFKh61LbimUUluwnpUUJ5kCh+fbFkv2HlbobkHQfxq2sKH+CXbP0Yoa+np77Hn9S9SHsC9zx0HQWXPsDLvkeQV3d6CnTxswg5SZ81KXjaUfwIs+ovrIKtooLaT8bQ5/horC3aslry5jLt8UWKTog8VzYulr6/QN63YeBxC+RdE9Q4S94+H9dCO4/170Hgb2DKYZzXMQzLfj01wftvJm91xOs1gUcbfDt1IbsBGKbQ2MUZec5d6oTt+YH3wU/PFJr4Dm1MKIB5Yjdmrn+OJJkPVaVvIf0b1Tl/KYv8qyL5ARicXUST/0ClcQ9Lwt+WR+4q3nAP3HSdALyWhz9dF9xc49lzh/85tXePOvSwOuEFYHfyRhJ5Y+UfYNFWxD8vi3upKOo+cJhcRmPfYcYgGeArpE15TRz9LGD0DaRK217k/1ptfHep/5vVmc9OfYxufIDEyY/K03bkhv0N9mcU7mFVpFROfT1N+ljKwh/TRBxUBrTr/Ps03t3g8Bb114kG64SzM1NxDcvbVr2S5PuFSjq/wOb/6ZduLc87k01L41snMelBpNtp9FPEsQjhWcatMwj3sk5zMgrytFvvYsGHq20cOVszWQ48ACaMcU7mES6WMU4Mr/HLsx4PrkPMOosAsHRPofHvkDfbH9BqDLnYeTpa+jkxImxNgjkOcU6WASTMTd0YG796/QcuvAy/MJ42US6GQXzzOD+bTKZRnPOqWC49w8080dMp04kRxnOJvvYNgCCaROss18L3+Tog2hqal5NlgLNVsLdz3NjX8OQ6cxF/bSQkka+JdTYPdaSEu9CD0TU0jr9sHnaxHHqyq0mSt0WBFz3/T0reMHF27OpF8lbA1BV0/R9wOtxshHYUd3Jm6vRl5GrlxVsb5m4V4mrlB/cQRmdINxFJ1U72LnASp7GzfxqttcWCN+k4mkaTNybQNCJBGVabAvF7YhTZW0PW5NilabaDjyNdxLSMdqHEudPSeIwsLiPd2SieYxU7cRHNXJtyt+OvteRMXMM3K67MoCnkupYDXc3ArJoFzXuhhuVtYJGfo/kOELxvdptIuvSl7fqylsWKNr3KRqJwt7Wu0arqqfcR6kbIueJRw4p3iYJ3jcVvuute4ZfWDWGkHkaIlVcfKrv/IwTej7Ai+QfY6TEwNr2u+C6m7DFy6qRLwcNry3dSS15aU/rQyeuTFxByLLnbqeL+81gV/hIBDV+ZmZpEY6No8qMrl+IqJJ/OgEL3GUJWJQ9aiZ/1U/29ZxJ8L06Vj64o3m5S+QpX9lQ/nrLpmivjFGj7cO64e271R9hn0juK3Iu2UUp36JfsomgOGkheN6p6YY308S48QvjHNHR+4uLoAELOsh3GVbtXqg4s1x1ZIm2iVLfrbXyJJn57nfYgNeOuMLHy85nrlxH6ZBpxCuo7sRn9Q4Q8Nv3NLfdBdsG93E3aCwidnEEWRY/R5O8yVK+vKnrcSvbqmqKH+Dm6LxBq/37SPreGrn0P+F7WR0h7F2mPE/KWBbfJbbjafzV5Rz9eE3QAjBM4UrDW5xOA7x+ZlYdrRcN1wiGgTL+OmuA92sjHgXpxMQ1VxFs1Aa1A3qHvgMHjBvBuRcLfJcGv1Sfvu/E5msKO1tJMGRqfAAD4HpUkPFi8YTOM0r5EmuRHJBEvVIQ9BZLzd0ACysyXqta/KY1+vTjuTjCp4jn38rAX64I6toqGG3xGdKI+TfghSeyT6CKa+ARpM/9e6Hd/bdzb0rAXyv23a2L2Kza8AZ1/h+/fjgMzTF+dQpPT6CqqjHq+InI7kMwVVBb2iiy4p0rUrwptU0Q9AVHl36O80LuLI54vid5ekfxXcARcnJbngRgP4voFVBn6an1Mp0LYrhV2bw0+XScawMU+h+qEs4OTGr9+cMzPz1Wd1cJ/VxZfIO//NF7/wvZukbyZlFQmPd6dEQzkjV0ZXnahLItgvnW015oYjlWQK8ObvDc08R3iOfk5W4NjAUaf1xB3TQrTKt7dFltKJgF2XS1DvZ3jwD+AS97YUrCfAeuaDnSBu10E0y7GxTrMzS4YTaCLX1xC08h1raOrg5ubA9eezllnLnA09vexSeKbx7kZRvhYpPtYpAsYqWxanDMtfB0tgL02fK0VGIvRJJq6NOHhxOWsFcLX/gZi2gevY/g6WwW6WAbMXIIED/aasDUmXizr9Y7UYE+HJJZVvBMtGHZsHFxfTrQQd8oGb5tNbqvT5mZYZmK1+8+meaOZSWzK97Cn83jOUY50XxdLf4+1cCgAvscQ1wHSHt0tI+zNhGgCzNbgArJzAtcQaRaaRGCvx+Z+kKJHgc6d7d0nrk9B0A1+fgIb+658N/sWT7bo6j/G0CjGeocoJ9MormUuh5bDoqSwqclMSgrPFud5TyAXa0+eS5CLgwe5rZkx5OLgMX5tcuza9QW3CWTeMxZ83j8Hyr/387IOwG55O+nz1pN2wQxLGX5GcnSpsnWluJEu20MrvPcwJlp26V0Oip0mxdvtxM+4VdzdcRXs14MI2Rfe5Vj1pG3OXWdnQFO7MAkg8SlCPsU6u4L7WIpnB/CsSqeyZ60r36ZJdzEKHyQL0DjkbmvD0SifoZmYUqUoNW/DxpzvJq+NQiWxqZDcgg/GZi5gLZlS/jRNtoNVckf/NKSa2Fc8YqzcbSB9m57/4DGctM0rr+cVaDpGYYTgVb71PEJnZkBK96y4e410p412v0nxs7TK7eby16wlz60rqBUWSr/CvwDfYgp3LnlqefaLK5SNhOzIImmLXsluuvxty6pXjAtfdih/IlSi/mTq6ufjU18jxCv9aw8eb3yJECuzzk/2JL/s3q4J9ME0BHszlc+v2vT4yvyHbHQ7LeU7aZse8K+6t+t7uBXAltxrJHmTKDlIqE4R6lN6quOEbMHn/Xtf0uALvxXyDt4Lxm7RIAA3KXuTodTzmvcP5N1ZE7xXFf04KNZ4hqUicldNQDsm77dJbQ5dQxUxT1T6vKMO30NO67r+FSrKkE1dwf7Ga6go7oHCmHqQqz9HyvinKgJf0yW8B/d6roKxJC/yzqqo5xRJ28vTt8JP1QSa/AKpIt6q9uus5g/eGXC+NuiEKmxvRdSD05+CP6Q04l5txF5N4BFlYKM69Igq7Ig86o2ZTzGNTKK8zPxN6SVYqoPokpKwZ5SJr83gspeahBZ12EcK0dna9d2a6MdgXvPHSJP2lDLpTUnCG5VJj459Bp1M/OMK2DU/RyWhT9QlHqvwPrwlYrgh6KSS20Fid4PPcJ1wpM7nLFhN/Hp0kM/Yj+8V/K7APQ/xC+T9CyT8n37p1sg7252a4WGT6sYI5ToEwh0i7LSevojWmXL4awM8Hf0g320CgTnkBnK28QaXApStAc/0WtNwllW8M4OHrs1MX5lA48jJ3J9tGw4rXB9H48jDiQverGtTY9hb7Gzj42qLo5qx8RfMDFcmZkZn7C3tmY4siCwcRyzzaB4t3cs8i2OULKBkuq2KghqWeFKm+xq2vaWDhztv6trslD4XKy8nS3BNgOg+gZgObkwHN3AtT6DJ75CnUxAZu+Fu6edu6ce08p1lzXHkaC5wpAbxrVKZlFQfywKnFUlY8/7TkbfF+snv0OTVmfFLiOcc7kQPWkcN5trHuVmFuVkHwpmdTYnxXmPiybJe7+0SOzMKhH3j6oyLI5vUvCdGAd3RNBq7Dlr4OEbwmUnk4ugBYzDsxmau43NdfB0sPNwchM42XnbmrjZUR9Lz424pcqOHc+ipPIsCV8MsD1oG0yyRTUvjWMWhG+jGN2OezsHWZiymo4Ds7drFabaLN5pCU2OQcbmgeS+Q921QAX+ebwC+W+eyTboIaT8h68Eq+HF9WcsqyeHVRS87VIBdpP0SCqyoYZXUcMrru7H7+SJWo5unEL38qdXlr1hWbR9B6NNpmKD10TjqHUNOeQ+4qPasSL3/JC64Y1H23LKiV5aJ31mn23lmGp0bQ16KFw9NoqFpsK0GF1YF51ddROiLcZBEvkMoZJP4AlgCUd8UMpftMpO967ppa/c1SPezzP3bivJdKyV71lQ9d3QatYwhr+LqwIqaYYR6ppDHJqVvXjmU68alfxzz77bLvcer7J72CWSXd+8RhDxK63wKqyKKKr7AN+0hLrByh5m8jShvJZQniKqWVWW79mNJnil9yiV/85kpGFH8Aw8SGMm1rMK/fon381OEfPMlnvmlg9jcMngDsQvuOYY1eFblnTY59ULZ3z/BHpXeKbS27K8rKt9apO5cqhkkylqIqoNLFE16IHv//NlZeOm3HIFfT96P1oTshiQTsvi58GytcAQqyYN2S/q8wUoBcIllb13wAXnMo+hbyK2duIIk0W9pA9sbfDt0oW/CxTGGxi4gdcqOuvVHxcIdkCtyY3r6MpIU1KAJKIA98RUqTvhrZco2WPkjJIt+TBe9vyr4bUX880DzeM6lIvVv+etrYXkCXft2El1FqvB9df6D1fyhLf4fSAVHlOvf0aQ/N/EJmvoMKRJekfoevHP9iMa3qz78hDzwsDjsJZAUsVaYn1GZl6oEOLk6hS4hSezLVdEvkmp9ZcihSsGI2m9EHXiwJvY+GKF+h0pC6wuDH5MmvlkY+RgI5+RssWsz6DJSbni30rdV6dcn5XdtDT5d73uywWd4s2DkB/L2Harx79QFdCyQ920C4D+6zzvbnZrFYqQ5UcN4DuuBvHG6CAxh8SgWfjRwxgW6gVh2oW7Wga5WuIYljP+Ql32aMy3KjTGrOoPmTQ9mWoXDW7Aly8WK42zFgeuezLiYy7NDo8jJEmebkDkkE7P5J5MXkQc9wdM8h7k61dt8E880jU9L5DOi4N88hm/42sxlmzCtg10ZAUw7X4g3IVXwy6OkCwV2YBzZU1jcNUHoEoI4q1HwjcF7b+CoO0YwzzbenRLvQctgm2QIrQpvIm9s8v6f9XnT0jg/pApOjd0YnxqdmbyC3K1C2PR4DjWTa5bLM9vIgwjCFA49Co7YBB41WQRy7RNczKNZVvEu5pEc22g3S4gOBAfb9yB7uzL8J79DM9cApplrva2o6yCcBK8ANZJsOW5r+bA+Ru2Jq7DOWiu3Wfi+BtkpUN/0BszgZNkLWPYCdBnNfId4a9a7USJ4jCwOJZdDyXUzS+BaJnHoiS40yImHOB1LT+66AAiMn8Rm9AnY1o3vQKdH18hsE7IoJlTEnAt8JDMfs39UhOhHr/7PBEHeYhgOh5rtYZbBp2Z4mKZw6KkLmvd/ksP0ZO3YW9KqL2uGMubSHiBvPOdST9VFlB4w1bYal++0LX+oBceS9M1AnHYvBtAPMbN2jiHrqhcNJLsNNYeMy7dzC2u+xjO+Pp5C/OIn7Yp2Ghe8tla9+8AMlLpkyF41EL9lUn1oZeETfbgT69yH1xQ+Qc6/7JmASpBnMMJ+jtMDRXnqrmtABT0ImVW9YVz5lnPJ3/sRap1GtqVPUzSHllfssip/uhknCTIL6txylMcnUPs04pVt88xXncXI2zcOGnkPQifGIeXQveSBphlI8u5DaHAGVOp+HOxNKdqxWtZBSHoIZf8yWTtFuqsRP982DVHi4ErHgw3XjXeypC+6lD4yjI3dnyB0egb07DMInZpEPnl3cgvvbp+a7bMToS7sSh9BqGUaOcifXVq1G85vZbue5NgqXRtRuX+BvG/DBf9ryVsd9WhN8B5IMpmN9B6qFQ3V+A5g8u7HEDlP3sN1okFdULM8+imgUuw2kUbu0QZ21Pl16ELfQRfhnz+6hIoDH68JO7Il9tDER1h7voQ2xiiBB66AFVuS8khV/D1wTV9AkrDH5SF7VGGH1BveJdkX3zDCsxvnA4i/QdLAfTq/wc3+53TCAaXv0eqYAyWhj8AdpS9RediL6oAjdf6Dcq+emqBBXWiXNOR12L2rcM8IXKlkTfvraOZzpE3aUxb6EhhLvkPy0CaV/1md/+nqkEPayPtmp0R8BSPpkrCXyze8VBL/CIx9Yb4zKo6or447pAzqU/sPbQ45r+D3bg042+AzAk04NOfzHqzx76rx71wg7wXyzuTgTDqQG/ECzwyCO5gmWTzGRrZ5khslSrg2UeAQNUPedCSDfrAKPvkl8l4T50YNxznfofCdwdYUJi2KaRHDpIcAFl+Fb4gbNdTDJgZWwHVznGm+HJtQjk3o1DeQKwerXcYUfgW5WwZ4ro2Y+BqGxfC9Jfu8itxN43xsCjhmqa6r43ysM9lmsWzzSNjc9/i98/tjH+tGDeUwIpmWIV5roya/QeOk24yMDr2BWNZBLuZ+3vbRk1/ObhFGEd/DjrFpsUxKrLd1prNhHMcsVWRdwDJO/RHDUchIEzLM+8d4d4sg9eOHTnoQAAAgAElEQVRu/884SE3n0FI4FnFuFkEQUHoNjV2fmroBMxQxeW/gQBL5RiBvs2wuNY1Dj0GjCBJLRpEjNYDFiHU3j+NZprHNk9ypsVyrWDggZGoSWdtyFP85ilwtfJwtvATOUAEUVhhDbFsfVyscnY6fYdr4OZt7s+yEYN0hA6EmcG46TkFxtfJk2vpAfup1EK3Z9HgXkziBdT6TkuJKi3Sjh7EsIxxpIiBv8r3kaGoCjN3ua7iuthy4JHDEOK4efzNw/5+P4X/3DP67rS+Q920gj1+roeLq8e1LJO2LpO360g4gbxC8seYtaVmqatMv32Ms2WUhfWU3Qu/jAulHETqOPd8dCLmUP2Je8aq+5Cih6lwqP2hR+ZyoTPfhdah5cAEhh8ynbUv3UsrepEle24XQq9OIoXlnafGLJrK3jcpfeB+h/TPIpvwZJ9mL+7BF5OgM6sRY34udLScQYpVsbZ4GaD6EEKPqBbOqFxmVz7wxiV6bQmbiV1eJdxlKdzEqn9uLK8bblz1sX/7QPoT2IrSm4iGHsvtcK+8/PIOOYrm9GcN3K0LrKp7ZNwPVc5oRasXtIEJrxE+YVry1SnJ4maydKDpgLD9MlbzxxgS89zhm9G6E2hByLH/Spux5i7KXbStfdip5uG0KwPo4bp0ItUwht+L7OZKn3r0C1YIOItSC0AG8ib0IMSqfMRG/sVxyUF/argf3GdoJZQuhbF7wed+G6//Xk/eTNUEHof4iqXBjhwnMFBQNbw0+r/IcqPU7XeM7VO0ztCXwXIP/2Rr/DnXE62AO+RggVRbwvtizpT6oRxeyF4Zfn8KTFYHPaNcf1ka8PzoIY9DJD1BF9GOITNz8HKk2PFsW8CBw9nmkDHtFHrBPHtAsD2qSr38H+oR4fPzlIQO/PwdpXLP+iDqwpzZouMrruCaoSxPWLAl+DUpSfYqqgl6qW39EzG/cGn5OIThZHTKkDGmuTtg18yHemW9wiM9F3O0nSBXZqAzbCzt/FtVHNCuFvVrfkw3hHcrgp2EASm79A1S5/h3phrdKYx6DnyqcVy8NfVa7vrEmrK86YKjK40R94Cda7zN44ilOQCcjBcEHQo5Vbo/PZGGG5W0i+t/e7S26TTxp+R7UXB49h0tPczaKsFkqEK1N5FiEuNP8PG3DHQwEbpTgAKeMtauCWdQNnlYpTFqMp02iq9l6d2ok3zqBXOZZxTNpUSzzaB/7VAeDQGeTMI5FLJse406NdKWEOZuGBLhkeljGcBjR7rQwJ5NAFn090zzc3kAY4JLmaRvrRg1xpQa6mwe7UsK8rLKcVyeyqakCmxwWJcHHDjYtsEt2p4R7Wsc6rBK5mYXB/hgEsqgxntYJTPMIewNRoGuGl12cGzXUjRrKNA93o4bybWKZ5uEOq339ndNcKSH2BiK+Taw7JUJok+W4Ilpks4ljliK03uRBSXM1SBQwNs0h8jxzb+RS/hDkDQHnP0ve5vGAsKNo9ALyckhwMY3gWab52G5asyyCZ5HOMU9g02MArMmRDy6vM/M1EtjHcyzDmfQQRxMh3Ae8Bv8xPayDmRZQEwdKJFxDzmb+bIv1fNsItq0v9DAH6GPfwLIbQwhVUa+g6QuIZ5XIZaTyGFmuRsk8RpbnmlRHarATLdifmXb9C6wikHdXxtDEt8jN2svDwW8djQfDJDwFBwrU/zta/TOtsEDet4E8bp28JR160k5C1oUnXMKcyxW1J4iKgwbqZgPZ3iVFL9ro3jEqfppW/hi98h478Z1riretq3rUrOSV1bIjhKyXUPQuKt9lJ3lKkA/m6eHLMwPjyFW817hkP0W2b1X56zTtAQPxrhWVb5mp9y8vf4OqfM+o6g2G8h3j4u2W0h1rZC9blDzhLH/BpuQh56pHbAvuYcqftCl9gFH0gINsu3H+QxaSF41Kn6er3jGSvEnVvG+qObRCutdI07Ss/G2TitfoVTvMq3ZSyl8xrXiFItlJkew0qXxljeadlbmPutbtopc+aV3+hE3Zw2urHrMuf4JW+iJD/Lp5yRPr5M84KR5nlN5vJX3GuOJFA/FevYoDKxQdq5Qdxsoji/JecNu216L0wbXFf3Eu/ZtV8cNW4h2ry143lu0zqHrPWLLHuPRVW+lOq9KnnKXPO0uftyp73F76gnnJUyYbH3HTvEErfMii4kFbxaOGhXfTJI9TpC8Zid9eKT6wXNyySNIBTnpFB6FsJ5QLYd6/9lq9la/JrZB3YFMdZOSRDfJMcDreiFYwrBUM1fqObA462+A/ovY8IeN01fh3KYLeUa7fUS56si5yry6o6/7EL1XCLpVfY0PMazXR22siX1eF7NaFt2vCmlURuyQhr9TGH5GGvaOJ2aGK3q6NeUUb8YY2dLcy4F1FwNvqoP21Ye116/s1Qd3ygCb1+l2KiBc1cTt1STsVsU8po5+Shjy/NfFIAfsNXWiXJqhXFzwg9z1eH3lCGdhYE9GkCN5bvf6w2v9wjX/ntvBPlILT1QHDurDeYs/Xa+Pe08TtrE56UbHhEXnsw5Kwx7ek7M9nv60La1UGPVcd+qLOv2lLyGmt4FR1QK8maE9N5E5Z+BOq6O2S9Tur1r9eEbldnPAgTLK8jKYG0R1JTQq//ZX8Q3XBI7WBH28OuqAWfFAjAlsOjFjgdgE4c+ZyThbI+7fD7C+88w/vNmEbZ7NMs9mUDC49w8M8OcAx18kohG8Vw7OMFtjFc+hRbPNoJiVaZJ/tahzLpiZ6WqWyqBtAM7ZJczGO5DGSuBaJbqbR5J+uJlGBTptcTaL4lskC23QmJZZ8Zs3yIHezKE+rJB4jgUmJFtglM6mRQvtU+5X+UFqcHsVlxPAsY/mWiR60DA9aDpuSwWdkuRrHsSgJXtZpjqvDeYwEgW0qx3wDqVjD/phEs2nxTEqsyD7DfkUgx3wDlCi3iOcxEjytkti0WFeTCJF9BpMSzabFcsw3CGxTeYwk51XRAsscjlmKu1GCl0W2BxStzOJRs+bo7U9G3gnrTAOdaIGA3dQIb1vssaakeVvlsilpjgbRvg7ZrpQwjk0E0zrIzcrH3dqfZ73B2SjSyxpmtXpaJTGpkVzGBk/rBJ5lHJMayTHf4G2T4mYajU/uBlezaI5VLJMR4WET7UIL4drGcG1jnE0DfR1TmOYRbPoGT6tUiK00S2WZZXJpm1iULBezZBY9lc1IsVsVyrdLWWcS6mga4kYPd6IEuVuEe9rHuZqHsq2i3OmRzpT1TNoGDi1t7tT8ydVu8mMukPetIMXvjCngNpG16sta9WTtxOxsSxK+O6GSZdmhVbrj+pX7DGT7V1a+ZSbbRVfvWVXxKkP37hrFW8b5z9mom5aW7CNKDxuo26w079iX/vUUQmextdq17G/GFe8ulbUSZXtXqY4QFfuIin1LFE1E5X6icv9SaeMq+WGi+O3Vkn1G0vdWleykiN+kil83LX2FodhlWPwKVfL20vyX7OqaDaveXVmxm6ppXiVrXFS+f4XiKNRdLz20RHGcqGheJmtfJT5iUHVwpfjgKsnhlZLDK8RNyyVNK6SHl1XsN5YfXlz05srStynSPWaVb5uWv2ZS8bqp4uDSkjdNxW8ZlDy3uuQZiuTl5aUvG6oOLlUdI6raIHVE1kNUHF4qPbi07PXlRc+blm230eyiat4nSt8xqO0jKluJ8qNLtN2r1G2Ly98zlOxZXrRzWfHO1dJ3l5S/bao8RJMdNC17x6hkh4X8TZr8FVPpS+bqt1eWvWYgPrCiqmVpVdcicZ+eBG8FImUWSsf/zpc0/jbdGnnPYfdsLgepeet8Tt8R+olWcErO66nxHawPONUQOLQ5bEAd2FgbeaRufavSt7U2YETKOaHk99cHDuj8jur8m1Q+R6oDupXCHq1/vyqgszq0Tybq1QT3Sf32aNfvlvm9qQk60BDar/Prrws6pfXr1fp1S7xa1X5d1aF96qBWdehRid8+if97iqD3tGGHVAGHFL6NWyK6a4I7NMLW+qAelfC4SthVHXBCJewSe7ZV+w9sCTpdLxrRep6tFX1YLTqpC+raEtUp898v8Xtf4ve+PGi/JvyAImi3zH/v5ojemqDOrevbtaLGrcGndD5DNcLzasHw1vXDCt+m2qjDlX4vSde/pNjwtDLtQShlPwp59ZtTXlUGvFsb3qL276gP+UDhPazwHKkP/ATGJ6Bzz5P3AFjhIWFwgbx/gZ9/+0t/ePJmGWd6MQo51GxXo2QP83Rnw2g30xgeI8nVJGLtqlBvmzQeI5lDS2KaJboYbeAzMrj0NC+rDC49hWkW72WVwaEluZvGeZgnA5RbpvMsUl2NY91N4+afZFMTmWbx3taZXHoKLFM2sCgJbFo8uRUv6zQmJZZvmcyibnA2iuDSU1hm6d6WRS6GKS6GSSK7AhejDVx6mtAux9Ukeu2qMG8b2ASHloL3J57PyHI3jeMxkr2sMpiUDXxGGosa52wYzbVI4jPSXIyjmGbxHPMEnkWqt0362pXrXY1jfW1z+eYZbobxfnb5boYJboYJPpZ5HFOyXPy8e5gUvP8EmneCl30a23KDCzWKZ5nCoiS5mySzzNJ59Bwvy00C601rloV70BM8GBvc6GFcuwhP+zg2NdHJIM7fodjFKJ5DS/O0zHQziXc3TXA3TeBZpMMdCcM4Di2NaZriY5PHt8h2N0th0dNdKYnea3LXGkW5mcXyrVJtlwW5U+KZ1CSeRSbfIttxVSLbLIdPL2CaZHPp+UzaRjeTdDY9m2uR5WW3iW+VybJI5lmmuZsnss2T2IwUb9scV0qyu1myj10+ONcXNO9LaPIaujY6c2Vi6uwMYlS9tFh6CBInZO3AiL9l0tXCu37yCLRin/Fcth2AYCeh6ITHytal2j4wf1cc1qs4sErWuKLqfaJoj76kRb+yeXnZ+yaVh1aXHzSSHl0lbV4t3vvGDGrEjudh7K+glf6dqNoFqXmyNkLapqfoXN0wBDQvbl1ZP0hUtS7TdC/XdC6TtxAle1crmsy0zUtK3jHVHFlUvn9R1aEVyrZV6mNE4T6i6sgqbTdR0awvbV+k6NSXdS1S9S5S9RHybj15n560a7H0OFHZRlS2LZId15d1EVUdhBhHJZY3G9WdXCRtXa3tMlS1La04sLR830rpIf2qQ8vkzatkh4xVh0xVBwxk+5fLGwnxEQKk6D5CM0yoThJV7cs0nctkhxmbj68Q715S9R4hPkgoj4MPR3OKUA8Rin5C2rFYeWy54ugqTcsKDRSk1FMfIySti0qbl5c2mciPrqjYTRS9aiDfbaI+uKRi73Jxy9KqziVVfYuqBvQk/djY0wUHZOFi/v2PwK8lb1XUkzWBTT9J3hrvwYaAD7Q+J6tFJ2GCo29vjV+P1POo2r9924ZTar/jgNeCUzWis3eGfKYTnNJ6n2gIOHV3+Hm1d3+NaLhaeLou8IzCa6Ah5LNyVte2iFN1oe1bwjs0wnY5r6fO79yWgE+K1rX8PfELnX+P3Lu1Oqhna+RphV9HfXi3NrBd59/VEHpqS/Cw1qfvjrBTUo/DDQGdSn7z5sCTDQGnaoSnakXD90R8Xisa3iI6U80f1HFH7gm90OB/WuHZti38RH1oX33oaa3foNa/vz7sZEN4t9qvZVv4SYlHS61vX0PAKSWvt1Y4ckfIhWqfjyrdTtT4n1GKjtVHtyjW7wDbzFfA3Dc+nADbus8jNWGHNYEtStHxmsARtXBE6TVc7fsBjE9I8p4z6mDyXqik89vZ+pff+Wcgb5ZpNoey0YOWI7IrcjdJFtrluZsmeVnlcGhp3tYbXYziWWapbsZJPjZ5bEqai0Ecl5ruSc9yWBrpv6bQ3SiRZZIssNzIMUtlm6aIbPLcDBMCHYr55pkuBnFC601C600OSyMFlhvdjRKZxkkelFSh9SYeLd2bke28Ktqbke20EsqD82ipnvR0b0YOh7LR3TjL27IYDOj0XJZZqgctw3555A/7Y5iA9yfFx6aITcnwZuQ4r4r1ZuQ4rYzhUtN5tHS+eaY3A8Rskc0mpnESxywF8NpqI5eaLrDMWbsskkdL55iletKz2KYpPla5PzZ5k5r3vPJNLvzPwN9P+Lx/0W1CS3IyimZSEzyts9jUVFejRF+bQgEj3211Ctskg2mU5mdX4GEOg5l1huEs81gno0gePYdlnOm2Os2LvsnDDG4FeNE38mnZXvSNHNN0d8NkL/qmkHVVbqvT3A3T3Ywymaa5fItiplkOi5LjbJjiZbmJTUkT2RXw6FlelhtdV8e7GyYHOVR4WxS4rErxYhS5G+VyzUs9KIVsSp67cZarcYaLYQqbmu1ukh6wrtJheRyfUcClbXI1zuSZ5zutSuWC5/5/5vjf/j1Z0Lz/q+zVSihasOG4BWrCg/+hAwuxnYTkmL66lyhtXlndv0zVs1zVpV/ZoifuXKT7kKgcJEqOGaoGiMJGY1XHatnhZUWvvIvAPE2ani3L7zWWv0SoDhFbTxHV/WBiKW2Bpjihpz1FyPuglbcR0uPLdAMrq/uJqhai7NDiqmawjMs7CG0voewilF3LANaPwzKo0cf1tSdAcha3Q6tsXaw9QciOExWwAMuVbURVm572JKE7SVQdI1TdhLiNELcQFU2EpFlPDrb1xap2QtYG5SrLDi6VtYIkX3oI6tpAkOIJQnOaUA8TqkFCd5qQdhJlzUTpwdW6NsDu8sP6tSeJyg6i9izAd3kHITsO/ZQfguBzZTtR2USouwl594rqs/qSPn1pJyFu1pceXiw/TFQeWKpoh/qg4p5F4n59cb+eBMYMs+mNvz93/uQQ6/+rJ38DeQ/8OIh6qD5gRM7r0QgG7gg7Vx1wQiFoqwvtbAjr1fj3lvPatAFdm9eflPHaGgKHVbyBOtGZLf5n6n1PKTw6GgJOqT1PbA4Y1vl0bw48Ve0zdEfwx0reiXq/IQWvY0vQ0B2hZzRe/SBUew9UC3vqAjtrQ44p/Y6o/I4pfVvV/oeq/Vu0gl41/7Ta40y11wd13kN3BA5t8etrEPXcEThY7dmzNeCsgtOt8eyu8+mp9+m6Q3Rym+BMvdfIZtHpzf6nanz6VJ5dOu+hGp8zWu9BtVe3yqtVJzxWLezbEjhSIzxd73dGJ+jfHDCs8DixLfjLLQH/aAj8usqjtz7yhCL0bfB8f4lneX6JKsIeqos5sC2mRy5sVQp7dL5DdYHnGgLOw5DjhwQYMgRmsE4IITALNSx/GaB/86t/bPLmmWX7WBa4GKbw6LlsSpaTQRKHms2mZLHMMt1N0rnmG1lmmXyLTR60HKZpGo+e47gq3tsi19sil2OaKbTKZxqlkcsc03S2SQaflu1qkOxtketpnutumCxg5LOMUzmmmQLGJo5ppqd5jrdFHtskDaZ1GqXwadk8apaHWYbQKp9LyWSbpAkYm1wNkr3MC5wN0kS25UyTLFejVDYlS2Cd722V626SzDXPZpmlz+6PSRbPPM9xZTKPmsOlZHqYZeF+slnGqQJGvsuqBOeViZ7mOWyTDB4uQc8xTefTNrKMU32scoXWuR6UNHejRLZpip9dgatBohd94xze/St5/y9h3y2SN5eaIrTLczVO4JpnsikZLON0D7Msjmm20KpYwCj0MMtyWw0ngmma4m6aJLTL5dDSfG2KWcaZHmY5HmY5XEq2p3muh1kWyzidaZTGp20UMPLxgc1zN0z3tSkVWJTwaKUcarGb4UYPaj6fXuBtVWC3JIZNyWBTQBf3ZuRwqekwPDNO9bbIZRplsEzyeLRSlkmB6+ocT4tiLi2PaZIFqG2YzqfnuxpmsM02Oq1KF1iVeVAKhTYVC+S9kCr4n2NxoO0WQoWbshVsx4p2aPIOfeDILqwfd8NjSSsh6dZXniIqBgn5B4RyWE/ery/tXCRuXiE7aK5+36jwaSfFy1YF91mVPWyueJmo2LHorj6i4jAh7dBTnlhWPQSKsuokoewnilqBvDWDhKybKG/VU/QQ4g59aYdpw6lFig4g5roBQtpBVB4lNL2gNCuOE+pOQttNVDYTqo5F2uNQg0bVTlQ06ms6IBVb0kJI2whNF6HuIWTHwDaj6dWrP0lUtSxtOElojhPqY4SqDcKzy94nZGCtXlbdCzRfdWyl5iTIz5IeQj1IVA8R8l5C3EloB4mKY8tV/SCoVxzUVxzVV3fCjin7QPZWnVhUc5KQturLWgyqO/WlRwhpy5LafhghyHuIyn5CfJIQdxOy40trumG7ZQf0lGCjJ+PS9aQ9sCDr0AOTz4LP+3YMCW6FvIMaseb9T+Q9uCX4jMrrRI3vkFrYpxIebwjvrglpVvofrI/slfkfUQbtr4l8Xx24WxfUWBvQXe8/qPHuqRX2a7267wk/V+tzerPfiMaza3PAQLWgf4v/B0qPE3eFfKzx7K4R9mwJPFnvf7JGeKohYLAh6JhSuHtz1AFd6D6l35H68G616EBD0LGtAee2+H6xWfD53YFfqVg9d/gP1Xl33xk4sM1vQMFuuzv4gzsDz2wLOFXn07VV2HWXf/8dwmEVq6decOLukJFa4Ym7Qs5r+Wc2iz7b6v8JDAn8TtwZelLOad8SMKwTnNIJTm4LGd4afFrrfaLG50y96DMZe3hz8Ccq3+4q4buq8DcrAp+pCH5OEflGdcyBCu+9ClGbLvBEQ9iIRjikEpyq8zujEw7iBJgfrCa1oiGcvbhA3r8Zrf/NG//w5O1hluFqkCi0yse4nCpgFLqvzvAyL2AbZ3uYbmQaZQgYhTxqLssY/BiwGnWj26pkPiXXk7qRbZTpYZIpZBRxjDNElsUeJpkCegHHOMNpWaLIspBPyWUbpbutSvW3KXFdCeXZ+ZRc8r1eNHjJxyLf3SBFQM9jG6W7rkwSMgp41FyBRRHbOJtpmOlumC6yLiIhnkfNYpukeZhlMY3SZvfHKItrliu0LGEZZgjoee4GabifTNxPEc8sW2RZzDPLZhtl8ik5PhaFLMM0rmkOxziDR8twN0r0pGeJbPJIGZ6E/p8i7/8xwRuCAv812+SXNG8uNY1tmsKlZPJp2RzTTI5pJp+2EcN3pqtBstCqUGRdRII1l5ItYMBQymlFnA9jo691nptBPNcszcM0lW2c5MPI4VPTPUxTPExTfRgb+VSIvXNfncA0SuOa5bJMc30YxXzapnXL4jwoaVwq3NDgUlM8LVLZZvFcWpIXI82Tns42TfRmZLNNMjzN83hUAHoeNcfDLINtkuZJz+KYpgsYm7wt8njUnIA1FZCwTtnkarCgeS9U0rkdLPLzfSpbCRVmbsBu3MhCJJVHiMqW5dUn9ZW9hLRbTzmwSDtMVPWANqw6ie0oLfo1fQDr4veXSfaZyvaaVrxlWv66ceVbxqoDyzRHCGkTUdNLSI8RJU16kmMQ6FHZrq/swV4RUHyX6QYAQCXHlsg79CqOEOVNhLiZqGoCqtb16Nf1EpWH9Wu6CE07ITlMKJoJWdOq2uNE+XtE+XsGtW160vf15Y2EtJGQHcatiZA2E/Kj2OJylBA3ERUH9NTthKwJ3qtoWqJuWaZtW1ZzjCjbpy9vA6G98thiaTdR1LwMZPI2QnGM0OCJj+Bxb14u61kmObZUdmSZqllPepQob1yq64F1qo7oSY8aVx8jCnetkBxYJj6wWHIYTDslB5fUnSJk/YtqzsK4QtxGVEJdHjhE8zMpyVQTOMItOEO9aSHb5DaMM2+VvPt+JHjjci1an36dcGBr2HmFdzcUiAlrL+HuqIvZW+6/vS7lDXnUg/Lov2o33F8T95w6+O3q4KN3RgxuDuqvFnWJWa013iObfT+6K/B8jdeJrYEjKl73HcFnNV7HG4KO3x3ZV+N7XMptVXn1bg4bqPB8GarYnEWV/o9pQg/XhvbWBLTW+B7Xeo1Ue39U53PujqBztYLeLX59W/z6tPz2rQG9d4ecahAOKDw660SD24KG6wV9tV49W0VD2/yHtgb0Vnu3yDwO14kGan3O13h/qvX8sFowUuvbvy10QCfsqA/o2RI0WOd3QutzXO11fDMeMNQIT90d8YlG0FsbdGJrRL/S96g6qL0+ql8bcqJKcGxLxLDW94TOb0AjhLmntb4jtX6ntT5QrrLG72byHoZSRD8q/3kbDN/41NT6DsD8TjCa4+R10lku7K/3H6z2GdT6D6iCOmWRb+JI8snJGxP/Bmn/IC//wcmbksk3z+TRMrjUdFeDRB9LYF+OSY6H6SZPWiGfmudNL3Q1SPU0z/M0zyWVaZ5ZticVcuv4lJybH7mmEMLtY1HIMc4Q0Au4plnM1ek+FoXe5vlso0xMvVletDyuaY63eT5zdTpm901c0xx3gzRMyRvJdVjGmd4WBd4WBXzaRo4paOGe5sBnnuY5fNpGb4u82f2h5XPNctnGQPOe1E0eJtnz/XiYZHOMszjGWTyzjV60PC9antuqVAG9wJO6yYuWC11hnwnHLBX7UnK8LW42nNysef8ZyJtLyfS2yHNbneJF38SnbcQDGLg74Wme40Xf5Lg8nmOa7WNZxKVsdF2V5kXPF1ltcl21gUdJE1nlckySBRbZnuZpXEoyj5rCMU30pGVwzVLdV8f7MHI8aRl8Ktzr8KJvclqRwKdlezNy2KbJAsssd+NYD2qiwCqNQ4nztkxlmsR4WqQyTTbwzdP45nAPgXT7sEySeLR0D0oq2zSZR0vnUtNYJsk8WgbHNJ28oyK0KpwbEf0v3Xm4nZ6TBbfJbSCPn+fsf/U2KNrBZAJSN3aeABG26MtaVuq6iYojhARYmShp1tdiuVp8HNRl2VFo1V2E5AhQu+KInuzw0iqY42goa1lS3rgMuPYIGFfkLUsVx1Yojy2WHF0kbVksayPErfrSdjCBAPgeXSRvWyRt1Ze0LJO3LZW0LFW0L9V1EZWNoGRXNoK2LW0mZEcXKVsWKVsIySF96aEliqZlisbF0gP64v3LFI1LZI2LcNOXN+nLmiGYHH8EPWXbMnIPpU2LVRBYDqYRaYZJo88AACAASURBVCMh3k/IDy1RQpD5IknnUnmvnuQ4UdmirzpGSA8TqiN6qmZC0rRUcWxJVdviytbFkqOgakual6qPExWH9WUt+tIjiyWHl0FQyfsrpQdJ8tZXtIKjHVzyJ0A4lxwDkV7ZRqhaF9ceh00rsJ9ntrxiC6FoIhSN0BYq6fzrNfl/feYWyFsXfBBHc0CqyWzDOSd1/oMKfndtwIjKp7curE/u+/4d8Y0QOP8Jjur7BpuhL8Kf2thnFcG7ZMKDYM4O7tscPFTjM1wtOFvtDZXV63xP6Xz6GvxP1weeUPocVPkd1Pi31oUO1AadUfh16CLfAnfH1xACKAs6IPfrrA48Xu3bXed7vt7vE52gX+19bEtgf42wp040WO97qlbUrfU5XuvbvyV4uD7gtEbQuzXwdI3PgM5roN5vqFbUXefftS20v1rYU+v7QbXPR3W+H9f7n9UKu1WCtoagfp2oSyc8VuvXVS3sIQvibA0cqhZ1VYuO1/p1qX3aq31P1AUNy70HxJ4n1b7nqoPOa4RDSkEf6VnfHHiu3v8saXyfJe/ZekODtaIF8r69CP+HJ28uNY1LTcGP6fjO/kauWe6P2my43iz68CiZ0Myyf9WjWTaseSvtn90FZHmUHxVJIYF4dhIkmV396zcBJAeh17+G5P4M5P3DaSI/8k8dT3wMN/JmS/Ck8agpt9Aoabz5ht/IpSX9RINrDNq/6Xm2q3QeZbae0a87U7/mbP4x1lkg7/8yectJYzdM9dODnJOWRbJmsgFlkrEnMBGwk1B0EfL2JbLGJbIDgIzqZkLdCk0FTKknw1ZmSZe+pEdf0qUv7dSXtS6SNS+RNi+RNi2RNi2SNc32LAWyXySda3Obw2s242RxCBeHEj9SCBq/qbUukUBbJJ1tS6QtwOu4zb1E7gbYV25uc5206CkaCeVBzOit4L2WdMJqslY9eTOhaNRTHNBXHFgka1wibVoqbl0iIbO3O/BUSPJx/ijNfiJ9GVmEspNQ9ECTQyYjrE+OZEBuJ1vLLHzPP69sAv4GFr+VkdLCyv/+CNwaeYN2C9gNZXRgAcgbq+B+p3S+w1rfk9XB3argA5r1r0Po9fdo5gIuy3ABV374HhBcFvGyKrRF7tetDuxUio5tDT9TLTqphTma53S+Q9V+p2uDPtD49St8m7Zu6KkSNGqC+6tDPpT6dSnC34I+PwfylocfVYUOyv3blP7H68LOl3O7t0SeVPm1SPhtm0M+0nh/VuP7RY3/sDagT+3Xo/DtVvn31oQOqn37NoeeVXieVgpGdL7D9aHDSlFXbchJlbC/NmhYIuhUB/ZUh/ZKhcfqwz+Ue5+oD+rV+hzDmD6s8xrcGjhS59tVI2qt82uv9euclZOF53Wi8zrROZ3viM4Xq8uiYRy2OIwnVoLVZO4ozZq8F8j79nL32NifgLxJJAKTAKacbJxjPR/uQeZ7YFrF0DZL3iR///rHfyL1n2Pxf6XDm0nxR8Q8K07/2jHA3Gjh/0fynj1NczUgYayFT/fc8cTjlnnyTv+BpIGDSQi++fHHqD2P3ZDPCGA9N5Ajt/LjbVFx57/A3wvkvVDD8t+TxG0jMxnOlpbBFEMyYRCAGHCZxEpQkXH4CWlEaSfkLUtkBzF5NxGqZhC81aQ7vBXc1bIuQtqHW4+etHORtJXEbszcTaQmrSdv1pfNyuqkuI4fQavWlzVjHAd0XgJM/M8NaH6uYds0QPMSCVQCIosBzb2lE3gaxgA3NWnnIhgPtAPsKkFphpwc8F534ro2rZiPgbwBvuWNcBAkrVBdSNYFQw6ykUiNhyizyroMf3B4vgdc4Io+fCQ7cAgPaePGuTGzNp6bziP5jGIBu286Jr/bF+FXk3f047rgAzV+PZi8hwEfgbz7cOuHMjqiEY3vKW1wtzJknzryZfQpGv8ESTfesylKByUdxnC91m+QNO45+fqD5aJDWxO7oLyO94Ha0O7N4f1SryZtSLsquFUR0KEMaVWEvlcW8IpuwwFxyL4iwQFlxNHKiOerM58u31BfEnlnRfhb4vADqqg9dfEHxP77dJFH1FFv1sbuqY5orfBqqw7+osrztC6sVxd5RB6ypz7piCz8XXHwu+rw5iLevruTP1SHdkv8D+mimtTh71UFvKkKaVSHN8uDD6rXH5KH7FFGHFCEHamL6lQID20J6VF5dmm9Tt0Z9KmGP1Dn27c5sKfOr6POtws+vvAsOFWE57CdYwj7Okbm3B1DYPC4ucYnjFLI2wXDUFtnYYblbQPwPwF5z2ve8/A9H653k+g7S8A/iWI3Y9nPLWfOqZhztdl/htphADCLhjej2/zyHD7OidZ4JED2+Wse/xjC588Kvbfu85477HD8yWPLoaXNN3K4NauL//RwiKyIefPjTTcx4CTefMbhfsjc+G1uCGeWy6HkkQ1Xtsd3S37m7P/rvYufPRRzF8CfbIUFzfu/KXli8p6nWKwxz2veAN/zuDwr3JJGjvl5gdijMsugwLLzGAoKOpbM58BdTjrIyembP/U4R13zUjdeAN2a3D1IApF1QQNRmWw9hIycqtiBJyySxYDmViNXlvbABEqozdkFj6DcY5Fe2Y6V6bmuFFiiVjYTyiZoCozL5FhCTirZPVjyx2L27K6S0IzvBsD+9AB2y3v0pZ3zwwbY+fmxjfzmQkVz24WdXAgW/N3h+5bIe/88eYM5RDRY59uHq1riApbCcxrf00Deoe+po7ajz9DMl0iS/XBB/N1ZUUog7zFgcWXG8xURL6MP0Gg/UkTt3JJwRB68WxHyGjqH0GlUn7ZTGf1aVfgLkuhH0fdo/CyuLf05qsl+vTjqzqtnoea8NF2rznx05mME7uQLqDTyTnQBzXwKRhRp9BPVCfsrA5oUUW2VEc8Xht+FLqGx81CdWpL8F3Hsc9LY1woCHhPHPDb9EYJKcJfhsSzsPtmG56vT3sgPeACe/A5NngdxXRvxdn1I650RpzSCE7XCEY3n0B1B53TeJ+pEA9CEGKBhBDI0O/wAGwmJ1HOJgbOC9w+1h+ZuF5BDl9sZ6b3g875tZH/rHd9KDUvgpB9I95+h9gemuUl4/jFp3Uxdt7qMXSv/QmA37c88bd+8MLeTc7t0q/vzw4f6I6Lbbyfv2eMGzA2d4McfjuHcuZiF73nOzgULimnejxppSoEC9VCj/kf3QPDbZ++ZgGcpj2uWxzErmGtFHEreLHyT7/3nx/ntzi/cNPb7I56vW9/nBfL+75L3HHZj04WULKwDbhBShMaad7OevHluOmAL9l3gwG+QycETQsrk5JrgWp4zNM8mhYOPHBtalB2w8AtNMVtZhgz9wI+YyYBNcQ+wAm7KTgJaF/7zZnK92RaCdxLU6JtYXN45twNzPeD4QugHdpI0u5MBL/NIjSkZiL9z7kyRYHczeXfODgZknaRgv0Q8q7vj9EA8YJgdNvQAo8t7cMkeXE9ngbznBl1zh/f/DuK3SN7+pNY78s/k7TuiE53XiIa1wT2K0PdUMU+jL4CMC5O3FaVsLcuqn7g4M30JKhwXxd4rTXkKXv0KyWKeqgh8TRb6libmOfQRVImXJd4njXsELCUXsU3lMpr5Cs18gYqi7xGn3oW+A/IuSS7Nj1BBwfarWEq/ihF8FP95AZVHPyCOeb0y+mXg8uto8mu8zuWZqYuwxYLou1XZD099iWszjyH0/QT0cwFJku4v33DvzGfQP/oev+USzObUBR9QC5urfXu3BJ6rE31Q7T1U6zOMMwEhFhAnAw6Dku3XA000hJXsm7GbtJrMp8GQLp35xzm7/Lxv/ndcWCDvWwfk2/aOWyLvH5HTL6DzHJndOklgkv4xLv+ok1nTCLZ3Q3LzryPpHwwPP9H/HFD+9Es/2vofTQL/jeT9w/EH7KZmsmnpbBo84j9nXyWP/NyJwHajWXou4JqRDUga5gCA9X+2zBCpUv/Lu37QuUm1m03JY1MKSPKG95Kd/NPj/ASD2f7/9yoZ3f6LZ4G8fz/g+C3IMqsWQ8gd2eY7IfEFnCG4AX+DKRl4F4vNWNydc3oAqevJ52YNgn2ZdD93YKidI+Z5dP6nhXmSBvxtmTNGN+NljPJKMnQcO1tUOIzlh8e5PPLZdeb+nLdzwAI5hRSPAUjD+uwWMX+TO0My+r8+wmGZHZDMjzF+MOHIweA+twLpPieN5mCMAeyeV9xJdif5mxTgwZnTs6B534br/xbIWxuyVxfQCYXQMXRCORjfnlnN23dEJ/xYJfpAEwLkrYh9AoKu/x975wHd1JH2/UtIsvu+33fe823AQJLtLbsJwQUwtqp7kWRJ7hXTDO5Wb5Zkm7bZvkl2s9l0CGBcZcmFFgLGxhg7xtgYY2MIIRBKqO5NsuY7z1xJFi0Bggnw3nPmzLm6njv3zsxN+M3//ueZPqBnax9C4wiZIZ+4jLKi/7Kcq7GQEjXv35LAHaqQ3dLgf0PckotIFP631ND1sBl7rx2++5H5DEoT/FOW9ObYV8h6CUkWaxQJ/5g4B2CNBtD4WczKI8h6dQQNg/K9Kuzv0oR/W69hFh9BgxfG0BigtvU6So3VAovjOQAaRROXrNZLIHIn+ivGv4KJAdB8L9RsvYjQSQTb1zN2qlkHC3y79fTjdvLu1nv36L1PQqJ127X/Vqxn27EbrDgYuG0OEwdt2y3yDxCyb1uV/e529wsV22TKuPrbK75X8r5ZvHTwN0m35E9M3jZFk9zZ5O7zSY+4DYVvwJebyJvUUL/BN3LT49n9yt9M285/veHuTzx5R9t4Glu6gbldkibTrAQ3lwQ3W+fYJjMwRrYuwnYRBw2TzG3D7sndbUjN2+kSm8nEbWayI7m6JDuS2yRVO68lcD6+6ZV43Mbou71gFHlPAXk46PnbD0hp2bZ7PKkuk/QJBgzbmkIC+BIWXwJ5K7DYjMXdZ3Man82BRYqTVmn5LkK+CwvkdTZ/CJAuTnBgr5OseTK369Ok6wPg+5ZkA+taAjwhzsmO2g7yvuFa0qHu8Klj3zZAsLPCjdVrCXi+nxI146jb5N465KrTBryg02HCsYVPcV4ZCWtJxXXP4DQd1o+SOE566EmHjLNNpYEgJznYZU6R9xS8/3dP3m+pA6pI8tbSQe69kbyPa2hfKuifq/xaJYHVsrB/w+aO1zEcjyNL7zgaHEUDyHIJZcWslyYVwF/PoezQNyQBO9UhtbmCD0kVPC1snSzuL6Nf4v3YR9GqGPFyoTo79q1VgrdyYt5El5D5HMqJ1qXy1gLZY507M/rfKfx/ZMUr0CiyXJ5AIyglPN9yGUvmFiRKkaYk5iyJybQMIPOAXeoeQcMX0BJBliRZlx2ft0qYtypyNXB8L5roRalJWUnCVRnRBUreh9rgmrXcZgXtIEQr9zyy1o90m+CtcIC8T2H47sKuG8faUyfmnsRu0l5i53ISi29LzA/qJEXe3w7ED63EvZE3Xlf33DJbXAubBO68xs5O3oDd4AHwmJns5gJ7Xt5tDmx3U0qCa8nkxGckk9kMDDetyLSvj7S7usmnAliEENc313/T7W74aVdn74LnSCT9biBlR9K7uN3d3OieNW87eUPl0OckAb86K5lMrjAKNscRLKzE6yPdZkXjhO3gk90LJW1OFXCKk2XsUXGc5jakjk7mrrNiIc2Odp0d/SrOAfS/oaWT9ZAWo28s/A31PLZ/osh7Csjj24HbflPYPd62hlLagMkYgzUpbEOOXRaYFGF5otQWzGSatPYZcd0PsxuezW6aJmrFu+Q04TgneyByiHQPjhXYgv9kM2k4Fh1iMAWOd6ywvMFeAsboGxN2I9jK2AR4hwyPJwM32hWcarMJ0qQsjb0xYAKBhZiwDw620Mh246ete0bUABOJ7CbY4x0KNNjEfok90ArMPchFk5jUYTox2T9PiRsweeMvAxDMBMcQdGjtsGORw0S+e5o9ACJ0gsM0f2Mr7AN090NJlXT0wP2Rd8/tyPusgv6Fyq9tkrwHEIjNJO8Og4XDfB5lxa5ZJZSDqn0FqSLfkQRuy2QYQfM+g9BZlBmhUyb9CfVilwhWoLMWy1cJV2dH/zMl9K/oIrKeRZrFf0vj6aHaQTR+BWXHbljBezczfi0I3oOA49mJa63XscputgxeGgC5fRQhC7KaB5F1fOS6dfwqRnBcwwqhPiPmT9nxfx48g+cJY1ihH0MrhHlZAR9oQ/ZKvOoVXu1r/c8oFh6B/eRtKyxb8r278r1OAXzTujF5N2P/dwfO2/T0NogUfvOSSgd5Ozu/p8ZzQpH3Q+Pqb7/RfZA3OHeXONl2SfJ2qMsOwdsmTN4tc5N0fhsstmP3LfxNehhuXWY3ecbmC7c9GynQUuRt7kNzf+zvOoePudbmwMZfGMgVsST3T5K3Q4G+ibzJwH9usyLtYO2Ab5svxb40k8RuKGZfDkuui4Xcic4B0F1nR7vNinSdbUtus771M4Wzrd951e8Dmr082lBOkff3ylhA3tgZQtIkNofIYOd2HCCPXFbogG9M3rDhJTDrM+LaZ3MgJDYEM5G2wiWKRgh4IoOIKBAcEMILtmATCymZA7mSkQpxTrrJnXMSbZ3CreDAIw4bDKy5vKWGSbXe5pYh44pAREIwgeA1jo4cYqHkkGANEQ9h/SiEMSHbUn8jedvmBpjabXVOUjJo86TR3BZDEIIqQqxDh1WGJG+74g56PCZvHMN7GsZ92+pVirwf/JTj7sn7bbV/jZaF3SZ4WSHpsoCQebDE8ISGdlpFP67y/0wWWGlzm1xFoqTcpXz1cqE6M1EBrHwVLCg5cTp0AVnOIGnkv7ODDaIgoy7uQwj+fRGJolav4uYBl1/DGD2ML7mO0oTrssOBvNE5lMnPU8X/BV3APN2PMiI3ZoSXLecDr4Nu3Y9WRCngAFM4GkXWXgB0gO8xZO6z5CzJs161GU4sl6D+8fMoNfKPmbF/hBoGkLUfCk9cRoqwTVJ2Ta4vbAWvWnRsNftzPaNFS2/Qs+r1TNidx+Y5AcNJGxhvMG3j41Z87AhmcovVBMdBt3M5Rd7fjq73VOIxj20y4w5f9m8vTDoKk8FP7jK/G2By1DxpY/gmZfTRhqcpfPJJzZsN7rdBNDpksQwjO3kL7eS9ZP6MJJK8ndwjMBCTXxts0x776EyKzZOmcFzDjarznYo5oqSTb45TMdLN4hDCb3qe2/SV07XfXviJexMo8v5eyRvD9A0hpZ0XKdqPnVcB2gLkYZgGusWgbHOS4BWK2JpiB9bJ5Y924ZnUoeHyWxKwMvSGs+bthGW3reFOvUdWdVNufyq40aSIjp+EjKlChgB33MjZUnLLjeydA8HO4bHJOvEldvJzPLy90/AkB6Y6jrbfUq1DuKUO7rsH7P2PXfXTpHXTJbt/mLPjx+kbv0Do+igaGp8YH0ToPFJw3oGddJgtODo1KdmSZNmZxzippfeoaMd0fkcVvntlAWUa/gbY9eYyShG8lir4iyTh9bQoDcD0AJD3qkgZGkATF9BKwd+yIkozIwozYv40cRHusipofW78hpywf2WG/QldgegoYBa/Chdmhqth0eTXKJ2jlAr/Cm6TAVC4l3M/yBBWLeW8BdzcD4p1eqIcsBuvlcyOemtV6HuZvJIsfqEo4s1MwZ/TuW9JIz9KD/vzxHlM6lfhSTKiX8+J/SBF8DrqRZbraGLAAlaWr5CYWVgQ0qhnt6oXtq1nf76GeTSf3qpnNGPObge/DbhuuvJpHfkA32SMRcd2lfafNs7G3WWXoqcWu51c5pTP+56ofWoK35vmTZGuHT0fC4a7B/JOxtwcexu0fSxa+r/1ISnyptiL6gGqBx5oD9wDeWt99tg2hSFDeTCws5nWnet9Ip99Kt/vhNR7v9Jnl5ZTo+JsQecg0l9a+HpV8lspvDxRfD4J0KgXSRYXXO6ykOsjV4a/vkzwp9FL2LTdh3IE/0wJeD2L95Y06s3lIWr10jXA65cBkVOF2egSGv8SSWMLpNH/gM0sh+BPGfxN6dwKaULRxNc2mXxltHT8IibvfpQu+GuO4D0JvyQrdIulB2WEvp4bu1UU9o4s5vV0viojKhP4/gJaJXgtO+rfy7h/WhGuTUuQwZLQawidRiL2x3Jmdb7vwbWszgJat97zSD4N/CS4H8jg3J16WieQNw1CDd44LXHMT+zeEpv5xGkrogfl6r61HjviU+Q9NTB9T7VS5P0EQxtF3k/w4OKmUeT9QJnjvmVC6kKqB56YHvjO5E3vymefki/o0DC6lMyWNdxmTfCONNr7EKvkMo4ocgEj8nX88xqSRK/PjsQ8PYT31rmOIN7fGCzHtF5AaYI3ZAnvj57Fl4zhpZk4EPjENZQRrweXyDWUFqlLFf5h/Iy9Qv7HWcGFK4P+DCL3CCTF0j+NngEKN5O3HsUlsdElS6AHQ/k5LKVjcAd3+BWkXPbnkbP48lFsAR/BEP8F+tuSOm3QrlxWnda7Ve7ekud1bL3faR0d70+J96rU0W3krQf27cKYa99Mx7GZpe2APE/mPVp6N46FMjVWE0rzvicwnvLCFHk/wXBGkfcTPLgUeTvcCNQB1QNUDzywHrh78n5X41uLI+VhNwXYTvC+8YCVPapFx/J8T+ay2lXs/RJWTYFgNzoLvm0whJzFpNsLZhL0Bcrh/EvGfz8t+K+wlw0Z3Y8M5HcRWU6jTMHmlND/WL6y/2kMoHziMlrOX5sa/g/LeTRwAolj/5Mu+A9o0pcQOoE0HKMsqELB/wjqP48mvkQr/P8ui/oY7juIrJcG0NgYEHk/Gj+JMriwtw7o5b32x7sA8bwzBWBugdSHrJetoKZfQkpB0eJXP5Aytun8D64LOJZHP1bAPCFzb9fSezT0HrxdPCC4jt4Bnm8aBPPW0ntwcobs2x5T5D2FtPsE+LwfK7vFkw5e32IOocj7SX8BKM2b0rypHqB64IH2wL2Qt88+COYNrmWHlbldR+/MY/TomSeV3p0qervW75AuuCnds1zqV5Hl8/Eq2nt64XZN6DapX6U6eJeOu08ZsFfpXycP2FUQuQN1IVCgz6MM/w25wj3ykHp5yH556KfpAZvRBTR+AsGyy7MoM+RdVXi1hFOT4VcpC90uCqzJ8t2ezaySsUrWhu5S0feqWPVydpUquFwRWqIV7lRxmqSBB3KCq5WRW9BFZMZrN1OD/qYRbssJrFDyC4G8T+OghydRZvCHMt627CBjDmcj+GEuYIH8S7TK710FZ482tDUvpF1BO6hY2KTybF3nd1pH69HSTmroJzF8d2kYsEu8jbzpnVr46UgdeAP5O+aw//zUJcptMoVsf69VU5r3EwxnFHk/wYOLm0aR9wNljifGMEA1hOqB++6B70jebTp6R67XsdXsL/TMnlxmt9SzScVqWstr1QQcWCfoUPk2Zy/Yl+vbpmEdFXs2qRjNKkaz2LNpPe9EjucncnaNIrA4l2vK9NquZLeqWe0y789yfVt0IfvFPpsLokp14RsVoR+rgrfLfPYqfJs0AW0SekMB55icdkjv21nAPpRHb9LT2/PZHetDOlSseiltn4zxmdi7Qx/ypZjZnO1To4sqUYS/Jw7ZqOHvFLP2qYM+S6eVSYO26iO35gT8R8kzyEM+SaftUQYdkgTuyPTdlBX4Hxn/Qzm3NJe/T8T6TOFzTMluVzMO65ntWvrhfFZ3rnenlt6NBe9ODbNDw2zXMtqBvDFDw8yEDqiNczCCa7G3G3IGlIScafd/Tx12U26Te2XjqS1PkfcTDGcUeT/Bg0uR9wP7vH7fjEJdSPXAk9cD90He7Q7Nm4yjl8/qUS3sUHp25vl+nufbI6e1yOkH5fRmiWerZGF7gf+pXGa3jv55PvtELv2glrlf7d2g8mr4Q0iXmlG3JnSPkl29OuSQht6ymn1UMf/gGp9OhWddQcAemXdxrl+5mm0ULah+PfJUzrxapWdzARsvZPTsXE07pV149A++JwtYx3SMdqlH42q/47nM43r2KZnXkVx2l9anR85slfvsFTF3yZgHlD4tuqA2Ma1eF3xIzPhEzKxWBewq4B3M8f4kL/iYxq9dwqjVBO3NDdku9avMoe2Usw/JWSdl9FNKeqfO5+hqv/Z8Vkuud5PG+zMts03DbNOwWjWsFi1ebGqPJwhLJ8F2YsuxBYU0opBoDowO8K2nY/imyHtqeJdym1BmlYfYAxR5U+RtRS9kb3pa/Ml0cR0Z7o0SiakeoHqA6oE798D9kTc2nDDIqNVgOMn1OlbAOqVadDSP1aP3OS5bdCjP/0S+7xkNvSePfVTl3ZLP6lEsaMljHcz3aSjwadbSWlQLDmMBuE7vs0/t3ZDHbs2jHVrN6Mhd2JrP7FAt2rc26GC+3z4NY8+6wKNit4Y/BJzMYxzReR0qoB9Z7X0ib9GJAsbnGq+ja3yPKz0/K/DpzKUf1TNOaby7NfRWHatdNr9tte9ppecRPfP4Wr/zcs9OJb1R69ukZh5SMw7n+XcoaAcU9Ib8gDa5V4vcqyWXfVjn16Jk1uX6NKvo7XrfL5SsL5SszzWsYxp6q3pRg57ZpKUdzGdBrEAt05Z0jFY9ozWf1o4Ttp2Qtu/b50DeZKhvDN9kdJSp8ZxQbpOpwfr7qpXSvJ9gOKPI+wkeXErzpjRvqgeoHnjwPXAv5O1bi33ek7HzbFovqLxd9vWFpBOjS8Po0rFP5LLaFcwdeQG7Vd57dKzGfHaj2qtOu+hgHv2Y3uu0zutz0Lk96wp8D+XSGwt827T0tlzvTsXC9nyfTg2rVe/XpmS2aJjHVfTjOvYJ8YJmDb1lTQAsasz3Oa6it+b6tkkWNeX5d+j8WtT0A4pFzXk+7RrGntX+zTrvo/l02N19PeuMxv3EauYpDX1/Lqsul96Wx+rReB3R0tvW+B1Veh7MZx3TeB3JZ3WDkzvguMqzLXfRSS3tVJ7/cRmzKT/giMyz7rWgo5qFB9awOnSLWguY3fmsbqXnkVzasVzvTj2tazX9eAH9mM7rUK5noxz/KAAAIABJREFU0zqfzvW+x/Reh/Np7asZHeRBAaO9gNGu927Re7cUMA4VMA7h4N8Ued8Xx37bRZTm/RAV3yedur5leSXerQZ2l3xe8Mrz37qTDhXP+7F8Mymf952luyfPBkC1iOqBh9AD90reeEd0u55q2y8dNpQB8sbwDaE8yLgf4oWf5Yc06zilYvZ/1vOrNT5Veb61awIOrWYf1Xl35Xp+qfT4PI/Rk8fqyKW1qLwPqhY1yRc2/yHobC7zuIbRqWQclnm3aP17ZJ7Hld6n8vzOrAk8tTroaLbbJyrvg7k+ByU+NaqQXergRqV/nczXWMDbpfb5dHXQgTy/3fk+9Xqvdp1n1xr6caXroT+zvyrw7vpjcKee1azybNPTj6/xPaFjtGu8mgt8jijmf7bap1vt1ZLvc1jtfSCf3b7a56TC8zOV787c0G25/rv0frU6xv7VrBbtoub1Pl0QXpB5PI/1uZbes8bntNarU7foSJ532zqfjjW+Ha/5HxPPq9d7txawjmo9D4ENndauo7VpPQ/lM4+sZh7ReDXn0T6jyPvb+Pn+/06R92PJN9/OuI8m5VOa96M5Lg/uqSjypsib6gGqBx5oD9w9eb+j8d2jxcsEyZWCtmh62MeMzc1dOKC1Laa1htGp8GnN5X5KbmaJPkd/iC1a5bZB539QuahF431srd/FPOZZPeNUgc8X8gUd+eyT+axj6/xPaBZ16hjduXQwUut82+Xeh/PY59TepxWLetTeR3Lcd/+V35Hn05gXsgtdRpaTKCuoNN2nkIyRgtqRlFGa57db471vHbt7NaNT67l/vW/zGmZrnneb1LU517vzT8Hn5PM/Uy46sDaoXeFZtz742GrfTsWiA2uCG/UBO2X0woKQ7RrWbl3QNvQFDq5yHGkCytSMbTrG/gKfFvn8fesDu9TerRrvzjzWCcXCdi3tyFp2Wz6jWePVrPE+JHq17m9hZ/T0Di3t6Drfk/L5h2GTS1a3zvuonnE0j3FUS28rYOEQMZTP+/7p+puupMibIu+H2AMUeT84xn00Z18UeT9Q5ngIgiJ1C6oHHvEeuCfy3q1ltpHwTYbDw9unw5pCclkh3hoGx9Sjd6lZ7Tnsel3kTuvneFP3U0gc8ofX4nfL2HtUzMO57C4N65iC1iZa0CL37pB7HVsdcFq96LDW+3A+8wTQKvuIyvvgmuAOnU9HLuOEmva5YuGRNf7dawNbJfN3rPFrVviUQczBAZQTVqSIMKLrsNk7Oo+0wTUq1l49G3wjErfa10IP6lif6BgHtN6H9cyT6wPOi90O6X271oYcU9AbCgI7pN4HVKzPlOw9Mp+tUEMHkgS8reNukwZCZENIJ1FBWPWa4EaFZ12+T0uBf0uuz0GRZ73W55iWfSLP9/Nc+hEdszmX0ZDneyg/4IiOdVjDbNOzOnJZR+ULW9cEntYzj8s821Ve7Tp2dx77mML7sMLzMz1rauzdDpq3f5eg9rD8Jkh/SH+jfN5PMJxR5P0EDy5uGkXeFHlTPUD1wAPtgXsl71YM37b9z/W0Lht828PqkUSuZXQofVqkoXvTgjegPrwf5HXAYhmnUBb0qTqwVcpuEbP3KgPr1MGN6qBD6oCjIq/mNQGdco/GAvaJPOZxHat9bdCRbLedavoBDb1Vz+pQ0w7p2J8pFtWuCzqsp7cp2dUQfnsQpQYWZgUbRo4Deat55Ur//Sr2Ub3fybR5tXmBzRq/7XJm9eqgI3q/Hi37RPaCw3JGp8a3W8ZoVbDb1X7dcp92CXu/ircdVPOLEF9cH/+OKKhMEloGm9WfRMqwUhFzl2hRi97v5JrQ7qwFO6WsTwvC2uSsNim9U+x5bF3I+RwPWKmZ471XFdCYz2nL8Nyj9mtd6bZnLe9U9qImJatDwe7QBhyTMQ/Lma25gZ04hCLMYah43lOBvpTm/RAV3yedur5dhaXI+0l/ByjyfqDM8YiLkdTjUT3wEHrgXsjbb5eW2eJE3l2YvDF8A3nbg+Ux2rTMNqXfPllE+eAp2O8dDeIt2QfQqsB/ZQdVyUP2r6LV5IZvl3C2pPm+n+azQRlWJQuqkPsbtUG75MxPpcy9msB9md5lq4WfqENNUt+yvLAd6mCjOtiYG1Sd410hZzSogmtQH7KcR1mc0vykumzBapFgtSzEJGY15AYdk/ke1PP3SAI3q/mbNWFlqYsqRMxaZVCt2GebllerFdRJg3ZKgnZJg/aJgnZLONUi/geoH5EonxWpTwl4J0dYtCxUr0r6p5hTLg9sUPp1ylit2YxKRUi5hr81jf2ekrdLFlyXw2rQhrapAutkfjXK0EoFtyLLr0gSVKHi7dAJ9+bAyT2yoE9lQZ+m0iqkgbukQTtT6QZZ8A5lwF4Nq4Uib4q849xc4lxnxbq5wMH8GUnzZyR9O+096azzOPUARd5P+ttIkTdF3lQPUD3wQHvgrsmb+7bGb6eW1QwB9UCshSWVekhd+bTOfBoOlgf7yduSMqAmM/oPaBzBTux9CI3ig+soNXBTZmClNvYTcw/ewr0Pe1H68Y6SfbDPvEjwH3VsUUrA6yBCX8M7un+Na7iIf15GaSH/VEfuygrdBKzci8SCkmXsD2An+T4kCjLIg+qzfEzp/u+C/+QaTmfANCKPKMwK/RNsGv8Vsn5pr/k8yuS/niH82xjeah5ZxtHwIBpDI2dQRtSbaBiNfYWkUSXLGaXigL3S4Ep0inwSMzTqa3jmHO57aX5vy8LeBVP4+clWwK0votTQ9ZLIN7L4f4e2XMfb3V/CB2eQOPR9jc8+irwp8qbI+zFX6IG8I92eD7PHNrGODlksw8jch+b+2N91jtDNJc5jZvL8GUs8ZibDjMIlDtKTTqtPUgMxeScucEl0fy7abXbcvOfD577gN9GLzINocMTaP27pmXDE867/7vG8yRqmSepvlxrsf735gJDCGUd+KyU4/9X5+JaS9fgMNISQUvnNPYAHpcEpv80w3dylkkaCTDg4nX0Eb74Q9zZ50ja4jtF0Hi/HsXM95LX3mE/V+Do33/6QN7+uZCucS9567Gjp7foBOuoRaS9+TvK/mrsXy++BvNX+OzWsFg1YvTu0NvIGwTufNil440DXLVpWszzYMHEFIQsauYZSE5RoFI1dBFrNjngnk1eSwfsYSJSE8mGM171g2kajyHoJZceuT4tYC5Q8YDs5ccUC7D6KZemrKINXmMb9CAr0oWzeVhGvCF0Ggs/w2yQL3SnnbwQsxl4UIPJ+8JCkc/4ujV49enocbnoda/D9OL+G0iP+gHqRtc8M5D0+br2OJs4hUexbJNmncj5URe3KCt4KG873Ieu5cTRgQUNWNIzh+2skj3lzqW+uzVQzgPG6H8v81+DWaQJVWoQG9SLzOdyWfmQ9C88mCv2XxreWIm+KvCnyftzJO9ZjVrj789xXXmChAWQesI4PmYG8+x3kneAxY4nHjGWQz0wCEKfSY9QDMxPcZia7z1i8YOZi9+fi3GbHz3s+Yu4LAXbyRv3jE0DeWZvxTjr10ySNd0MVN3CGoonIqiVkB55SHHxafoAQ7Xtasv9pSf10cZ0jPSWpw6n+KUn9U+KGySTBZzCmP+WU30jtwD1PiXHuVIYsT5YkpBgFZPWEtA7OSOvgr1R+Sw88JambLiaH5oYBmi6ue0q0j8je+7Rs/7PKg4S4jsipfUb9GSE+QIgPEpImQnRwugwG+r/Vh6ZL9xNZn9rHlBzZOtzbTqPsPFLk2N04gvAmQIJLyGvvMZ+q8SVk9ZBg2gZPiLur4RmRLeGfcP6WF892CT7v9MaKG6dJGp9yzm1v5r22esram7XnKVn9f2k+I7L2TJM3EpL9hLSRkByAfDKRs2JywgBzHpwaCEkzIWmeJq2bLtn9w5wdP07f+AVC10fR0PjE+CCouXLuO0r/XWBQZnZoGBDAREfvIh0mWlqL1rt1nf8JlddhDbNdzW5R+BxQ8CoBtcfR6FW0NEJJcvbEJSSKfy1TuDEt7H0404e1516UFbhOFf0mnBmAkysjM3Pi8qznML9eBvE4jZcviloNMN03ga6hHF6JKMwA5XtRJrdMwi9DV4CnpZwNMk4RaM+X8LUXkYz/TyXvY9SDxEHvK2PeHj+NrOeQKEG7NCwTjWDyHkaZ4e8uC37dZom5jHKEf9BGVaT6vwe3+xpWcGYGF8NqTvy02RH5WYLXsgSvkSo7OofEEa9n8f8MN8VThWz+m6khfwXNewD6TRL/F6gHTyFWCmTS6L+khfwFfY7UnHKNTwNF3hR5U+T9BJB35F2St5tLkpvLY97e/3VqfdK3kPcYspG36NPp4vsh7+m5rYTqM0LeSOTsI9J2PStr+IF0//ScPc+Ia53SJIVPF9c/I5pMDjp3PnCmOpJ1nHLnqiaxb5q0DrAbWPOGAs7VUsfTxXXPTCbnAar9H03T9Jw903JqiaxPiZzap+UHYA4m2T9N9hkhbSZEB5+WNxOZtdPEddNyap/Lb58uqXVOT0lq79y9JL86ctsA4Se5oRLnCu947DSju/Md7/MdeEoCb5Hzi/SMuO7ZnHrn9Iz9ARzTBrK8Y+7h9K7WTxc3TCZRIz6uu2PTbuxSWzH77R54Y8kKf1TQTohqCck+IvvTpxQHgbxlBwl5kxN2N5Izbftk497IWxGwS8luUzM7MXl3wR7p9DY9o3WdX5eW3ib1aFV4tef6HJEw63ND9670fQcNI+sQGr+GcpboshNXj51HaAxNXEIpvH9nRGwAGB0B8s7krFVwNmcFfricuxYE6VEAYlGiCmTsa8C7orB3NTElKX4YZzGdZ4UUrfLfSrJ7Jq9ExC8Guu1FEt67Ut5GIOBe4PWM4NfUXKPcf4eMZSyIqFnm85pm2VurBJqMGA0aRuNX8AP0I3FcYRpvI9QwCOr7cuYaDa9KwS0HmO5HorBNIsFmeJJ+NP45ygz7p0xYlsnZmBG2Hp1Hg91IlfRGtvCP8DDXkeUMEodtzQrdJIn+I7qKrOfRCt4aErvN+AkVCX8T8d+SBm+Q+5m0rCaKvCnypsj7MSdRkG+j3efgnXT6kXkAjd/sNpnUvN1cEjB5J3nMpNJj0wOYvG9ymzg0b+uk5n2/5E1k7iVk8G/zdGXT/9Ee8jUg7jbErUahlSi0ClIITkHViExw/pZElrnv3FF5UDXc7tb6qTN37AE8RqFVKNiE/MrN3J0oqAaF7kCsCvTfuS2EuB4Eb2kTIWp8VtkyXQLfNJ6VNSzaPHzTYJE979z5NxW49Sc8kv3u93Bwy8tzx6bde8mQKnhLA+3vqqM5XBNyJMftyBbd9O7d2kw4U2lP5Mt5T62+91Y4nvBbD0Kq0KLNw8/IGwhx7VOy+qdVzTDik1K3Q/a+T81bwQHNW23TvDvJzSzJPSxVnm1a7651AWfzfHv0ga0Sn23SgEJA1V6ExsaR2YyGx9DVMTSGf/ajlfx/50QXDp3BPpBzSJuwURZiUvB3ZES8P3oRW1CG0Yqo9IlLyPwVWsn5R1aoSSHclx1anBb6NzSIxr5A+vid2bwtJNFmhH0EZIw1b1HYuyLeBoR9HWmcP0qFWzPZO1TBrQq/hixWiSzqbTSIhs5YbcaVcZDkUT9aHPw6OROwnAPyzkt8L421QSkogSZcRulhf14SuAYNgl1EGvW+JLw6M3BPFrc6g/9HuOkQWh6WlcpXQ/zBiygv5V9ZISXSsOos4V8GjsPMIT36j6uiVw+eh3uZr+C5xGUk432kCKzSsCnyngrwHqVimzzmLPt4qapA3rHuc8Jfed4fkeQ9aLX5vF8MxD5vkrzB543JO47C7serB8DnPTN2gUuc+4xItzkx814Q3Mbn/V3cJuL66apmQlQHFgVRrb8JBRpQkNFK0gbHhJnDhIIrbYljQhwT4hoduRWfuVMOxW5MtymJ7wV3dFTONcItqHRTD3CMiGNEISac7DhIjhG3BgVWTAh2IX8T4u4A+iSy9xJZewhRAyigkkZwE8kapon3/VDRyN8JozkJlJWTdd4ymjcNH+KYJkfwpsf73n/aXtdK8u2dfKPIN9b+eFZ84GiFNQTKQ8JNc+RODcfdTna+vZJH4uXkGBFvJ/qBspGQ7Jsu3w+atxQPt7jhRv6+f/JW++3SsFqxz9u2kyW5h6XW+/j6gPMStyMa1jEZq1YXVqPgvQtrCgcRGrCCsD2AXddfYz27H2VG/GuV4C0wb4yATrwq9K+iUEN6YHFO7EfoGrJcA0hN4CcBHw+gjKi3VgaXrgw0isKLM/l/Jx0mKb7vZYdtAB/2IMoQbBALCm3kzftQFLYZ3NgXUCrnrxJhqSS4IYfdpA1tUYZV2fwhuFpg7jFk7h9CI0i+ZPPSkDfheYZhiWdu4r+zgzamBb4DM4dhlBP9V3Hs3+F4AKVy38rimVb47MjkVMkT3xw8bR79akKdkp8eqQFMv4qS/XRZwaaMAJM85t8Qo/ASyoh5LSViTVp8ATSW9LdcgA16JAHlGnYjpXlPBXpT5E2R98PtAZc499lRr8wJBPLuR+OD6EbyhhWW5PJKt1mxsNU8xLEB8ZtKj0MPwFcp95kxC2bFuM8QuM2JmPcCd+6L7Ik+ZB5CgyMWWGFp/a4rLKcpDxDZe6bLwd4dtgMk54idKKwaEr8Kcm4N4uDErYEz/CokcOS4DN+eC/CfnHOy/GR+55K2qyqRgEp37gFyXJxzcozCqlGAYZxbg5hFwwGVKHgbIkS1YP8VH5iuapkma4LJlWgfIaqdllMbUgVj6lyJY7hhpOxjNDlqeLhtP53+6jzQd3t856Y9mHH/tud3PGd4JbzGd0q3b/udy9+pngfTqDt0Gh9/jwK3iRgnUd00eeN0VcuD8nkrOO+obVEFIaS3jtFm3zq+K3fRyVzvL7S000p6ez63Uey/QRS6DhD5ApLFvpbJ+0c2531VREVu3BZgXxz0Q5L8F/P1CWQG8s6MfE2TUJIjeG85LxeNIst1AHTxyuyRq6MTfWj8MlopfEOR/HFG5GujZzAcD6Cs0A8yee8DefejDJ5BzK8Ar8h1JOIVirgVID8PwM8s4bvpATVpPp9m+5uyOe8DCo+hid7x9ORVS6KWAwdbkLUfreC/kRn1vuUCFumvodSQ1VLBJmUUdq1cRqt4f1nJxUaXflDE03hvy6MrU4LeTxOug5teRhlRuasEmonzYApXRH+o4NVlBm5L44DbZOwMSotYnRn3j8VheYsFUskK/eh5m19cEriZ8nlPBXaPjlKa9+OlGT8RT3t78obYJjy3WbG2QB8usRAFBZItiCQZSpLKH/UemBXr7hKxYFaE+0y+2/Ph814Mnfsi00beo+Z+87idvHdOF9eRwRxuWECJI1p8wxnAblk9kbMHnL45e0Iqkc/W4ZAKC6diwpFCjWBmwGmCYzRzK+6YwgzmW9Nty99aDJ+ZCDNMhBkQlW7bA1wD4lSgUCMkx+iQB2GViFeFoj5BYdsRbzvi7EBExm5gMhBBQfAmcvYSotpnZHXTc/YEm1CocXJ8uRUTkAzIdnDn8b11KPF4kaN2l/mUDi75DPAScivMHOPNiXz+MIOZP5nGwypuk25tqf3au2ymo9gUtpdTgYJMMMWaLt8P8J2zDwb6ZpP3/fu8FU5RBTF2O8i7Wzm/e7XP+VzGFypmm4RVIw/ZCHj9NawvzAr6Z65wWwazWuJXl0LfMnEKC+HX0RJBBhobRdZRsKBcQ8mB+Rnhf4arRtH4JbQyWpyWmG0dAFCG1IsSOXLA3GGoc+ILlBO8WS7EbpDrKDu0ShJmsmnenGJR6DZ0DY2cJhV3lBr0gTJiGzqFMrl/BhN57wTqN6+KXw6aN0Q8nECDKCvm7WUcvMLyCqC8JPK11MA3MjlvQJ39SBb9kSzqY7j717a4JSkh6zVJ78OGl30QqCRTuD5dkA+i+Fm0KuANBadWHvqpNvFDyxdQPj187SgOWZger18ZKxEn48Wm55A8dJPGp57SvKcCvinN++Eqvk8EOn+nKHjOmvcAGifdJhDbxMf1+RC3WZEeLrEeLtEesyLdZgvdZgtdZ8W6zkqg0mPSA3Fus6LdXYQLZoe7z+S5PS+Y92LI3Bfpt5D3xqfFJHmTcejuPr5YAyHeR5pEp4n3/lBWL9yFuJUocsekFkgqoA59FH7ak7POF16JbkoRpskzziXJY+fCESbkSM7nqeObeoD81EDKsc5dyq9GHKM52DAWUmEJNk0EGCzBlehZyT5wAMsOEDn7IOqFFEKR/FDZ8KxkHyl486tto+x8F+dqbeerrOGOhEf5NmVuGX3nOh/mMfkikXo2+aKG1VgdiWxyeCW8b1G2ZI2otKXJZlZZBbck218fmZaGV8LXJ04Nmi6tf1bViNcoN8BA59TDIssb3N736zYB8t6uYzbhiN1terxpJd7AsktPP6FedHy1/xkV87Aq4JNsnw9AdT4PngpNaLmYuU3t3yRl7S+I2KuMegPWTfZi28k4Xn1pxvr0EDAukDd2Qoti3l7C1cGZIZz6cXnStXIaKcIKdbz96cwy0LC/RjnBJhmvGNT0q0gSXCwK3r4y8O9oAE1cHgEDCQ4piL5Gkog80jECcvio3fgxCg+zivv3TOFb8NdBoGeo6hKSh/8TWnEJyQTF6QGbxMJ/kBI7ujwGxS7a0xkkEb6tjn/TcgrO5Ea/m8OukAduz/R7HXrgCkrnrUP9yIqDf9sMNgNovAspOaWU5j0V2E1p3hR2P/QecIlznxMx6fMmV1j2o7k/Ybg+H+w2W+gxKxInodscntscjuscvuscoevscCp/DHpgdrjb7HB3F8GC2QL3mRy358OAvH/sPdGP3SajY/3mUax5Y/KW1JIx0b5B4b7lTziYmnz/f6kbicxdT4s+FWxDoQYQvHlGi1Oyco32ZLJw7clewMoz2hK/wooTcsqt9mJQIddkcRQmD8iSAoM1vBwJDHA5z0jld+wBHh4Iex9OjpGwGoVVwRgJt8PXiZBK9EP4lLH3GXUTuL3BBNxAiPc8Jd47LWsXtxLhgbDwKyaTwGAVGKy8CnAw8yqQfXRwAaPZUZI871QGnoFfcff5FI4vv8IqMCCBAfHx83ONVo7JAqnSTB7Aq4vfLoEBhZejcIM13GARVJgFFRY+biPPaMavK+Rc0+Qx74YeeFTayzXCimQiew/ENhHXguAtO0Bk1j6tPvRAyFvJeVvrV6NjNQJ50ztszE3rhAgnrC6VV7uaflTFOiRl7dKF1cCOM2eRwrdcyfpE69ukYhzU+HymDtyd6fcG4OwFrF4PjqKJUTCcjMJWlKRdBAJvB2ySCspTQv8OZwYxeffh/DzQvDSkRO73qcS7ThO4HyL9nUHigCp5SDGsqryAZH7bxX57JZytOYK/2EAZL3xEZ5Ak7G/SqD8CDffhe2FSB9A/j3K4WxThpZmcf1g/x3/6EqFTSBryLojcJ5A8ZKcydI84ZENG0Doojx0mQN5nkZK/WRS4VRlWnurzBuykcwLl8rdKWNs1gfu0vDLUjVAPkgs+gme7jBPeJnP4GPrDkkoRu4yKbUKRdwL5nZ3aw/I7Sc7fr+huW2GJY5vY4nmPWUYmzANo7k9ori/4u83hecwSQprNc5sT4va8v+uLPq4/Zri+yKLyx6AHXvAlR3DhHKGHC9fjRcErcwJ/4+KBhpF5eGLwAZE3AbH8ap8S7/2BtJZjQoJqxK0wC4wTZAozTdgT4plQxHYUbDBzKiYE1ci/aDhyB4AaWB1MkMKMNyeOwUJ6GIQ1UIxjsvKrUHCZhSxPXiKoQAIjElZACiProfLb9UCYCfoHJxgU2xiZLGGQJniVE1yjlWePxfEDHKKRkNQRcmwoktUTkr32UbbyKidrEBonhMaJiIoJYQXilCPhNhS+DcaIa4B7hZaMCYzgnYisRvxKGF+uEQWWwgtgG0RcFVnhXeT4Pbld6+Bl+G7nw4yIV4aERhRSZCGnENxKJNyOQqsmQquQf/kYtxLsOiGllqhqFFWNwsrwW2eEhkMbTYhXOQGNqpwIKTeHVYOlh2uygLRsNDu6/S7aCGNBjsh3bNE39wm3EmK5TJfWE+LaaVIwedvied8geN+/20TJeUvrV6VnNkI8E1qX3rtHT+vW0Tt1jHa8ew6svNSwWtQ+jUq/PcqAKmXAdg27CXa7ZLbomM1aVrPGp0ERsF0aYpDwS1J5/wA9GwcWTI9cl8XfnBVsVAQZlAE1YuZuNbc2I/htoNvzKCdqdXb433P470o4W+WB25U+LWpmhxbu1az026fw36P026P2364JLNb4V6qZHUpmt8JvnzS4UhJaLOF+LOW+Kw/9WBFYowjYJQ+qlIaUyYPLpCEGKBBcJQ2ulAbtlPo1yf0a5YE7FUFGRZBRGVCl9tsFwcsDqnAI8zYlu13ptw9+BhUrg7cqg8psf/KrVfo2QPLfDYFffGs17EYt2SG+u7R+VWq/3Qr/PfLAGklwlSS4RhJcIw2qkQduVwTsUvvu0zJhDjNViWFbBauld2vpXbD5EbPNdi9aWx6rI9e7Q81qV/g2SULLQObvN5uHx6cIhR9ytZTb5KGLvt8v+36/dyejCj4fZttJZ9AyPjxiGTGbB5w+5OHvaDD/JufueCcCcrU4lT/qPUBaJ6+AzIN60fAXWBAaRmPXHh55YyIh4RvAyLdwUFCNgsvGw7cBxHCwRMqvskMYJidnCocVZnhdGs+E/EsAfbiVKHr3ZJS3SfiuQIKK29TjYHTqgOQwBwI6yFuAyTvMZCNvMsTHfZC3AE+iAkqsIQYkqEEROIE3owqRfu6QUkvEdphBcU0QZYVPwnclgObdJqc3ZCoGNHIbrNAVVuG8Bl65oPLxoPJxwTbEr0ECPKkQVMMEI6jYGm6CKR+ZSEQm308wXO2CWSK3EgWWjYVVIiGedfArMZrffWNJjp+yJj9E8m6HTeO9T+m9ezB5t2pZTVpWE2xvyWrVsFrV7Ga1T6Oa3Wzb5xJifrfoGa1aJvxJ7l+fFVAZJnsUAAAgAElEQVQtFuK936+DXSRb+E8Jd5cisEXBPLA2tENGaxQztyl5H8K/U58jMe9NCWcrAKt/rdKnRUPv0dJ79IxWHbNJw2pW+zRpfOq1Pvt07H06ZouWdlpDO61mtyp9GxW+zQq/esBo/+14680ONbtF6duo9GnCqUXh06L0aVay25TMbiWzW81uUfs0aHzqNT4NuEXNGnYjXMjo0jC6YV7BboIz5EncUhzppZ2ccmhYrTDNoHfqaN16ekc+o1HPbNAx2jXMdqVvg8Jvn9yvSe7bomS3KtmtZF/poDxF3g8eyynypsj7IfaAS5zHLHInHQbsYTlodpD33J962TXvcI9Z4R6z+W5zOJBm87HhO5zKH4ceCHefHTV/dpT3j2Ne+Z8g1zn8V18I/tn/zEOjD9JtcjvN266n2pRvoBNSbRVWo7jdiGMA0wjJN8FlFofmzTMiMnFN+AAUUzOndJxbMQHCoQmY27d0DMI/2+MckyUdYjnPBGhOpdv2gBN5w3A4vks4Zkek5n2v5E3Wg3VfFLkdwkryKkH5DioeD9g6ancQWSOqwIUSarD6F41H7ULcKoj7jp9zglt592kKB5dnQiFliGtAUdtRwNZxrgGc0FE7QcIn7VJ+W0cCS8aFNfByhpZDY2948UyTEcqDTcinZDTmU1i3Cl+BDKD9BxeNwIeFe0tT2N5QHL98qjVvcJvQO3S0Hp33aR3tJBwzW7TsBkisZi3eWB6jahfstsPoBF8KoxUSIGanhtmh9GmWh3wiDtsIHoxBMG+Iuf9Jo1fKWK157KMa78907IMFnF3y0DfAsnIaqUJLQdj2aVaz8cb1eOPMfOY+PXuPll2vZTXqmE16RnM+vS2f1qn3PqmjdYO+zmpWM3rUjG4Qodl4q0hat5bRAZTMBBrWMDs0zA7QpxkdpCqsY7TpmM1gZMd14uNmEOwZEMgFu9tbMSt36uiwixAu34IVfUcO5eFJ6G0F9JYCWnu+10kdvUvrsw9EdL99Sp8m/ADQFThNGXbTO+BRcaI07weP9vdc4zBsJ27pRXNf8PF4Xug+M2rhzMT5M5Lmz6TcJg8RkadIGneJvRN5v/pTutsLIe5zwufPjpo/K2b+7Aj3OQL3OeHus+LdZy2m0mPSA4luLnEwfC6Rr/4/jtvz4Z6/Cnf/uZ+llyRvR2yT+/Z5kxvaweaR08BtUhdSSbpN7kjeYYaJ4KIhockaZjALTSh+FwoqGeVV3EAwQM848UwoqgrF70R8g1lYDfQj3I4CSkdD8CYs5EYnQN44kQxEkjeV37YHbB1l95zcibzJQN12zXs/uE2kDYRsPyHZR7pNQvDchnREOFUC8yuOAa+gxa9BGNaDY2pQRCUSGifCTdbIahRaNhFQbOZXo6AyFFQGqjAXa8B3m+OZ1W1bx8Wepe+S80zgh+FXougdiFNiDS0xC4yIV2rmlo5GVqHobdjNUgFveBgOPgjxsLFFiuxYrp28Q6oQpxoFlpnBqWKw8E2IW2ZO3IGiqxF8WHhk2jvV5K3gvqXxrwIwtZH3KeBvMJM028ib2QIgS+/W0k5qaae0wOXgRdEDE7djX3i3lt6tZrVJfT5VccuBvE9B/Oxs9kZd8Gdrgk7menfmerdr2Q0qtkHLeR8dR6gbqXw/AVpldJGgTKI8Sd46Vr2W1QzBDWldBV7dBV49+V4n9bQueCRmq5Z2Wut9Fuif0Z5P68z37gIIZnSCEn9jAvMMrQsHSSTl+RY9o5nU6clNOu2ThzayFdhpg8vDpKIFEr1NT28jfTX5wNytkLw7ChadBk8Oq17ruxuL5a2wAxG9k7zj1MI3Rd73zMdTdwFF3lNEvY9CtTeTt2V8aMwyYjX3o5dfZLw6O2TezEi3GTFuz8W5zYieNzMcfj6X4PajxVR6PHrguaSX/m846xcrfvffnPkukZ4/Tfj5/2W7/zxg7Ko9nrctquB3IG9ZvW337JvJe/JDvO1zPOawhO1IWDYWU4kiDObQwkF+6Vh0DUSKmPxqj63eDpgOLRyMq0ZhxcPRNSjMYA4tHwurRrxtNnGRVHYdhR3wDYZdOxJRx849cBN8O5wn5BcJWPhYZdsW5wfS/bCbuuTO5E1OeOwcDzUYUUipVVgDaje/wpr4CYoyWcPLx/klI8KyMU7hQJQJRdfAdAugvBLkZMfzkHr8t+dTPbKV4CQJM6CEnSiuBsVVo/DSsfgqJCwZDS8fj8JzRW7FhH/JmKAGZg6O14ycDDg24wzfAe6U0HIzr3w8shJxi4bjKxG3cAhQ/p786FPZ3ql2m0BUQf8asGHYROIegGxmG0jdrEZYLMhoA6Kl9YAWDqmH1IbJKCggSNNI9u3Q+h2Wserkfp/quQek9F06v2bVoiblwsN5jJ48dreafmBNSL2SVZofvC2XXQu3wA4TvGsmdioz2vWMFh2zCW7N6NB7falfdK5g0alJ8gZnSxtMALy/1Hmf0tO6C2jtBZj+8RN2g1tmMnUBl9M67HkHzBMwSdsjt5A/223xy8mgLpCTZ9qhgbamdcLz0Nvz6a0F9GaAb6+efO9uPQPb3Bmd2CoDejnZJ1NoNaE076mj6PupmSLvRwGRp+gZJt0mLHCbDFjHh+ATh7kfzfupv/sLQo/ZCQtmLcUp2WN2Av6ZDD9dllH5Y9EDni8u//3/Cff5RcrC2bG/+3/8+T+LeuV5tvn6AyVvgO96QrLvGVldiAmAg1MBq80cMO1M3hFlozGGUX5hb7xxIr4KhW0dWLobhRYOwPo8vFDPVhjTicA4sXg7ijeZI8qHo4zmSJNZYBqP2oGCK0adPtlP0pvj0z+YWzDoU/lNPeAgXRK1ncmbh7cLdSbv6bB7/H4cYw4072niumnifT+Q1gXb/Ty31sarQDHbUUjxqNA4EV2JQjZfjywfW1yD4ozjidtQhGGMVzzMKRkJLhoRGFEwFpXJV+Ue8qkcWV4FitwGOndYyWjY1qGIoqFEgyW2ZHhpFYopGwnddD3KZOVXWAKKRyJ2gv2JxGhyboPhe4JU8YPKRyN3IqHJGlmFYJ5ZNh5XYU2sti0CJs1Xd5tPWXvBXVM1hSsscTzv7Rh222HFHr0b9GMbeYPGDAourUfvfdImCdM6oQBpOAG0BdUZrOG0bhX9sIp5OD+wW7zgoHJRq9a7/c+Bp9cwenK9unXsEyrvZhWtXsvauzrgQC6tReN1lLwKeyeAvHG12CgC5pZOnddZ/aJz+V4n8727AHNpnWCAYbZi9f2UjnYy37u7gNZWQCMdL1jeJkVuWhdcAs/WjhM8ITwkrdMG2fhp9fR2ctsgkNuxLRufAey2n+kEYZvWDXZwhg2s8+mtwN+4Qh2jTcto19BPauinSA2eJG+ytqnib0rzvh9EnqJrKPKeIup9FKp1rLB8no3J2x7Puw+9/Lz/qy6Cec8luf1oGU5L5j2XNG9GHNa/SRWcyh/5HnguzvPF5b+Yzv39f/MXuMS5zYmZOyds7gt+sF/pIBocsdr3sPwOmjf4ECbJO7iSJG+bq9vB3CQTC40Tgq19i03jKTtQdNHg4iprRNGAcOvg4u0ossISgZOdv8GvElFhWVxlDXr37LLtSFAyEFbcLzSNRtZYwyrHeZUWeyKXb5L+Fhvuk55jKr+1BxyMaENGu2JNMjSgpJPm/a3k7fzNwSbllkPcj4iKiYRtKKJ8OMYwnPop4m68FFncv3wHCv7o66WfAInGb0NxO2DZ5a1P+P2eCSoZjapBsdUoxmhdsRPxPryYsRMtLh0O/+hSxm4UWz4KjQLbyYRgGwqpsNinLo6lkxa8VNTCMYxFVKNI44SgdDiyZGT5DhT0zoUkE4qwx+Eho/F8vzl8o5hi8lb778RLFds1jE5IzA68pLIF+JsB5m+996l87x5gWXorCL1McrdLUIUBar1O6r1O67xP5bGPaegtalpTgW/bGt+OfO+2NZ7H8jy785hf5Hi0aVldawO7VV6N8oX7V/scAbMK6eUAszW4WTT0HkjgPwHHto4OMI1FawBocvElniF0aundOjpo2AU0shJsfbbTsx1/QUEHPwmo8qQW3oWZGCYSUAOjVctqhhyMIjDlwK4VMFKTe3nihZVwXs3sVDM7tfQe6ArA9w48E+iCkowO/MzdMEVhttjvBT74qUoUeU8RRd9PtRR5PwqIPEXPQJL3HBxVsB+ZHTvp9KF5Pwl1fz7SA+TtlQtmpi5wWbFg1lKP2UkLZsfaU/yC2QmQZiXZEvkT8viFs2xpwez4OyRHPTcd3Kn8refx3Z1uersbOZWZlWR7YHgkeMj/BXnC3B/FLZy9hPGTFe7PRb8yI9z1hYhXX/Qfv3o78oY9LO99Jx3bJpdY85bu/1byTqo0xxReTSjsI5h/JOYqCdo6gv2aoHRQaBwXGscjKiyRFZZIw0QkZrIog4Vw1xJeBYmGwQTTaEz5YIxplFs2EL7NwgP4HudWAX8LjUDtQqMFqP1RIpvvl6tue3eHIec2crUJh+KGEHhgOMFuk5s176dEoHmTPu+bsRv7IrhGq8CIogyWRJMlYvO1pVVjws2XCMZaYoGO8PkTsXB1ZPlYXCWYN0K39IP1qAJgNKrcNuICI4o0TESVQ4J3AAcrjCm3xJaPRxksZOBCMnwkntTBdIv8aY9saA/zh7+f2P6EXwmyNyIqUKQBbhFR4ZzgKlKBjt6JgooGhGUjiSZLfNEA4ZpLeK+DnLYufNPVxVUWTuH1mGqr0GgRmHCyR8+0/cQnw0yWiG0opHwIipWPxFaMJZSPEbT1xMLVUeW2V5T85uD0VLbnsc88b/hkNEVv9SR5iyCq4HQZjiooabwxmPf9RxUkd4/XsMDMjS3XHRqmLZ4giZ462kkQvGndAMGMZj2zyU7eIFTbAhFi8lYvOlzg16FlfLbGt127qHk1vX2dV/cacI2fUDN6tKzjau8jeczOXNphPb1NS2vJp4OXGrtZYDXkjeQNcjLpJreZrXHYE9KIggVmcGCTqjapVZPrDu1eEWwaIcmbfEiAb7yAkg7gDuo+E8gbcrDZYLGf9Itj8ibbiM+DE10DPnLst4H5gM1gg3V62zpOLcRYtJE35fO+H4i9i2uo2CaP/7LFKaLkqajWBfY4dHte8MrzvqgfjQ+i0SEruE360FzYPV7o5pLgMWPJ/BlLPGYmQ9hyl+j5s4TzIcI37G3p5pLgNjPZbeYSe0r2mJnkMTNh/sy4BTNwmhk7f2Ys3gUz1gMon0y2TTEhZAoZLBxyHEEFqo12So5rnS+313NTh9xQv708lElyc0myPyfZijjclv8FOSyDTnKfEb/AJd79uWi3OTHzng+f+4LfRO9N5L3JvodlwzTJvWxgObm3vI287W4TMnTGDfQQBoKfJba0b1lZL/GqinhVtXTz9aXlQ5HGYU7FkHAHCq0YiaywhH08kLYLhX08FFmGkk0IyHuueGlFX0zplcTS/vjyIU7RNWGNOcQwHP0pCq228Kut0WVjUVuHoivMERUWMqzy3X7Hx5aYe/A5POblyU8Q0DmYkkn4dha/eRWIj+P9hZjQM9L90yTfRN43sTvpYA7AMR/DC4fjt/StLO4n3FWEV2585TDfMBqwpZ8IeieyDPE3DceWjC6rsXI3XRZUWCLKLUmlo1GF/eGViGMYT6qcSCjqTy4bjtxyLapyPL7aTLwiJhZokg1D/MJrgvIRCKRtmBBWI17VqG/R1YRPUHDRUJhxMGa7mV8yEr8NhZZc51X0h1eNR21D/NLR6BrEMVkCy0YSd6OADVdTdqHwrf2RhqHY6jFBSW/yThRZMhK8uS92DwowjAp3IIFpNLxsYKlxDGaGbpolW64uLRmILx0M23I1fjuKqLRwiwdiTRMxxUMxZWOckmF+BWymk7QDxRrM4UVDsaaJcNOEoAZxKs0RO1Fo6XBiJYorGUwo7FtqGIsuHxFWTnAqzbxtsFyBazIn7ELCkuGokqE442hExWBU5Si3fJBTMSKosnIryCjgtlnBA3+reSYUXImeBh/RPlg+K8VLaaUHCfEBQtLoSNMk8L8FPC2vx3tp4W9c0gZC0kxImgHZJbt/mLPjx+kbv0Do+igaGp8YH4S42grOOxrf3SDZYu8E1nFt0TOwaktG/HCYmMl4IDcVcJSZjLxBEjB2gUO4D4dBxaYE26j6hnrIMg7PiXNJkqpxKBJ77GpbDTajyO0FZlIextFXMA07pGgcgQT+CnK7vZlOYUnIC8lggvDwHeQCStLg7lSeFLYdtTmqmjLBm/J53wWgP8QilOZ9E+E9ST/vRN6we7y/6xy+m0ucx8zk+TOS589IIreRn+8SOd+F5OM4kmhdXZJdXZIBbV2S7OSdsGBGgudzSQtmAIUDcGMCxn/FZbDWjrfGdAZuB2eT8O34SR7YgdtWm2OGZrupDaahZqfyJHnbpgfL3GYuIZ8QP4+jhif54GbyfkFwB/L+ZDpo3vdJ3vCvsnjfM9L9DvJ2QJ7jIMyEhEZLTMVAavUo8dNU4mVV5ua+lOLBiIrBsG2jQVWDfsXXkqvR8nJr/EeDK8tReOFIQvEw8cs04jcrV5RfWmG6vmzLldTyocUVo8Ki3ujykbDi/pCSAUHp4HKDZVnRcGL5SGylWYg3NHEyMdt8L9QZsgdI9ZSkZEeEEJ7dlM/H5A1bGzqTt/wgGdtkmrgOxzYBzdsZux1DzDOhwGrELh5JNqHsSpRZ0ke8nLPCNBBeci2ieiJyO+KXoMhia3IFSq1Gwg0XUj9BsVXWqNLRlSVDK0qHYqsRr2w0vrh3yZbLy7deWWkcjDGNRBReIX6fTsyXRX3wZfpOa0L5QOTW3uRqFLbletKOsciK3uiysSU1KMnUz994Nr5oIHs3SjQOxBiuJlaPCrdeW1qFIkoGeWWA/lGlo/GlI8tKh5eVDiaWXRN8/NXKbaOCj75KrUGJhvHQ4iFulSXQOBy+zSIs6l1SPgTk/ZI4q2wwpaR/5Q4rv/h6VOVoTPW4YOv12OL+ZcUDy0qHl+5AMdXW6PKR8C3XEooHY7b0rqhBUWXDEZWWUMNwaDlwf3zF6FLD6LIt11YU9y01jvGLexfvQaGlg/5FvTzDULRpPLpsYEnFcPTHF5cY+uKKri6uNkdXjgorzYIasLVM3atLkjdMscT7pomBvPHE+0GSt9Z3N7l1vI1EJ8NRO8EoaZ+YZNmphMups2o8ATXbZwU25Z7aSechgvYtt6LI+0lC7Zvacs/kHTd/xpL5zy3zABU8CTYxnRXrOjvadXak26xIt1nRJGRjUl+y4EfLFvxo2fwZyaCXz1jiMWOZx4wV9rQMi+gkNCc5FViCAdoJnR1K9g1P7rgQJPbJhAvPnxlnw/1JRofyznODyUucL38Sjx8p8oa9Eo0DUaXXiPl5xG9Uks1DqYUD4eW9QcZrgVW9SXuwwv1KLvE7NeFWsLJqYklZL+EqItyy4t49KjJdFW+5TPwsjViQB8k9L9tkWVw8mGIYIdy0xMsKwlUZVdovNJLWWwq4b98DU03evO2wTanw42vLC68Tv0onPDXxm88lGvvCK8B6wdsylFiOEotGiQX5BC0v8uNzCYbhxOIB4lU58etMwZZr8aYxwkNFuCuJheqVJVdjS64RzALi1WziJ4uJBYplhZezi/sIVw3hnk+464iXRekl11ZuHli+4Srxcg7hJiPc9MTPs4nfZkkreonfiQiPXOJleUrRQIrRvLh0YFkhvvYlKeGhIxaq5DvGEt77HO41X0fM0xAL8pN2oGBsYVr6CUqptBC/EhMvy9O3XEvZei1q08XEyqHgTV8l1gwSzHzCQ0nMFRGvSgUffZVcOZqw9SoxX0145xOuCsJNubh8MMEwHFU2kFhljikfJDxUS7ZcBvn/96Js40jS5muJW3oJDz3B+hPBWBdXNri8ciSlpJf4TRac9NATvxEvKx2MNA7zTGMUed9ecn4CMPcRbAJF3rfw7/d3giLvJxHIbOh5r+Q9M2H+j1Z6/CgNAHpmstusWLdZka6zw8GXMkneSUDnM5YseM5hU3Ei7+dWejy3EvM3xncHkcP5VFxtkl0jd0JqGAJn2sY0DwYY8qRTSZe4+dju8r+Hrb+5pY8aeUfvRmEl1xM/uEzMyydeUq/YeG3JtrHI7QM845Uow5XUwquSjZe1W/qIX6Ynb/pqeck54teLiVdXyGsuL/uom/hN6n8t0KS/86Vk0xXi9/K0DZdSt14n3FTEL9JVxpFV5deTTQMRxvGp0wifgJqnlLxhZ/gaFFI2mrEbpZcPEi9lEr9KyakZii68EGscFJYOxhnMKVVoRekI4aoiXskRbRuN3XwppaSfmCcnXpVk7kSEq5Lw1i9/71TqhrMiQ1/UxnPLS68Tv0qZNl+6/KPT6UWXRRvPE78XLXvrlLykl3AVE7/PzNxyLXPTVeI3K4lfr8z+6KKyZOgZTw3xk2RR4deSkuvEr7O01eZs43DyxgvEPCXxkkix+Yrs44vEr1JWbfhCXdFL/DadeEWe9vGVpVt6o0qGwkwTQaVjkRWW2MK+tPJRgraGeEWaUdKXUt631NCbUj1AvJxGeKuWf/xFTuFZwi0no2Y4sfiy2DRE/C6TcJWKTQMR75wgaHmJm79OrxqP3XyJ8FCsMg1mGK4Tv0wh5kqW/+e0uGyQmK9bWdy/wjgq3HBusaE36uOvYALgqtRsuLzyr8cJN93ywutLtlv9i65R5E2R98PrAYq8vz/QvuXOFHlT5O1wm8xMAG4GRF4CJu9Z0Zi8I11nR4P+7ZKEte0lpDsFa892x4gNnUkEX4Ilcwc327ncRuSkp9zB1k6XAKaTaRlW0IHdyU2dMG0nkLndT0I6zsHuQj6JzXH+BI/m7Zr2iJH3hG/R1aV7UPLWwZSNfcSCtcRvRISrLLr46/jyy0tKv84qPC/ffD6/6BIxL4t4NS275Eti7lLil5GrSk6s3Hpimkc28ePFyq2XcjZdIF5cSvwuU1I5SHhIiZdzRIUXlm09G1H4VYRx9Ang46lrwlSTN8SULBsJ33Rl8aaviXkS4nfpSR+fTqnsX1w5lGAYXmY0JxT2Ldl0hVigJdzEyR99IaocXbn5a+Jny4mfLcswDhPzZMQvV0k2n5NvvZhVeD6rcmRF4SXipVTityk5Wy9lbf0awPfltPzd5hUbT6V91E28upLwEIuq+omXlhEvLU/b8tWKTWeJXy4mFmRllJ1P3foVfDP5+dLkD0+mFV0kXskhfpeh3HRB+tEZwl1E/HKxquISVPibjIwtl0U15oSy4UgDijah0M0DydtQbElvzKYLIGbPkxKvikVlV8Vll4mFcmJOpLj4tLjoBPHqCsI1Y+mW8/Liq4SrlPhlysqNp7NN14hXs7KLr2cVXUsrvkq8kpVafnnlptPEL5cSv0jJL7lOvJRDuMmzto8Gv38yqXpgeVV/WsV14qfLiN9kyd47m186SCzMJ36xKqlmjG8ags9E9vgzD/yAcps8PKh9BBXuWx+JIu9b+Pf7O0GR9+2A5puFxsfmr/eqebvEAXPPXGbD7tmwh7zr7EjXWbHY872EFLOBvGfGzXcJx2sxw8nlmHYl265SO2wk4AkhDSekicVB5A6R24nCQee2J7zuc5K8ZyTB8QxclV0gJ/Xv+Xih53yXaAzfpOncSSZ/gsf31hWW36vPO8w0EWoYDq8YSSwZSdp4Pb10TGIyE/TVyUVfLyk8L668TszNAkD59TLilVXEb5dICk8Sv00k5q9MM3yxsvQU4Z5B/HY58VuALcJdTLjmLC/6avHGU4S7jHg5g1goXlHVG1lBkfftfSYkt00teZtgu/Ww8pHUnShpyyXCTUp4KpdtPbe09Ep04cXoLZcSi/tWlo9klA8Sv80kFinF5VeWbzyfXXSFeCn96UXq+PfPLNn8NeGlJdylxMuZGZu/St54QWQchBH/eXLqhrOZhReJV1KJn8Ut2/S5yHgxZ8sJYn46sUgS/UE38btlxCspWYZLy4u+gmOP9KVbv0gtO0f8fhXxcprEdC3LcIn41TKQxueJibmZxEvLiUXizMLTxK+XEu5ScXlv/McXYor6EipQdDla+gkK3dK7uMYSXXJ5ReVgWnkvMU+as+lC9oenibkZxO9WwH3nJhGvLibcM9NLLqm3XiZ+n028lCY1XEkrv0gskBAvizWGQeK3WYSbNLPqWkbpOeLldOLHyYr3/z977xnc1pnmex4Fh3ZQYM6ZBIkMEGBSsCQmEDkSYA6iZEmWKJKSLKdOU3f33g/7YT/cqlszO91tWxITMsAkWbISJYee7Z2uqdm7O/duz3S7HSRRjMjp2XrOASjKcnW3bAXaRtVTqMMT3vPifY9Kv/PH/32ePxKsAaJ8SD/2edvMin5iocN8u+03/4G/D5Qe3cw7RRQcROcM75T03C2l3aOIk/eDgBjf85hGIE7eTw+0H7hznLx/wGT20OSN+Uw4KQbSYSLnpIsx0pSk5t2ORJ54gItGlHbMT5Iq56dKyewl1IrMWL6R6CJIHbnCUkNyuQ6XRVLjjOsj16Y3+QvbKKgjWyNtU8BNQnk0EwsSfIzLDeVJekFSnLyb2U+bvDXToLH79WZfry3Y/t5879lFlL35b/abF4niPqLi9TdMX/X/5t+I/DaC9eqp0T8SRZ1Ecfth25/bRv4HwTxIMA/3jv+5x/xl5+jnfbY5w+hnB6xzQ2Nzvf/t/yUqThKlh+Pk/ZeV0cdN3qopXCWpGlnsNq8Q3FNETu8h82KPce7gpK/X7mkbne8xLneduU0I3iRye/rH7hw699Xx8TmisJfI6RywefcPzx068/nh3/w7UXqIEJ5uf/fLA6Pz+D5W3DdgXuw3zhHsIwR9/zHz7Z73/+ebps8Jxn6Cc/jY5CI+J/S+A2NfHTTfQTqn9Rwyf3XA+CVRdoAo6Nw/+lnPyGdE1SmCfezgr/4wNHbr0PAfu977H13v/htRc5pgHO09d6ttfKHDGVIPh9SjIB/xtxlbOEsAACAASURBVE2DyrLSOe3Xj97uHrlFuroHB37zGcE8tkk49Oqv/+8By78fMv774Yn5zvc/G3z3C4J2lGAPHB77stf8ZcfZPxG8N4/++kui5Hi/3d38/h/2j/0Z14mWvPpTfM04RDAPq42ft11wiUf+1Dp+67jTRerxR9v+63/vty71mhc7bC691aN1BKhcPX95Tr/10bjmHde87xuBOHk/wL9Pb0ecvOPkHXObcFN05HpKFQJ3Rj0nYy9GeiMnTYrOE0zehxkGSfLWxzIGYv7BmOAdU5opvE7R3J9MkLKm/AXUfvDQKnnHhHBqNWdMF7+fvPUCFL/jmvc3ZhV8ErlNZPaw1BESj7uIvf9bp9HffW5l/zD+tr5/+G7fuVv4ez396LGznw8Mf4HKIq//8Ht/QKWwtO+w/U7r8H+gVFlxssN4y2D6qss63zzyRadjsW34y4GxxTfGV9BoW35aa4n7vJ+e5m2DBqNfYQu3T4Pm3HyncYmo+inBGjpod+uH77SNLRGv/OfmM7detbmJ8jcJ9uCx8buHx+cROtnHiNJDvcN3D1lcnb/6jxO2BYJxjGAN9pk8XefuEqx+gtPfc/b2Acp5wjnWd+7z14y3CFofwT7Sa57vHr+FpM481nnmC/SFc4aIkoOHzPN9Y7cJ1lGCN9A98nmP8TaKzfTjR0fuHBm53Tf65QHzV0ds89g4Y/CgxaMfW9ZZgzoLtDpAbwOV0UsIf9ZmdXdbl7FNwVt9Z75CeZ55nGAcOTr656PGP/aN/anXsWR47/M3TF6idIgQvtFy5k8d9oVO8wLBPj045iHYbx60ujody21jXxJlR4iSQ6/+4x+IHe8Q7GPd9kWDbaHZeKfXvtJG+bxLDg/Y3X1j8x3j87rR+VZHQGX2xcn7PjR8TFpvvFlqBOLk/fRA+4E7x8k7Tt73yFvDS9cxUqWcrCZm5iusjApBwc6yFH557j5ehqg8Q1Webih9WV2ds5+b3MpK0DG3a5nbDZWZBxhbW8tT+ziJ3dykHkFab+nLWk6Snp+m5ySrealaXqqWk6zlp7VwkvS8lDbyaJsgHQv38FPbucmtzO3Nwoyu4hcUNbl9rAQ8h9qPd9mqK09uE6Z2sbcZytO6eCkdVA4TQXo3L6WjOnM/Z6tBkNzGflldldQqTGop/wHP5jd9tXXl85Y6wiKnXzERIMp/TvD/juD+gmC/s9/o7Rhfbhme6zMvE/w3CfpJXDRZ9TOi5BD+ys8YInb8suX9L1pHbx8yLuMKvPI3iap3iJqf60fmmsfuEjW/JBhvEKx3CM7bnaMrWstj9MV+a3Fx/Vz4eDVvGygmoNHoV9kjGrO/3ebvtHiJ6l9ijpGKnxPl77RbvC1GV/v4cq9pBaeS/ybBf6tnfJ7g9BO8of1mD1H5d+irLj9F8E+3nvmqbdzdbfERrOME/yRR+Yvuc4tHz80R9AGi8mdEaf/GyrcP/uZP3RZPx/gimqfZr3eemT9gDRC0AYL3VufZuT6TC7Om7Pxly/tftg/fPWj0EKy3CNabmBel4p2O0bnOkTmC+wax439t/s1cpx3kRr/EBupJJO9WY4Dg/xxr6LDeIARvd5qXO+3uVutyq/EuITiNeVQY/QTnRJvV3WJ0HTyzgulWhD/VmxZUtmWDzdt1dpmo+i8t7853O4JS41215S7+AsA60Tdy54BpHlOg4Hd/m+C+1Wta6Rifbx+5Q1S8hd+ruJ+o/d9bh13NY14tlun5S+9R3/G5imvecay/bwTi5P0A/z69HXHy/iag+d44uf9y5x/SbcJNVXHTZdwcEawAeCF8B8ANsAQwB+AC1/8Hgkw1P01XldPF2KZhJzZXZvXwUzuZ21o5iZ38lB76lraylw0IxDk9rEQ1L03NTpZzUzHYyVJempqVqOYktVRnv8pN6ix4VsnajvzNSWoTZvQwtxv2FB8teVHN3I4V0QufVwgzetiJhpqsXk4CZjMUZnQwt2tLXlawk/W8tNbil+T81HbaSypugqEqvUuQ2Crc3iZIaI+T91PM5y11hBucPonD22YJ9BmDr44HD4z72sfdeqOr0xFoN7k7zyy+Zg72nl3sOLfQPLZwcCq8f2R5/8gyws0F2D/u6z63ojsz32kLdFmC+rGV/edBd3ah6x8XhkyRrjOuTmtEbX2M+Y+/I+ish8sfN3lLbKDELNQgHvcqxrw909D495/vd4Q7rMEWa0Bn9mpNLp3R1WZ09Zq8fSZfj9WPCbzNd9vG7nRYg9qRlR67r/ncVy2jd/dPRgyWoHrU3evwtpsXVOfmu62BvtGVnnPzXWZfp8lzaHTxVeNys8VnsPiPjq8cfP9OlyXc5YD2s4s9w0td9rB+bKV3ZLl3dLHN6Hr1PHSZAh3D7vbfLL5qCnQYPT3O0MFJ0L471zXiPzgBslG/bgZqLaFGS1hpDBw5D/p/vH3YFDhsCe63BzXGFal5WWxa6fgQxO/f3m8Pvmb2H8LKmgGF0dc9GugZ9bWYfEq7T2R1KeyBgxOg/tWifjTQOgXSSb/c6e2x+/os7tbxhTbj4n6j+9C479CY/8C4r2PMbRhf6XT41CO3uy2eXou/5dxKlynS6cRym3Hyvg8N4+L0Yx2BOHk/PdB+4M5x8v7L8Pq9PvrQ5C3n5tb67wAsx8JLYreb/FwBXqaUnthU8GItK0W+s6izbLuMk6pjJekEme389FZmoq4iu5OVrKJtEzGTm8qzpZyMelgAWABORm15toSZ3FT8kqwq5wArsVWY2ctOahNkdhW9qGAm6iuyewp+IhNkdrGSDNzUluq8Xn56GzNRy0s1FDzfWJPXVbZdxkvXlCXJWGkqbqZ2R0kPK1lTldMlSG1lb9UJkjoqk3sECWRJoO/1lD1k59eb5i2dCEtsPp3J3zLqbRv2doz6DWM+gyXYbA4oR1w9E2AY87UaA/pxX9skNL630GzyN9tCDeNuscmrOet+1QGdVmgxhdpMEfGv7mos4fYpaB8NtY0GlMaA3BoXvP+KRPq4yVtkBu15kNhB5gClHZTmYKsVeidBO+7VmP1Ki09lD2rsQa3R1zaOz4DO6NOZvS22lVa7RzbiNjixDE3XdEQxMq+1+nQ2UJmCWE/HvKK2+NsmQTm8tP9D2HN2ocno2v8BKM0r9fZQvTVosHj1RleTOdhkiTQ7wnpnSOaMSG1Bg9HbbglIRt0So0864uuahE4LtBjDGmuo4ey8zh5pNoe0Y4FWJzRZYK8pJJvBfOQqc0A74u61BHrGvfpzi5rhZcMUqKZBZA3Um7y6STBYI/qzLu05T9O4v+Ui6MbDHVbQTkCTLai+CrVmv+Ssr8sJKiM0jgfrnME6m09t8WqMKxq7V2VxGYxe6vlvH/Prx306m19pcbVdhIazt5UWT9skKEZ9ehvIx0Jx8o6T95MbgTh5P8C/T29HnLwfknW+T3L4w5J3mpidUwU+AD+AD5iZu5gZe2gJO9hpDYJsScnWXRV58vJsiTBXxs0W52/ZyckSM9Mba2i67OeqynOVpdvraYl11YVqRnpteU49J2dP4TY2uABWIH87m5ezm5dbX5GnYqRKS7c3crNUvAwlI1XKy1ByMuXsVAkjVVyRq+FlK1kpYlpiHTOlUZij5mUoK3L1jCRxea66LLlBUKjk5kqzX9yRv3UvN0tVskVUmd1e/LykPLG9IqmnIqWHXI4Zs5v/gGc29tXWFXnL7GGxydt6AZrOLbc4od0OiveXe6ZANerVmEJtUyAx+prGPBoH6CZAbgw2k+ppoz2suAq19lD7NKjP+gwWUI4Fm03QeR6ktkij0d9sBflYYJ/FL7sEEsdfQc/1IDw/xT48VvJW2EA1gYYTkQUabaDCQu5Bgx2kZ1baHOSkfwCNZq+IfAakZ1bwARgP6qdBNDzX8QHIzWG5GVT2cNPIgm4qrJuExmGfYRrExuW2iyAzB2SmkMYJUltI5IR6e6jB5Gqy+xpnQHIBlI5gw/CifBpUl6F2zNVk9auvQNMkqK0hpTnQfAnqbRHdBRCNhrQ2kBrDmhlotPh150EzAeIRr8wG4mmQXoJ6U1DlAK09ohhzd0yCzuzWWn2tUyAa88gc+DrRYAxqp0FpBa0ZWqZAMYmvGUoTyMZCjaZAgyNcPwnSadA6QGOG5gkQmUF2CbTXoXZkWW7zi8xu/UWoH1nWT4DBCeIzKx0zIDF6pXa/YiYkmvTts7qkzojMjvU+Wybjmne8nuUTHIE4eT890H7gznHyjkHM9wmp/8Y+PzR5kz6TEESWoCyjWpCvyH5+z86ibmaSkpEgqcpTF2+rLt5eAR6AeYBFdKSgKWUBhMV7yjIqmZk7wAPBO0jt0aN+0q/iIlHeA5FFKEnhon3FC9gICeXMrIrSDB4rRxhZJPf4Y9e6cYOWsKMyX1GyfSfe0QOer6I3BQ9wckQsMvXKjpzOqvQu3tZ25kuGOHk/RbeJwgYaW0Rji8gsQbElIDUHlOag3hIxmCPq0aDUGKw1+xWXYJ8trJgClRlUNpBNw95JqJoI7ZoC9OBaQG6NKO2gcSB27zJ66hxhhRMhT3wFKm3eJmecvP/SCDxu8lZakW5RHraDdBLE5kjbFLTYQDPuV5oDMmdYPBkWT0RQETeB0hjRT0HDuEfm8CkmQvWjCLVyR0TmCEhsPrEloJ0ANarRrkbTosJJiuh22Dfsar4M6ouwb3ylyRbcZ4V6G2ingCzYjtCvcIJ8IlJvD9Wa/Sok4+AeW2DPBNQ7ockBEitIHSCegT22QJ3NL3GElRPQ5ISdVqidQhDX2UBhDcmdwSaHp2nCh3BvdqscSNsqEz6BMhPIbNBkC9dZQvJp2Dca0DjRHa6cBukM7DL65NMgtYLSAo0jEQnZvb1mn/oCqGdA5gxLnZE6R3ifI1RrjzSQPw7IHRGRxVdrcalmoeESvDIRqJ+EfcNBmRlv9Pje0+I+7ycnJz9Wl8ijajxO3g/w79PbESfvv5Fiv4+nfQvy9oN/wQvLsJuty3uxrjK/l53cwknRc1IU1QVKbtYrSMxeiMyTeO1BpA4v4TY9m1OWxcWjK+QhH8nWHnLbG+NvHwho1eCH0GIEAoDhwtYYuQxGLiO6ZyUc3QjgVaE7wMmuFRTWRxbIpgIQXCbh2w209BpGRh0rXcxP05W+KOdtb9+ZdYjMPxjXvCHoApc3shwI/VsEMo6d2TzwJHKbKGygNIdlphAWGJ9GXNZNgdIYUpnChkkEJsl5qJ2M1Ix76iwBrRNk44H6caSQ3TOw5zyI7aCdBKkdGsw+iT3UYPbVT0fkH6II2mj2NXwAe6YicfL+y6D2WMlbaUUwFY34dRdB5ATJBDRZIvKxgHLE2+YAwySIbP46Z6DOGWywRXSToHeCxIgauXIGMVo1gfy6d9ilv4TWjiazX2kDqTmimQHZhF87AzILgrjSDvVjEZEFVDOgPg+KaZA5sXyPdiKisILUhA+JcjIstoc0F0A07pY6QvWTUD+F5K2cQpZtNEX2mLziKWi0BxvNXt0U6C7gCQ2T+EanNoPEGlRfgj12d9PFsPgDaJoIIXmbw2ojtE+AeCyonETIbpyEBlNEPQlyOyZ1qTf5xRMgn4EGc0hiQfOJxgnN5HNbb/WrLsLesUWJNdhkCUkvQNMFaPwA1foGW0RsDWtnQGTx7bWs1E+F6iZC4hnQXwKpLU7eT1DxfVT8+v1tJ07eTw+0H7hznLy/j0j9N/b5oclbjGq0HxjZe/O27GGmNLNTO7ipbbx0HSetgZOxo2BbCfggOIcQzM7dXZxS7rkThCAickEqrYK+G/zgv4vMzcgtpwLZ2gWMnBpGzk5Gzk56TsXyFyHwQ2EqqyCFDn4IzOPJtExOcJFkcS9+5iYV4eJOH0J2wXYePUMIPnDd8hdk0JhFHAhA2I39pGfuFOTLy7Y11WR3CZK6WC9TVXvi5P10yBt/Qyf16cbxcJMpLDGiGwHBxQl1Rp+ElAxrrT75DBKS2gk6B/6mr3OA5jLUWn0ogY/7VNMgnQirphHXGqfCTfaA3g56S1hk8iqmkMv/Mnr+yI8+bvLumMJ1gRJbZK/R3+REqtbZwGAF9ZhPOu6Sn4fGmUjDDL5iNY6HpeMgHsfZb7IHdJdIJh5Dm3WDySOxBuSOiNKCv3s0WTwSm0di8iss0DSK/hO5BU9WTuGZTSb8E7Hb7FUaI2ozyC0BpcMvs4fE4x6tJYSPx0WkYbkdZGORFjvoLNA8BSpnRGnxGRyRFktEfHa5fsytQL8TyMwgtkck07DburJ3wls36RdPhvE1wEp+Fyf2QWwJiJxB2QS6QbCH5qB6BiVtkcUvd0QUNnx6xWNh3QRIxiNSc8hwESQTPrHNp3aAfgIfe5EZGs1QawrL8b0CpOaA1h7B9Q82UBoDohG/3In6/WN9nuOad1zzvm8E4uT9AP8+vR1x8v4bKfb7eNpDkjcnTYqKtR+YOfv4BRpORhs7tYud1MFObuZmSBipNeBDxwj4oCCJzcquY+XuYxSUh9zhCCl+M/N57ttB8AMts7wsq4KeXU3ProwsoXeFnrWLnllXllFbmr2DU7KDXVwVWiE52wMRN7DyKxl5PJS6SftKQQq7gr6PlslDBd0N9CwhI4fPKuAjcwcBQgBhwI0VJG9ejhRzFybpyxM7q9P77mnea4toYh3NB3A8unO1lObqxgNnPnjtutnzJHzeJ64TQ9eJwavPnLjW6ACsH04mGFHYkEvWhsyGpliRBaVNlR1DPQkiKwrV0ml05dZZAkg/NvS5kpJnuMUKamNYZArIHKhHau0gtgUljnCT1d9kD8hm0DesHvNhIghbRGqOJfOmfqOPf35tBGLTIbMh0q0G9TaisIHcivKt2IZekeeGZjcMXicGZ4mTN4kT14kTs8Tg1Q0Dl585cUXkQD89dfnqtfiDhhUzhGhs+ACIJ4CcSnQNqY1hnQ10pObdMIlO6HpbRDWFD4DCgXS+d3RFNgFiMz4PcidISQeR1BZRO9C7ojsPUrtf5cBniWTZkMqOdg6Rxa8kG1E7QGZFy4eO9COpHRGFPUDtabGB2hgUGwNy0qGks4J2HF/nVJaI0hxUmQPN5pBm1GewgmEG8yFKyREQWSP7LH7JBRBNRxocgSZnWOaMaCbIL2iK6Kbw9xmxPSQnzTAyU0ThBJE52GT2K5wgNYcoYR4XmFpBbkYKl9qCtcZlfF20gsIY0TtBTX53fHmw4mDKrRG1OdRqDuuGfS0WaJkAkTGiIH/hwRH+2jw+oj0SBzQ6YPOJ2Q0DV4mBaxuHZomhG8SJm8TATWLwo9XYMHiDjOv4PAzdwH/sGDeIwU+JwU83DF3bNHjx+f6ZrMPv/TvAgg/cgXDABfAFnBL//dt7L76z83fv7PxnMn7/zs7fx1DvX9/Z8a+xbVLYprDv+ysY/wB6HifvpwfaD9w5Tt7rhqK+gQ6/Y98elrzTUfMOuYBTuIORVVuWrGSn9bCTD9ITunmZbSWJe9FnsoQ0zM7bW5YuLs1sohdUBrykdSQM+Rn5QVcIAsDMrS5N28XNa2Tn7oFlvIRX2EhPV5RlyiNecK8ARMDrcYW8YQhB2AOluVxaLh1l7ADQsytLUqt4BbW0dD6mWHFBSTa7LI8X9iJzR0IQ8HshgheiNp9ey01T85NaBUndFds7+duQnrnJrVz84nqs/oOhx0g2kPupo9ETyAJAneUJPeWJXWR0lpOpzWMFelrxhK/Fd5yRR3354ybvDa/fJE7OEoPXiP4PNw1eabCDdIokCQcadpV2DBWpC6ps6BOglqnJHEh4qEGSq9akDrTeSp0YqydQ5yC+xE5be0n0QvJ8pR11xwePrm0qvv2NI0ANGk6EDbNwKBwIvvIJUF2AzUevEsevEq/PEm/eJAYuEccvbTw9u+HUNWLwUuMkviaJJ6LzJXdEYnONk0VNq5Sc2bWTGN3vJC8kj64+AN/Yt689JKtd/dpEr92vjD0G8tgDRj0/1I3kdlDaokFdRR2lnsyvdYZ6Glc/VzvzjXdf2/+1/VndXj1hdc/q7aiBwr6RjzH1j0Vpu+8fwurlj3ZD6kBT0Kah2Q0Udg9cI167SAxc3XT6U5Kwb6z9pPg7Tt73vS38AGh77VeIk/cD/Pv0dsTJ+1HD0KMH6G/dw29B3isIuMFFYORUMTIaShIlNYWvFm9RlyZK+fkSRGHSn12UUV6WJeLTVCX5lUEfitALt1YYRUwIotskb5uAn6csSapjZe8NzUNwAd0mpWlNjGx50E0q1hAMhjwQgUgQPAtQllfOKGSDm3SeZO1iZYk4OWJW1k6UwAPAKORDEAIuCAcgFEC5OxjwILIvATdbwk1rZm9r5Sd0ViZ0CRKwyDzW2rwPvtdg99eOJhtI1Kawu4vcxryEWLKejK9j9zdq5996dh7FhY+bvInBq8TAFWLo2jOv33zhjY8aHSCZRCCT2CJSW0huxVBYIlTIrShVSmzxeJojII6Nv9SKq1SpT90MErOSTK5XbwyL7LDhyKUN/VeI1y4Qb90gTl8nTl4hTl0jhi4Txy/ttYcbHSByRNCVgRO9OtfYWnx+vy8jILZBrQ2I/itE/5VNJ25sPHVz46mbxKkbRP+Ha5mb2o6T9w+ZuSn+jpP30wPtB+4cJ+9HAUDriLbXfp2HJ2/fHJJxyB2CELALywWlezJfYtXQ5WUZ1SXpLPR4eN1LX92q5FbS8wUFGbySXF5gBXVrdnENt6gKXOC/BdUl2tJECTdLVZRE5ih0A6eQwy9+pSSzGoIQ9EJJUXFJcWF+ViH4ILwCjPya0iw+urqXEabLkmSMFAU/S+z9Ajm+nFHjXYyaTIoKiktphSh9hyHiAlaWiJWmYScaqtJ6KpLb2S9rkbyxxP0qf7eSIN6Oe3A/FfeOrkL2/RsxqXvtYK7L7cdN3ptPf7xh8Dr+4jx0ffPQ1VfGfSJrRGoHFB2pjM5rlTxSEI3qkZQqGf98giOwqpii8kpOEKlVg9IekVnCYktITkrREjvK3i8OXn/h1EfE0Ysb3vxow+s3iOOXiYErG4auPHPyumhqreAdneiockw1S7Uf/1zfIyB1Yi5F1LwHr6PV5PiVDSdvbH7zkzh5//Ahe63UvbodJ+8H+Pfp7YiT97okqkeD8g9L3mlyIU0SWEYXdcQXAo/fO78CAQgtoLUD3MAsLAV/ACJB/4rbtxJAbo5lDKRlVNHSKgO3sOYlLVHESdVxMtSCApHvDrbmn19GsCb9JKipewJcJouStMEF7PxdvMKdsATez4GVIeJnaBmJMnZaI3ggtAjMonK8Nggri0F6Kcu1sgQQ9i77wQv0zDp+djN9m4qToOMl6CrT2u6RdxS+KeZei9334BsHOdlQnqRfE4byJIyo2r3un43HTt4nSfIeuLbx+NXnhmZFdsxKoZpCbVtqi8itVJAGYit+kvoopZLGP5/CCJBy7Op9Q6u/S5BFiLD8p9yJZiGJHZ47dnnD0YubTs5uODmL2H38MjF4ddPQ9WdP3EDB246pZiQ2nGh0h1vxZw25dbXl+Mb3YATEdhBPwoaBa5tO3Nh88iZx9BLRf3nTGx+jrR/93PdFXPP+4eN4nLyfHmg/cOc4ea97uvr2FP6w5J2qo6epi9MaKNIl1zIGwYPWbUxR4gFaJsc/H0FiDgICeoBMP7II9LTd/DwRN3Mf3MWFj/xMTUVWBz1BWpa0K4rXQTw5uIAkDUEIeQIQioRXyJbdwMoRlqQycT2lBzgZe1nJ9YIsKTNlJ1at90JeKqZAQRd4CNDZEiHDjy8DRcm7+dk6Xrq+MqOdvU3KS1SRY9XJT+okl1quLppEF8r9QR1q5Sfr+cm6NaEn9+jvJ++17ayv9ZePm7yJ49c3DtzYNHCDOHbluaHZJtKxvW/Eu9bPet826f+mnMHxzyc/Aquyt8yJ5mwywnJHWD0FmPraGpaRqyclDnjx5I1nSdRGN8Lxq8+f/uSZkzeJY5eJY5f3mcNiXAcZ9SJT8xt1VMfnNzqqq8O7fjekTqizAvHaJaL/ynOnP9lw8gZx/Aq5bOPq17CbGKIWWVIsHl9h+QPNdRgn7wf49+ntiJN3nLzJZYX8ZPRD07a3czK7aakNSMyURE3WuylNrWRkvlJJkzNz9rFy94QWwD9H4rgLaAnV1YVqVnJ9eZYY7mCd+bJtTdwUHStRKciWVBXXu7/wo2ROJgKvYYgDZNpB3ONHe4n7c+Dk7uRmV+MJd4Cdupeb3sjPbCzP2AvzmMFQUNJYkrEbvOC5i/wd8oCfTMASmgd+npqepKVv1QpS2rkJ6urMNiTmv31CcfXkWvKmsPtBwXuVvNcXdvOT0EvDS2wRJLfwEnRoec9QPNpKOptOfLJp8OMNx28SR68+c/y62AmKGVRMV/NmrG5I7LH9jjDujH8++REg5wUlbYzYLDjCUke40ezDHHOmAGa4c2LCjecHrxGvXdo4eB1NwEOzz5/+ZEP/VeLo5Zde/1RxgSxJQ07o6lxj/g0qZcpqy/FZXt8jgAVfL8Bzr39MvVyhyfvELDF0DRdv3C94x8n7hy947/gXzDxDxts7/p+3d/z3t3f+y9u7/jn6xWv++We7/+Wt6n95Y/fvT+39ZLDJBLcBloNBT+DpsemjvDPxKBt7JG3FyftvB7Xv3ZkPqXlzk9s5yUc5qcdoCTpujpKZ+YqweJ8gr7YsaZcwR81N09K2KEq2KVlpmvI8PTdHzsxsZCTXVuUpS7eKaC/V7ixQ89Mamdv21OSqmdtkldmt/Aw5P0vMydlXlFDFyVYUbmvM31LPSMfi87zcprwtVbysxoo8BS9TzM9sKnxxx+7CZn6qlJ0o5iQ1shP31OQpKgub816u42Q2F2xp4uU1V5XqWTn1vIKm7Jeqd5V2F/5EKUw7UpF8lL/tIOulNmFyZ4yk1zI0tb1W2NatCttrMp/8FWSPrrlcZ8/AEyBv4vgNYuDmMyc+fvbEzT3GMKY3mcTi4avRYIfVaLRj8b8msgRg/PMJMEoWxAAAIABJREFUj0CjHdbE6iyEyRkJK84Dpgucwsl6xRR54fQnz5/+ZNPQLDEwu2nw5objs8SRy5uGZl84/ekr46EG+735bbJCNHBa4/P7vRmBRjvUjPhffOufNp24QRy6QAxeQ9l78GrcbfKj4OxVe/fqRpy8HwkzP5pG4uS9zljqISTbv9rzhydvbtLhsm19nORObpqWkVgvyJaUbdlbkaHlJOj4Kd38lP381D5OclfxFnVFfnvp9iZOioyfohSktghS9eztTcJ0KTuhVpgu5adoBKl6ZoKCk6IQ5ioZqVJuRis3s5OV0irM7S7ZJudl6bjpKkaSlJWsYKcoK7JaGNvlvCRteUozP0XD2i7dlWdgbhOXbZWXZ3SWp3ezk9pYqYbSRDkzTcZIFVfntxW+IK3OOsp8sY/z0iFhwtGKxAOChPbyZB0/RUO6R2KOkVVhO0WDh6hAhwlq22QWlOgqzPvtKJRfJSZyox2c9H//1TF/sic8bvLecOK3RP/NjSc/ff6N3xF9519+53fEscsb+q9sGrwXGwevrcYzA1fi8RRHYNPANQxydshufPjMAMam/g9/cnIW8evoh8TxqziP+6c3nfiIOH6dGJjdOHSTsvk++/qnxP7J517/ONoO2dpT/DrxW3+XEdg0eOWZoVni8AfPnf6EOHZ546mbm17/iEpVFNe8f4zwHSfvRwPNj6SVOHk/WVR6lGD9V3v+kOTNT9bTt6o5KQZBRhuXxF9hupa1VVaTibn2qlIPMl/orMl8reQ5XUVmLy/VwE5SladqhWmtpc9rKlN7K9PaSl9o4CdLhGlKfrK+Iq2TsU3DTtIJsppZaRpmcgszuY2d3MJO1tO3a6rzephJ6rLtspq8rtItivK0jvLUnrIXdfykTkFKpzC1g5+oL08yCFJbWVt1grRe1vY2xjYdP03PSJCUZ6iE6RrGFiV3e1dF0pHK5NfKt/XxX26tSm3nJWq4iRpBamtNVm/pC2puQuuO7AOsrTpuoo65VVGd1c5L0rK2qYVpbbzENm5COzuhQ5DRV/ayQZjeJ0g7wNreyUns5CV38xO7YmbxVpK5o6swH87N8lcn6Duf8LjJmxj4aOPr/ycx9BHRf33DyY+wHseJ68TAFQq1Nwxd2zB0DX+/jsUqgsc3nsoIYCKawesbybhHzySBbRq6vmloFuXPwVni2JWNJz+lfs3Y/Po/Ef2zxMDNzac/JY5fI45+uOnEjVg7996pNg5eIWPtnvj2eh8B/E3j6IdE/5VnX/8Ys/Ifv4K5TeIrLFdl4B/VRpy8HwkzP5pG4uT9nennicL0Q/X2Yck7RVWdrxFkSUtfrhOkaXbldlWktu3I6OJt01cm99Cf1wkS+8oT9tdkvlr2ooqdpKvIamElKstTWoQpfVUpRzhb22oyu6ozW9jb5LzEFl5ihyC9uzKrq2SLqCxBzE7X8rL07FQFJ00pzNYXvlhfXdDKTpUVvVi3I7+7bItOmH6wJvMwP7GHtRWvrUo/wHrZUJnWzk/UcxNaqzJ6hWlt5SnNwgwV7aW9wjS1IKW5JuMA66UO5k9aatL6dmR2Ml+S7MjpFKS2srcZ6C/qX8nr5yV0s7bg8sqqjG7mVnV1ViftBenuvIO8xDZeQucrhQOcpB5+Wq8gbT/tRQPtRYMg7UB5ah83qeseeUfVbn15sq48idTRH2oKHvPJj528T3y64fTviBMfEYPk6qvBa2S9w+sbT2BQ28TJ66uxcWg2Hk9xBLBC4YmbG4cwkLOjcZ1aOony9qmPiZOfECc/efat3286/Tvi+OyGU5/im9XQR8TJj5C8T8w+99Zv0RB8Ypaa5djnVdyIz+/3agReePO3USv/iRvROT39Udzn/WMUvOM+70dDzI+qlTh5P2Y2eppc/rDknSplp9cwUyuqciSlLzVUpbeXPKvgbW2pSOoUJnbszjrI295entjJTcCUIMJMA21LIytJVpHVwUnoLXmmvTodSZe5pRm/cmIXd3tXeVoX2kWypbCIiymLk6ro6dWwhNu05F2cjL1lSTu4mXXCHHVFdiczoa3kBX15ai8vpaPsZb0w/aAwpbf0J9JX8rtKfyJjbVHvyOpibZUJUmVVWQpOgqg8WbUjq5fxYvOevMPlSXraC3UV6Sr6ywrGNn1V1mFOQh8n4SDj5f2C1NfKUw7SXtTtKjjM3N4sSO9kbccbMbf2MLZ0sxI72Ekd9G0twswDwswD9G2tgrT99C0t30zelEdlPT0wj528hz4hTv2WOPkxxgCJ2gNXyB+sL2PVlWhcJYZiMXCNGEDrcDye0giQtcHvjf+1DQMYz5z6ZPPJjzcOfYw1w/tvYBwjP4duEiduYAF5KpDPrmOxlcGra+IyMUgFFiF/St8r/kR9mxGgClhG83mTb1PRt+X4CssfldpNfdm45v2osPkRtBMn7/UEUo8Y0x+avMWR22SiwLsgzNIwt6p25x0SprRztmnLXpCVJ+u4ic2sbZry9NaKrJayBJEwV8nNaOJmakq3GLhJhwSph0tfaqnK7mUl6Koy+gqfUwkzusqztFWFYpgD71dQVbaTmy8Iz2OuwLK0GlZ2DZajvw3+z4CRqGIltlflHOIkd1Zl9xa/pKRvaWFtb9uV18vapuQmGLgJBtY2jTDNIEzXMLeL8HObjPGyjpfYUfaiRpDaUpPbXJ6p4KZohBldwvT9zK1dvKRDu/NPlfykg5eMNE/fqq7M7uQkN5ende0uOFaecoid2FuZ01v4goSdrOemtjAT9ZXZfaztbcL0/TGrSTsfi1mSOb9/nJr3wCyq3ac+IStOX3v2zU/XKKBXN57AiP5fTkrgG+/prKuCa3zjCY0AKUiTavfgPcF78+Ds5sFZyn9C9JPcfPzGs2/8jjjx6bNv/Z44/VusIT94Hfn71EcbXr+JZVaOfECQv2lQc71p6OqaeELfJabWx2/3nUaAOPwB8dqlTSduoMto6DoaTgaubDz9Udzn/WOUvePk/QiI+VE1ESfvOHmvZhVME4MHfLeDsATsDBkzSc1O1jO2yytz9DsLW8u2NdYUtHNSVQUvN9SUtJUm78Mk38tQmFizs+RgWUIrM6GNldTMSpHzMpTMBEVNQTdtq4STLi5LqaDqU7Jymex8fmger2Jl7ytKrkD9ewnTF3IzDDuKjuQ+r6Qn6sszW9hpzfy0rqqcA2XbtJyklursQ1VZh7lJXezEVl6qQZjZWpXTVfqydmd+vyD9SHXOa9yUjuJtTWXJ4vIsden2JtoWRUV2T9nWFmZCe3n6fnZyS2VuGz1RwkmTCnO0tK2S4pfkvNRuNJ2nKvg5Cla6lJ4sK90m5mcYeCkttJdU5MrLaM5vMqvJj3SF5abT/0ScIP0Jg7O49u70J5gSuP/S5qGrXwsKzjYPXo/HUx0BBDWStq8/O3gvNh67vPn4VeLYlc2DmMnkhbd+R/RdII5c2XDqY6L/KuZ4HqJ8RLPEwNUtP/+/SFM4Vi3dPHT12UEqLj87SE56fIq/PyOw9Wf/TBy/upEsY4nYfWI2Tt4/RuaOa96PCpgfWTtx8o6T91ry9pH1cbxQllFflNAgKGhmZYhKknaXJNWU5zcVJ+2lpdTy8mTFKbvY+a9gWRwXFKfx6RlNzDQNK0PNyZSyMvcy03bxs8RliXW7aAZGyl7Utkm3CTOHRc/mIIUvIHlz83fzCneVZQqLUyppyU0lCbIdJV0F2+rYWQ3cHBErXUxPkXAzNaw0DT1JV5bQTE/SMZI1jBQ5I1ValiTlZbYUbVUzUtroyYbSJEV5oZKVXcfK3MvNbKjMV7NTFWXbFYLM9rLtCnaqojRhb3WRjJm6u2R7VXWhqiJXw0pW8TLUtORdtJSaymIJLfkVzMGSJOakKGvyurhk2hOqHE95YvtqbflH/KPEd372HrvbpH+WOHp549DN505/8sKbv91rwap4igtY4/Br0egArH0Yj6c6AtFZIGdHbMM6lFRInSCbBrETswrutcBuY3jL27978a1/wtWWA9efeeMTcvndVeL41Z+88UnViK+ems3VdmJNxef3ezQCjQ6oHvY9f/oTKp83MYi/WcUWQ99XwDKez/tHgeNxzfuRcfN3byhO3t+ZftYbjd3rz0O6TTjpYnCDdykMPijNfqUkFevXwAoIy3ahvO1CIwqnqK40e0dgEYJugDBAIAJBPMTMbmDm7KVnVWD9HT/uCdwCZsY+dlYdOzt6OT2Tz8jh+ubIcpgZVZzC6sXP3Xh5AFi5e8oyX2Fm70YuDwC4sQ+wgncMzQM3r5GTI2Ln1JcXNlJCO/iAlr6TXSDmFSl8c+CfJ00yZE8i88DK2slIf2VHqa4spY6WtFdY2IS2lgXyHC+wc6qLkyqKE3eV5+N+bHARKorraQnVlfkKZnJT/k9quSk6brQoTzuSN76cYIIXksVjqQbXwZPzuMl788mPiePXNw3e3Hj82sajV+rMWC5HbItWN7xXMTFW7zC+5+mOgNSJhXLW9oGqZNlkCUntILaCfBLL6NSZI88MYBoTtJoMXMPEF/1XNp+YJY5f+cnrH8vPI6NTZSxXW6MqWa5tOb69zkcAH4bz0Uo66DY5fmXzaap0/LW42+RHgdpf87LHyfu7A/MjayFO3uuAn+6x8qPtzEOTtyi0gjwd9kBZfhWzYEfERVaJD2LJd+TpAASXgVVSEfYChMJhvw8iZF13PxRlCJkFNaEl8ky3H+mZrAbPzt1NSy9HS4kXGNkV7IIKhF0PlKSXM/J42GwQIi5g5VeWZQsRgoMAbg+EAtQhvGkIijK57KKdK7fIDqyQl3iwP8XZwtK8KmT0EJaUj/jD2BppX4ksQllGNSNrh6B4H+VviXbJi/zNzqvEe5G1MPGTKtjpgdyXhcJcpSBbFyNvzIsSw27c+LGR94bBG0T/9WdO3kQDw/Gr0klQTCLAURUNv+HTDjI7Vk+U2cMKWzRk9jDudOAnFauHqI3V/X95gzwZFDYq7rW25iqQ4a3JCppk7UYspUnGmnO+8ULcubaHVDtrPr92NEx1429p9smeEx2BWM+jX1buiCgnsHq8chLRXOqEF07Mbh68TgIZuW7ytUsvvvXbTQPXNh67LKKqVzqilUqpWY5+XxvVflhhD6ltPo01oLGElbaw1BGSOENSB864kpx3qZ0qpYlzQT0MZJfCMjvgOVagTqOGfXWOlOTlVLFMWWyiqXmnvhFu20MKG7YTu0W0fdxPhsweosac6gzVJnlJdBKjd/laKdbY8xk7il+KitgM3hvbaOnW2KNFPcbULWInR0f+Kf6JVUsdQPRf2Th4/YW3/gnLyA9ew3o6pz6Ok3ecvOM1LB8ZRX+bhuLk/Whhd1219vDkjRSL5B0uzCyhFyAZh91IukEKTwMQ8ZCYG4aQx0Nq3hBxI8sWpvMggJgecpP4641AiLzKB3xaZXgZIivALa6g5wuwKQ+U5gro+Xy8nQ8Zmp7NjorlblKEJlVz8EeV9aIcum+ZvG8QXPMh5Gw/WUPeB2xaZSjWpbCPfE8g3xDAA4w8Hq+kMiqH+yGwgFcFF/GzLCd6O78rwGXwIQS+BXSfC4okJQm1rGQF1rZMRuy+P3DB5bqKx615U/9DY3bngWvPDc2K7CCfiJJ3jICjKBxFPbLAuISENqUV1DHAosgshuNAHdJYwmprSGlDYJLZkdvIE+5rkEIcEtfwKo0ZQ20huS16VfRC7ECswrnEAU3OMBkx/oth1v0kRGJ67BB2O8pS2JTCGg0KBNceVdiwM0ordjX6xUnif+rba/k4SoexjilsILeC3A4SGzqFnhua3YgcNouJCIduoBV44OrG41efG7qGpS7JGaS+zr2JJt+4lE58BmSWlU6nS/P+l31W0JtAMhOumw6I7aHa95c7JkBngwYbNE5D/SSIJ0DtBIUlIhoLGM5DkyksM4XURmi1gcaGLwN1Fl+dzS+bQCJvtkVU46EmI8idoJsGuRnU5ojaHNE4QDyO/Zea/HpnpHUaRMaIbAoapqFhCiT2kMIa1NqC0tEl7UREbvMjfFuCrZOgGg+12UFrDmtsEaktVDvuNlwErRmUY0HNBMgmoN4aFk9AnTEgdYJmBsTGgN4SaXOAxOyTTgRFTq900i+y+NRToJuChuFA83l8/htMEc0l/Gq7zy1qpkE7AfIxn9ocWlfPA0Xem0/gzGIm/qFZ/Od8gsx+M/gRZrkhgyqiRGVwJ/+9X8e1mEM3iMFPicFPNwxd2zR48fn+mazD7/07wIIP3IFwwAXwBZwS//3bey++s/N37+z8ZzLI4uRRnfVf39nxr/fRLSW4fk2Fjf/5JEcgrnl/G0R+TNfEyXudsdSjBLtvQd5+AH846AoKWMKSHMbSLR8EkEr5ZTvZxRUBUtL2LfmLsot4DA5CtgsEtL2F6bzSXAEieAgjP6uQSWPjdhgjN7UAed0DtCwWkrcLIl6g5XGR7H2k3uyHcpowtBhBhdsN5UXVBYml5UU7UI0OQcAfyc8phjAEfRAJAp9Tk52Bf/rI22Wl5OFdgrA0t8KilVexG3KSOKhhB4CWy3TNefEWQaDl8JgFNYz8Gk7xrpzkUhTUya4yyuiZmdnFBSzcQ6rgJQn1lQVtpM97LXmvO58J9Zw8QfK++gxF3qTmfY/GosJkDEDXkLfaChoKkW1hifOeJkphq8aCRzX3yDuqR662TImaa8lbbQGtCUNtQUojYT1AqpKogK4K8JQU2uQE0QQ0OTEkMZS8X9Umr6I08lUBFYXbUBT0LaC0IHzHyDssuadxrlPypl4GFOQsUONADSA1qmvJ+5noqrtZzBeJQDa7YeDaxoHLFHmvDjs1FNFJsYLUAk0WkNpCSvPiAefSIfNi77BfN+xrsLsbpv2qaWifBv2YWz3mq37PUzcNe+yguwqiEa/SHNZPQe3ZFe00Dp3BBPIzHr0NOj4E0UR4r82nmgG5JdBsi+gdSMB1Rtj9vk9hhbYpUJrD2mmcBaUdej4E+dhy3bt3dBeg1gI7jF75BZDbgnp7WDu+0mrzGyaDovEV9RRITEHZaLDDCcrhoNaK9K+cBuUFVMo1YyHdGL41qWZg96hHOg2qD8ia8JaQ2gEtxnCbJaKyh6UTQfGUVzodVExC/Zi3/pxf7QCJBRqN+O6xzxSQz4D6AqinoO7sksYS7phZX29iFHnjRA9cxdcqslIpMfQxMXBzFbuJwY/i5H3fG8KTROEnfK84eT8miv42zcbJO07esRWW6PNeRk4NLCOq0vMrwA/eu0DLripMF+SlcJCMSR82h1aRk1JI+TcKU/icgt20bCH4IOwC0ohCCtIhUiAPAjOfHyF9HYzccnq+AA0tHijN46wl75LMMmzcC7QMJq+oil9cXZLGgQCEfZFgwMdlc7xuT9AfQnOLD9X0KNYHoKyIjhcGEfE5tIqitJ35Sa+ADzx3gVdWgcQfhJXbkJ8ioOfU0TLqaZm19Fw8gaTzCETQphJtwY2ytzBfTUuQxNwmrdQiy0f5OvRIn7f1Rt4UsX1N85bZkVmbnKvkioBCacYkKaLUTV2INhVSt6Y+1+68/xIUp0maD1AmB4q8KUqOgXIUuClcvp+5o7aEr9kDSMF7DXlTqjZF3sjc97wHq51ZVxqnzB6V4R8TeePA2lDx1U1Cm8Pd8u4fDo7c6h327reDzukXmxcVVr/OGjSMLrVZAi0Xod4Koimoen9ON4lEjjNuj4hMAbUT2bfNhlL03vfuqi9B00RIZPLKzF6F3VdvdMs/gJrRcMssiKyh+jFXo9lbb4vUW8Mik09mXDHYvC1TIekUrhaVOUBpDnTaQXdmvsfs63OEpGfn2s6D1BZUTYLKBjJTRG7G06QzsMvsbpqB2jFX73lQjwZFYz6RNdQ6C432sMgaarQEpXZoPw9tpojmrFttDUkdAanTV2dektiDCic0nwfdDGrtCgcoJkBk8cuc4UazV2oLyq0hzQQ0jHie+o8eazsQJ+8fC1L/jQQfJ+9vg8iP6Zo4eT9SElpfiPaQmjc3TYrkHcAoyxMWpPHC5BpHZv4rxRlVNRxZxIWatHceOCXVtBwk48Bd4BTs4RfXFiTzwI/kDT6UtCNekoZ9EFoBeo4AvLD0eZiVX8nM+2byZuSxIQDeuXBZDoeezctLKq1mkFkLw0jGxYUl4WAk6I+EKTMMuswh5IGAK8IoZFMGGN+SvyyvnJ0v5RQo0W7uh7y04mg3AiCkSzO3VHMLVWVZopLMXYjdMUne5wl6l8KUZwbcULRtb2WegZui4aaQFSupdZbJBqwbH11zuY4MJ+uTvCmAjvkxEKwp8o7CNykzUzIqEnbM7LHK2dTlX/tzVdWm9mODE6GmCSRvCdpUENnX+kMo/qbcIzEPCWW9RWdL1BNMOpLX+E9CMkdA5ghQxuJY/ykhk+Qw8iheTjmV15/b5LFq3jIbNFlRMzZMgPrM58TOt4ii/YTg7wjuLwjhO90TAcXIQtdkZL/Dqzs3ryPfoMT2kP4S/rLRbIvUv7+gmwbdeZCZ/QZzmKj8z8SO/2KYgPrxZcVEqNkRbJ8BhcOt+xD2mYON5M8UyglQT4dlE/56e0B3EbougWZksdOy0u4M7BteVs2AxhbungLtr24fsYYI1hsE9y1C+DOi+hdNYyv6GVDbQWEhvS5TUDcRqZ0MNU2GDReh4f+402KJdH4ITdZAndHTYPbJnBHtDIjGPE1nlnqtQLB/RlT9Ujcdkdu8nVdAbPHLHZH6Ma/MTkrp5oDM7FfZg3KTR2H1a6dA4cQXEs1M7JefmMNnLQc/+e04ecfJ+74RiJP3Y6Lob9NsnLzj5B3TvLlpYuTmFQgtAadIKCzDvIHur4CWUcHK20nLEATmSXnYD/kpJawCbngZQZyRtSN3G4dXtCe8iH+yiqrp+RVlecLiLF5xOo9btLMsU0hVz6FnVzLzKiLkVfRcLjOfjwTsxTZLs1lo9iChvzSLyy6uKkihR9zo8474oDC7jJLSwQv5aQxe6a7CDA6XtpOWU16SwUXP911cLlmWVZW3fSe/UB5agMgyCBmC0DKu1AwtQUEyj1vQUJS8m5a+i52/C1d/hgACAVpBKYvGY5cImYVVZVk17Jx6VoaImSzhpqq4KTp+sp4MQ2zjx1c9nqx1R/q8/7rbZNXesFYSXl3ZJnGERRNRBwglisdWyEVX8q2i9urRByVwiR2a0MNN2rjXkjfJeavkHd1ArEdTyhq2puA7+rm6MI5at4dnriHvVd9L9CiF3Y4ARd7RN4f1wVirVPe4yVs2jUYLvdXfY1ogaAcJ7kDr+/Od4z6idIio/kXz2Tn9yLzhvc+PzYTU55aaHSC3+JqnQDm81DzmbpsCldVbd25ObfG2mjxt4+52i6/Z5NbYPDqHT/bebe3oos65UnfulnYCWqdAM+6XDy82O31Kuxtfh8xezXtzBP9tgvN659m5dieIxz2KMbdh3HVg3Evwf0bw3j5kcreNL7Q5/Dp7QG7yyEa9HTPQeNYls4f3jLvkF2CPcUlqdnVaI53WiGECGseWWy6B3BFuHHPpJkFjDbSa/QdMgVctoVaLV2PzaG1+hdGlc4bVjohuGhrHXAqzt30amk3uDmdIb3RpTR6F2audwWey3kqtLV4v/B0n7/u4828Uhn/Ap8XJ+9sg8mO6Jk7ecfK+R94xzdsPRWlMRrYAbRgeqGI0snN3FqeRCyL9mDykNJvNLcSjkUXg5O+oLKvl5NfAClBonpdKZxZWFGfxggvAL9ldlolJS0J3gZu/m5VbjeTtQiGcmVdB5T8BP1Qyd4WXMXEK+IFTUkkJ6tH0JiHgllbiCkg/yu3Mghq0lWcKYQWC81BRVuufIz0wXmDl7Wbn1HPyGpHm3VDFrCnJouF2AE8oL6krTa9BUX8FmPk8390VFM5dQM/nl+YKsBEvMDPqWKkiVoqU1LxXyZvi7xiFr6cHZl1p3qvkrSY93KtOEgp8pSR5N0yAaI33GjGaWswXWxy5Fsdj2S1WndZ4MnU5yufoHY/5vGMeFYq5lZao7+Jr5E15TshPCsrvJWC5D6+R12O+FzIXB6mRB2QOH6J5FOXXC2CtYvcTcJvUm4J1oysa40r/pJfI7yZoB1+zBTuHlw+/d4coPU7U/Lxt+PbJSff+ka+6TC6Dyd3mDMrOzfU5Qi0jS60md6vT23MJWu2e/TZf6/u3D1h92jNfNY8v7p8KHbIFek0rnY7lzkmfdsStec/1qg06RpZbzQstDpfcuNQzDa+OuQn6SYJ58ti5hU6zT2X2tU+Dbmy59f15gv8OUTbUNzLfbVxoHV9odwYk790+egm051ydduicAv1kWOn0tlwEtdXVZfS0jawohxe0dq/K6tVYsR3ZubvtNn+X2dvz7t1Xh1e6TC7V2dvdjpBmeFk97mp2BJtGFjo/AI1xucvhaRme6xy7e9gZ6DR5mi0+sckrPw+S8/gOuXY6nu52nLzj5H3fCMTJ+zFR9LdpNk7e6wmkHrFZ5Vu4TchEJeF54OTXcHKxAo7/K0zPx8/fW5QsQGz1Yfbrasa+vO0lmCHbRebJXgRuoQDT+QUguBihpOuVr3zgh5J0Bi2NRV1VkMDC3N5kVR1G1g5Wzg7MZ+LBNgszWBBAawoE0SOOa+dDuJ9ykuSl5AvKKqlm8WWA9LRgrsAlYOZUUmm//XfwHUBQWF+YWIlteiF/O5tbsBP77IXQHOYFRwr34TtANXM3+NEqE22NlN6X/wTsTBErRVyZo+cnr2J31GdCrrk0POIJ+s7P3noj7yYnwofWDM1mzC4XTWZixwQmMntINBGun0Tle3XVI0XelFGE0mvXkvda7VxqJ6VuUvBGUdwR1afvcTAF36Qte43mHc1yGPOoYPfu09QRrMk8d2S6OrI11MhXBXiSpchMdvaAwo5eFCoNC7Vq8+mi1YN3f9yat+EiKB1Bg8170HyXyO8iivsOG9095xZPjSwShUcI+vEj9hW0oOT3EJU/Jap+oR+Z67LBZtNzAAAgAElEQVQsEYK3MZgDRMUb6uEv9MNfdZ29RVS+TdAHB6f8PePzzf/4R0L4U6L0GME8SrAH++1w8Ky/71fzb00CwRokqt4kXvlfms/OEYX9ROHx51ivE7mvHnaGNBavxLSinwgcmgGC/TrBfd3wqz+duAito7dbx+YPOoPt780RpScJ/s+JwqNE5duGsTvSs3/unvQQjCGCfZqo+imx+5dE1c/Uw3MtpuXW8YXWkbsHx5cIzttE8XFC+PZrE/6OcwsHrSHDyDKx8z8R1T8jqt7eP+FuOfMnQniaYPQTzEFC8HanxSszuuutwcbJOHn/PoZ68dwm/xIbinWzESfvb4PIj+maOHl/Z/pZbzR2rz8PS96pSiDL3ITuQHlBQ1nqLlgg/STptaUpe/h5YkTeuwDzwM5+hZ6+AwHXHS3/XpLC4xfswj9dJEyTBB+cA07eLk7OnsAtMmdfbgM3swFbWKKK7OxDaHYhEHMKd+SmlFHiNDI3ZcKm5Go3VJTtKkpjM3MqI4tAGVeCpETNyNhdklKD3SCVbEbG7tKUnYICcWQOXw+EBQpa0t7yfAmyPpkVMXyXhO8FKE0T0tOr8dZkonHwQPgO9oSXIWclyZgJiqjJZM2zQdaTX0cOb2qW1x95I223GMOtxpDaGrVTq20BKoeJaCJEknd4LXlLyHWBGgvyutqKkuGqLVttDWssGErSXkxdtYrCapuPjADmJaQkc3IJoHRV/ybzrpCydxS4KVzGzxh/r+YrvC/rcywXNcXo+P6A1nAkbwWZ/RCzFq6q9etJ5nys5E3mJYw0ja00Oz1tI58TpQc2M472vX8HpeiS4wTvVO/I7YPGOXSh0A52n/uqy7TYMXrn+ISXKH7ttZG7/dYlgnec4B07Yl8YMN4lWAME90Tfb/74mvEOUXGayDlw2rT4mvk2wep/bdhz+N2VY79aINhv9Qzf6rLONxvnu80rp4xuovAYUXz09Nh869i82uaRO4Nym1c5Mn/A4SPYJwjuiY6Rr/osCwdtSx3vf4k4XtQ/NHL3tGmRKO47arvb51hsG7tFMAYI+sBhq0v7/p+7zUtEzc8O2Fa6x+72jc0R5W8e+8c/E/QhgnW85/0/Hx13d713lxD8XH/2dqd5sdsy3z3yOSEcJOhHBs9+PjRyi6APHLB6tCYPLvmdjpN3nLzXDWc/aJuJk/djouhv02ycvNfQ1T1m/WHsfFjyTtFw0pScNDkZStxOVXFSNZxUHRka/BNPWD1Hzk2l/lSy0u4FM13JSlORgbXfOSl6TooeM2Sn6Lj3WpBy0sWsjEZWZi0zaw89u7osW1iayy/N4zCLOMU5JRw6GrjBDbTU3YICKT29npneyM2SlSY18nNUrHQ5K13OIW8a61K0J/f6TN6X7LmKkyblpIs46Y2xEHPSpKx0KStDhH3IELHSpZw0+T17d/QBwGSC3OR7sd6ekPVF3o6wcgYkRnePKXzYDmqTr3FsuXkiojS6uhwgObekvwyvWNz1Np9iEhelNRr98kkQmQJaM+hN4TYzKIbdzVPQZPY1mlzaiYjoN/MdDtCbQnoHVvCpN/lVk9A06lNbglpLQGf09EyDzuxVmrxaO6ac056HfaMBzXkQmcNyBy6GUzlAM4Ep4cTWsPo81BvDyvNQawpLJ/FM3QUQmyOaCWyzbQa5X+3Ek9XT0GgG1TSILJj9Wu7ApBwKa5BKPa6ehjpLqHECGkiB/0Hh+SnueazkrbSC1g7ScZduxt88/gXBPEKktRPCvyMYbxDc08fH53uMc11n/kwwjxGFfX1jc92WxQPjdwn+KYLef+Q3nx0b+fLw2BcE+wjBODB07s8Eu5/I7Tw9fuvomc8I+pHNnJPHf/2nwyN/JhhHCM5Pj767QrDeIcpO9Ix+1Wq53TrlVZ+71W92EcVHCGb/4eEvdZZFkd2tuACNRvR7GIbne0fniZqfErRXCeGJ3tEvjozfJmivEfkH3h75avBX/5Mo7SEY+3tHPztkmSNox4iSo/vPfnHEvtQzepsQnD5iWej49X/0G+cI1sDQP/wHUXKUqHj91ff+ODS6jBZ2xskD4wuHrEtd5z47Mv4lwX2NoB144+xnPx2/Q+TuJzivtxhdMmsg9p62XgwncbfJulOdH6ThJ7knTt7fBpEf0zVx8v5hQPY3fouHJG9+so5L0WqKgYPRipHcfi9wD3UIYRp5OtlABbWflWpgpbTGop2V0s5J7uQkd3GTqOhE5Zik8BgQy5G/M+u5eXXB+WhRSXouBzMbrgQDSxCZh7JkETtDxs1SFW1t5GRo+BnN9AR59GUgxvQU2ZNdeqDPye1k3/TkKwT58nDvdQLfNBDiyXeMe/lMcDCpBN5YSYe7Jn5sNSzJyho3/tYVlo5wnWmlfQbafzPf8g+3X72Eyeaanf4Wq0/6D58fugANxqVay7L2AkgtXqkJ195JrEHdJOiGvW3DXv37K93WkM7m10z4DecjcuPSwRnQvrdgGPG0OUA07pY5IwprqNkKXZOgObfUbQ00Dy+0mjwdzojGGmgYXhZbQroL0GgKaGegYXSl7QOQjnnFI+72iyCzhBvGAqoprIGimESwbr8Gu8+4peaI1gkqU1A+4lUbg3JjUD8VLTcTPdMUUtrJdByYWDqgsAZrR9zKCyCZgT1mNK48Rc5+8NaPm7w1FiRv2YRHY/qKKOjaxBg48Ou7R0yBA+fmDozf6bIsomyc2b2hrP+geUHz/uc9574gyo4SzMG3TQuvvffHoyOfIQHT+4be/cMm5tFn+YOnRz4/8u4fCNZRgnaUoB0hyl4lhKcI7s9f/fUi8f+z995Bblx3vu9hsmR7bUnkZCaJeTImMIgKzBOQcxpMTuTkxCRR8nq9e9f3j61X76+7fg4MEzDIaAATSIqSGETJut59u2/r3lu76yRTDJMDMtDAefXrBsAhRckarkENqa461dXT6D59+pyW+Dm//p7vL+0Yyjmp7rulMo3Jbc4Ku6emfwI0HpmtDfox5ZCPOxIqMvnK3sNSvbfOGmzQO+U/+127w43SG1usM3V9f0LbGgDEM4+i7ZUoqxoVHm0hxjXnfoe2HkN5J+r6Pm/QT1T13UavvoV2NPU4XGjbUZTf827fxLIdrWjHsfaBuy3n76Lc06jg7arzt+t14w2Dt4/1f4Z21KEtVWhrDUpRrdp7Br36I/nAjMjiF9iX1svAkDdD3g/0AEPecaLox6mWIe9HMuuzcXDR5B0jaTUlrqBivQu4c0H0lzoBfPdk+UmSfPDgg7IgQC67H+p+wJKPJloNjeBwPrAvd0fiwcA4pV3xUfoTytsbYt5T+ECmZsPzr+Ykc/LXigrWSbMTeDmQY5K+I6R5p+9ObRUUJVfCNlENU4L7cwN1tPHR49BaUYzg6TPzE5UFCeqCNRqqVOSvqcxfE5k2UPOHb132+EWRN48g2YSnfIhEue+g9FMopwcUBW/+RDk4g/J+hN74Kd84z3N4RTY/e2BGbgrILEGx1aew+BssJJjT7flvNXqX4MI9gWGSPXBXYXbKzk+ivf8N7f5b3tkJiT0kcJA8nUdlDit07hpzAO36EVDRrh+jgjMS3bxqKFx1DR/SzosdoZLBea5+Xmr1q4mwyhriDrrLRrGICB/ud6new8VG8oie5BNYOoQFxoDajtGuv0N7/77chpUWLDKG+CaIhYuG4UyxHYuIkMwSlJt9UoNPbiUr3gcLuTcNId7lbx15K6wY0o5eDFZc9gF9vlzXrg9U9rqqTE5J3+2KIV/LSABta0Lbmyt0UxWEGyLKBcdRZkfb2T+19X1ef+63aG8P2lx54sJnaGsD2lbf2fvHjsHbiNWB1lae1k30mKfqzv+p8dxM52AQbT2BWG81WeYbht28vrs1Q8GagSnE6kY7T1X13ZZY3UcMbokDF19wlhtCmvMznUSwYWCqhXCBpiW3tUF/F6LyW2taen/7o9Gp2t5/qxn4P+oLv20lZlFGB9ra3DgwVtV/75h5rnZwAuUfbzZOI1Z387nPe37xOXqlEWW1teruNfXeQ3mnUEZHXe+9Lru7ru/zY/23UH77soKO7t7P3jbPHLtwW/2r2zW2oMjg5ZmDS8rfnSHvB7jzSUaXl+a9GPJ+HESO0zUMeT8bkP3Ip1g0eUPMm4ph0+Qdo9X7cguKaCl4pbiWwm5RfhJdHuZvkJeANx9daEu+WGJICr6pFuYmiwrWiQtfFoFcez6qvfbhdT/Iykg4lL66ZO/msvxUcXYCPy9ZuuOHnPwUSrgC3B8r9C2UVIi6EiAbIusSWj1CPZTmAShPUsBPYB2oiD5RRMMdxW5NwZpI6ng6YJ+bWJmbyJA35n9VDktSMuzXWJzolVa0vafB7q2+HJBqxxosruaB+fr+GW7/mPJSUOUIlDuCCp2zzORVmN0ao1PxPz5DhT9CLzc3DkwdHfbVjHg1xFyN3VU3OINy3kb5f11rCaqGSbbRWX4Ry43+amsQbetEmT1t1kBl72SN0V1u8cnNnsPnxsRWn3okJCe8GruvzOzSGMF1TqH3iHUeuZWUEmGpAwssZPl7kHdQPYwFA065zltlIcsNHnkfxNfVppCSwAIjKR/CxYNuhQOLTR6Jdlapd1VZAuL+OaHeJ7ZD5vBDJsi98sXA8zd4JN4xb6kF8/SBYrNTaJ5E2U0os+2YniwbDKhsHuWwh2+YlQ9MoPR2tLW5wuhSE77mURJtOYpyTxzXzzac+yPK70Cstk7dnY5f/v75wuMo/Vh7/+2G3j+hzBaU19PSe6fyZ//ebXW26PyN590o4220ub1ONy07d0tjcVdZ/RUXJlBWN8rubLa6ef1T5e9jiQ2X23H5YBDl/nW7Oaj62We1umm0+1SVebrWNIm21CNWa49jTn32f9daPmsYHquxTdUYp1BmJ8o63mCYrbPMVxtnwSFx99tlffdQdle7Ya7rwiRinUK7Tped/WOTbhqld6Bd79QOTNYPTh/VTdX334YIffrRY7232gyTlRfulGunq2ykUO8TWKj1BkvmlWDImyHvB3qAIe84UfTjVMuQ9yOZ9dk4uHjypgPYUVaO+XvEAJc2/YjCdJKkIFFGF9oMhOJdWtINW5qMCxIUVFEWJChpro1qOTQgm6YIPidBsuNFdmYCe88mSWbi4Y0/2L1zM2fnRn7hOvmudeXpPxRlvyDbnVpZkFie/n3Jq2vr8xMgIF0ApSJaogneIcROR+KF+cl8alYgeWDFJPC6LD9JCD9BcpxIGH4Bc9Mx72h4nor6U7IZhry/irwFRKDUMFmmn1yWfQolVteapqWDd6otM9V999rOTnTpXccukULjhKjvnrxvspEgywZnlbqJRmK+2+hE6Z0o+3jT+c8bTBPSvj+UW8ZqzJM15++grBNoS3utwS0xzIvtvpK+GTCTJgLo1Z+gnOP1vZOtJnetdlqjm5HrZmouYqF2WtQ/UWaYrTLMaPrHy3vHui7hSt1spckt1ztVlgC3b1pOBIrPT5XZQ0qDt8YRrjZ7yvunGk3uRqO3icDVpqBc61GYgxCSN3kUJo/K4KojvJXamSarr8HqZ//qrowgBXbMX2Lqgni7CkJqTAOW2rHyCmZrx9Gb76Ddb7P/x1gZATqiEmJeNhKWGubRzrdR3imZdk5s8kgHZ8v1syi7B2V0or3vouz2xsF7Vb/8PaxN3H4MbW9q6L/X5HBX6CZRbg/KOY5eexflnij71UyTGdf1uxHrDPiQvPYT9MZPZRdmW4gwvA8Fb6P07korZvd72AN+sSGk6POgPf8d5ZxBr/4NevUd0YXPFfpJtWmujvCigpPw4WVXN3r9uMh4W6C7KxukTMEzT8r7JtVmF//CeM0wqTA40e53GoZD6gvjdefGlr/59yirs87urtBN1VtdiHUSvFle/THKO103ONNonANB+e7TKKcTFZ6utJMKIiSzYY4+wMS8o6jHeJssvaWWDHk/DiLH6RqGvJ8NyH7kUzwGed+PT8doO5q+8X6Amf4J+BtgOlqibhuxeHk0ipygBgnHghJdpxhB2/wE9a61VXlJKlaSIidBlJ3A3/2yMi9FkJMoyHhRlJ+sKUyqyHlRueN70j1pdW9ubM74viJ/TXX+muqC1dUUfMf4W1OQ8ODcIPI4D00hYplxaOyOxLbvk3e0qQueKCJ2j7Z8qZicLKkVlgIiUH4lAK4XLzejLW01A3fVxjvVhvFO89xK1mm0rkHVd1thnKwhXGjv36CMbsp47kTNwO2WX/7xe/mnlqe3Nf/i98cMt9HeDsQ6it483TowgTY1o10/rtfNH/nFZ6pLYbmDFBndMu0syjuNck9W/eLzUw5S9bM/ai7cOzrkLzfNI9ZxtO8nsGX1NOkmm/VTaHMjymoHAjv4U5R3qpIIVNgCDZewXDdTbnCi/NMVF8ZQbjfK7mocmNL8/F75hRn0+k8R621U+E7tCJb2TTTYveCbkdkOaMg6WWPxVo/gkoFZIZ07c8nEOONO3hYsHcFsfZit9yitXvnA7XLjTOUwHBFfxW+aZ/mOsHoYS3vvlQ1OqyykxEIKDK76K1g9MNdg8NQZXZr+8QaLs8kyf7R3DDqz8G117z2Fflpj94nO32seDVfppjS6KbUpqCGwatBbafLWWLyy3okyMykb9MjOz1TrnJ32UK3BLdP61cNYMYplNlxpxWVad7XOrbwwUe0IQG3GeanRVWYOlJn8ZSZvlYOU2z08y6xsOCCzesu0znoipLIEBCZ3+WVc1DepHsXsgRmB3llpJxsMPuW5caVxXmaeL7O5FeY5jcVdZnDJeqfLtM5qk69MN6fQTku0U3KLUz0S2nd2jGcC5ob1AEupMDHv6DRg6UHwNyJHYcg7ThT9ONUy5P1IZn02Di6avBULVM6RuG80onw/tHyfUNdoCldDoc+BOPSjCn0+nLlGTWG6IgrroKimL8n6oXJPWt3W5wTZLyj2bzq65bvcXama9L8S7E4rT/8rQX6C+o2N9YVJFenfl+xMrCpMWIDadBvWqKnKFZEYPGi1KwtW11KlGpoHME2H3hVUe6hfX6qnCH5BbQlQT+GayHSCzhhPy2/o9aYMeX+F2kRABMS2adnZ3343vWflpubGwXvV1rE6/b2Gs39CrzStyD7ZaJ6uImYRqwdta20xuip+dRvltnbbZ1v+8d/Rxtplm+p/bJpE6+Wo4Gi18Vb5hd+hnC7wd9vU2mb2VNh8bMOM0OaXOwIqk7PO4gQZQO7xqp9/dtLubzLNSX/5Gco7jnK7K/vuHtWOo/SWpvN/au27jXLb0Otnqvpu1xtmlb130K63lNpxWd9d4OmCU+qzf2ozzYI9c1ZrU++dtsE5VPgj9dnxY3ayzu4Tn/+8xjSL8rrRrtMt2rF2/STK61H+6vNqwse+MC6zQyKeJQVbcVWb8Kz4sD7MtWAlgSscoXLbvNwyJ6JyGx0YJo+MhIqJ0OGBuYrLuGIkePAX4ypYQRso0Tulem+FKaDWO2ts/iqLS6OdaNTOoOzjtQZnudWjvhg6NDBefhkf/OXnctvc4d5b6o9wkS346tkxicOvHgrKrB621qUaxpUXsdzk4v/qdo0jJNAH2SZcYgvvG5iTWoPVDiw4e6/c4lPbAlz9vIgIyu2Y3+cts2KlPiw1wJ/FBs9ho7vY4JHpAxpYNRsotQREo5hjCx02eFRXscAe5hncZXp/tR2DYeVIUDLsL9FNye3+Mnuo0oYrCCzVujV2LDZ7lZdwsdl5yOySvo8Fw/iIHlb38iBt6lIpDHkz5P1ADzDk/TiIHKdrGPJ+NiD7kU/xZeQ9h7PWHQITPdBaAFKD4oJeBwnSC/pIbAurDAuotYa09Dm2pYA7uhjxUcwdBfEoxFP4m58IBEyvZaSUHsDrBYmVrNWaPWl1BYkgKcl5UZnzonJPWlV+onJXallegmLH9/l70qoKk0CgwloNqpX8aGQ6yvEUWFMZcODXNdUFL9Xnr26ELbQfHjByX/i1suClxvzVFHlDyyH6Ho3K09gdC/lHVp3mJtEuLksl2h2Nx2vy1qh2JqjyVsvykuU5qaKstIPhWRx0YY8nPB8g/yOM17b0ruy4vKLj2vKOj5Z1fkQvmlzU9mt6mwiIgISYOWqZQhsaoeR1ofw29Mbptv47aFsrWl9fb5zU6O+hHUdRTmfD2TudxlnQCmcdBeB+pXbl9saT534P3he59fWDfziqu9XWexvwektLs8Gp0E9LrG6Jw188OKWyuivNc/X6GZTdhXadRjuONenHmwwTKAPysDScv9U5cA/2M4619f0J5bUhVluj9nb9wL2jplmU291gcdab5zW9t1Hhqfq+u62D4yizGW1v6B64C7lRNjZ2WL2V/RNlg5MNDg/IgnNa0bb605ap1nN/QOnH0Bs/LjfOyUyQb/zbRt4cBxYOwyJUudErt8zx9FMSB2Zb8QGrj3sZc+2YbSb5dj/P4pHaIQZcTIR4DqxwYNGgV2HyqUweQe8Eev3vUNZxtPcnSu282OQp0c+JRnCpwaO4iHlWp/giuc/sKR7BpaMYTCqNczJ7UHERH+if45sDEotPYfNJLD6uiRQO4xIHFlzEXLNfZPJUOEIqiw8W7zrAAlJiDavtWNBPVjiw2IA5elI2iiWXMN8BIn4x5RBfbMOHiHCRA3NG8H69SziC2eZAmQOL9AGOJXjE6jtintdchyTzAqNfZg6ze50qB+Yb/KUmn+gi3mdwckdxkY3ypwfJTYgh7yjqMWqTpRdoZ8g7ThT9ONUy5P1IZn02DgJMK/JSRJmphzCVmz3gCpMeHJzDWWuP5KYIWYlq2r6DQmR63SRoRYBuv8Z2YQA4tk7xkTuRMym4B9ynvAipLdzoy0vEspA2Lly4pVoYk8Es3AFQpn4FmGZRVB19luh9I09XscDthHpeeu4R3S683VLdB/fDvDVlMfJmpYpyUg+GZ2LkHfqPEJD3qvbLq54EeZMi85xm4O53M7vRy40VljmpbbZMe6tNfwetK0dZHYoLt4465lF6HUpTIFYXSm9G+Z1oe11X32copwVtr2v7+f9G26tRVkPTud92G+51QdKTNpTd1Ur4ZBfuVY2QApNTZPPKrB6VeU7We7tWP14/cAflt7fqbjee/S3KbUXpR4Hst9Uty25DWU2d2lsosxHltTf23WocGINkLtmdKLuzQTeFdp5G6W0dhqn2gbvgPZfd0n72d2hjJcpobTx3q0Y7XmWe1RimKnX3UGEnyj6Gco+hDSqU14p2n6yyzAtMzlKLn07Ts3TCnHGNeUNezxFcYsccM+YbfCrCr7TSfi9hyJpkDYHcwgryd8Ewfr13XnwRFxOA40ICq4axaNAtN3rLh7DS7K2wBSpsQf6gS2whxTYwixSYw2I7FjpwqckvvwjeMnwH5ph8cmtYovfzTH6RPSyzYqHRL7KTgiHMsYa5dlh1wLGGBdaQegSL9S4V4RfonVKLT2byqoig1EyqbIDRChvmm8CsnWsNyy7iQwNe6UXMG8YHTaEDFpI9iksspOQi5trDEAW34VJ9kGfHpVZI6kQNMXzcEFpwrHshy6mNKgRkz6HLksJuyEhF4GIbXtV1Y1nH1WUdV5d33aQm3p+gjpuo8+NYWdYJE3KYXXdepybk11EXtdP5Ker8dFnXtRWd7z3fNrru2Pk/YDzjw+5ACHIM38HH2T97+8B7Z17/5zOv/wtV/vXM60wmnaUH3DFlC0Pej4PIcbqGIe9nA7If+RQAkbK8FEFm6gEgb8jK/qXkTeGv8ssh+Cv4mPnpG+sBiNavBvLOXy3JS5azUgVA3rOYdELM2+Unfxsh74tPhrxVI7CcEW1uRi83ys1ugc1dZZtu1H6OcjtRetPREb+q7zbaVLE8va7rwp96DJPVP//PTtNEa9/naFsdyj52xjyBspvROtVbpsmm8581XvicynR4/CjhqTA4Rf1TqqGwfCTM08+WOXyNl8hyw0Sd/h6Yx+U2t/b/EdygN1V39d06NXiv8/yt1nOfdRkn0O4eVNBZcfYPreZ5zdlbddoptOtt2Gb3tJlcTQOTxy7cBm+N/K63TZNocw3KaG7Rjh01zZbppzSmmQrdOMo4hjIb2i/857uWsWNn/7Oq75ZscFI6jEWjSytnYbx13lwCc4bxa4MB8Qguv4KLz0/VDGP54LxC56xwYDD3MJJyKo8jfwjLr1D5hgjMHcalZuByqTWocoTY/dNCw7zE7C7qGy+7jMUOXDTgLH8Pcw0hriksGcYlBlJghtxGEgcWWkNqAqusWD4MgW2uzlvxPuYQ5GGzj+0IF5kCbEuoxBiQDWO+OQDRbsJX+z6Wmz0yk1tp9cmsfpHJpxrG+85Oykcw3wKIzzH4FCAUCb123im+DM0rsZAcS5Bt9PIsPsVlSPAksOFSCyQ6XWreNYua4zHkHQ3AL2EajmHxE9hhyDtOFP041TLk/UhmfTYO0uSdystM3YedFHm7SYh5zz+gNqEC3ho6rBuTf0SFIo+WbjO/Lpke0OSvUe1MVOatiZH3fiBvF/Z4SVcgQJH3+VUdo6s6PlwOYa14qk2sIa7Ro9DOou0dKPukzOplE55Kh7t68B7l8dxSZnZJ+8ZQbjvKba/5x98f65/oINzHTNONA2Mopx2xurrMU2idBhV0H+27dWzgLsSn97yLco4r+qc0Zl/NKObr3RJrSGIJoJwTarNLcuF2nWUe7TnVbJmu6fsMZbWg7LYW3Xjz4Fi7caah/x6kVNzWiPJ7Gq2uWuNcpW623uJDrNOV2jm0691q7UzZ2TstRifa9TZaX9XUewci8esq6wcnK3WzVbagxuxVaifRntMoq6ldf6dFe6vmwh87LoZEgzMcS5DnWHJkFgvK0lFYOqsil8ACKxS+JZIkqISgQqGd11HnDdTzCUQ6u28sg68iHzzXda3EBs8Vg076WjA2oWKoJcNYNIwPXpiWmL1lFm+1nUSv/51c55YafKohzNa6i7UugTXENft59rD4fXkMs98AACAASURBVBBjcAhSMoTZeo9iiDJ8vBgW2fyKi5htdAoIX6nJJ7BjkQ0C0qVmkktg8TDEp8XDIOYRWwNCs49t9EpGsGQo/Oov74kugxDlsD0ofA+zCVL9IT44MKek0zPpZ2VWD187IbP5xBY3uKwc+HuxjZSPYtlFzLcG+UaP3BYSmoICC1lzEyAbHMG1ThAOmdwKW5A76JQ6IPRepIOWLLUwNkPeDEw/fg8w5P04iBynaxjyfjYg+5FPkajMT5LkpXIy096kyDsccAej5H0gpvN+BHmvqYSDzHbp9wCoTWLkLWWl8nJSY+QdjJB369lVHcOrOt5f3nkt+kF5cfz9NXXePCIksuEygkTZp9H2TrE1wBsKl/SOlZtn0Wt/g7J6ZCZv01VcOzAOGpL8t1DeGbSjo5HwCX/2e7TrDNp9RnP+TqN+GpxGdp1B+SdrDU6wkMs/UzOEORdmhHqfzIpLB1zqIYz2/wMqfAeV/N8ou6vKNFdjmm20utS9d2FR5q63oIYd7U0joaNDfnA12fV2mWFeoZ0tt/hl2rlKIoj2/J1SO68edDbaw3VGD8rqQa/+dYNupn5gHOzt3vx7aFv+OypLQKadbRwOop0n0I5jaGc32n1K1j8pMfmVl/EBrT+Gp4tCovidHG/yZg/hUgdkCVVfwirCL+qfQAVvyfon0a4flRMBudGrtJBVlzFfN18+irn6+RKjl28L8fVOsclT9z4uPT+B8k6ggpNis1do9ohMs6ohn8Dk5Rt8Ap1XM4z5eq/EGhIYXBKzl6/1SkzBMptfYfGo7Jg94JTb/erRMNdKKt/H+/pnefaQdBgfPDcuMjrF+nmlI1Q+FEI5HejVt0WDM+VDoSq7V9R3T6Cdk9tCAp2br5svswcVJo/c6NXY8Ws/uyU0+2QGXwURUlp9crO7xhYU903LCJJvgcSl4qXnGrmoN4eJeT8+pD6BCPSTvwVD3nGi6MepliHvRzLrs3HwIfJ2kQG3n/SGqZj3gdwULlhuU0sqQRJNa68TIismKQOQCma7xHuA0nl/BXn7fhvGa1t/uapjeEXnEyBvcHXgaF0VWleNOSCwhoqsZPkHWGxyyfpmNOaA1Boq6ZtRDs7Umd0Vek+1FZdbgmqTv3ooXDeMq4mA5PzY0aGQ9PyYom+y3h4S900LB+bkpoDQ6FcNw0I9hR0rHVhkxMXnZuUmUqR1qc1euX5eOjCjMMyBeniIlBpdErO7+j0sMrpF2lm50a2y+CQGt9JCSs1kxSgu7Z+XmkIqK64awvzzM6LemSpLoNzg0ehd1RavfGBK1DdbMQQOHod+MVl7EfPOj9eNhOTasUrrfIUNNAwSOz6kJeXv3Q8MLwqJ4ndyvMmbfxEftoSOGDxSW0BqmG+8FIYJktWDdr6jHJhuGMai3kmlYU5pmFHoJyttPoXJV+PANXpXpXZOccHZYscouxttOVZjDlRbQ/WG2ZrBqSpTsFwfqBxwaXrnqvX+RmtIcfZuk42sN4ar+tyaC3ePWdzlfZ5mO66xeFWDU5I+t2jAq7FhldEn7Z096sDNFl+L1S89N1mtc6MsSC9fNTh/1ErW9d5rNc41EVg94Ko3+WuMbrUBFERlg7MVRk/tZSzRz1VqnXU6V5lhVq6bquyfqtG7yuxBCRGU2SDj0pLy517sa8OQN0PeD/QAQ96Pg8hxuoYh72cDsh/5FI8k74jahCJvyttkYcw76u/xgP02c3DJ9gBN3oWJqofUJkE39niD80GavCHmvaLz/WVd8Y55Y/EIFlmxykKKBt0cK+YM4RKzX2gLqR1YZPALCcw2BKouYwiOmsJSfUhqCfMNfoHBxx/0gFyBCMIiPHu4woG5F6YkJn/1FSyxhoXWkNgO6944+jBPh8VmrBnBcgsWG4JSg0/twFWXMU83z9W7xDay1OAR2MPFBi/b6JXZQ1IbCcv7iJBiBB88PydxULFMY5ijD4jM4YqLWGnDUoNPOOBUEUGVIygjAjIiLDaFpRaoVmIEXufrZiVml8TqLhmYLr+CD2t9pSaQAi81NUJcyZtnxfv1Pt4IyDbkdr/CMMf9+e/Rq+9U6aZR3nGNdqJSN1s2MN405Ee7T6GCrhrDTLnOVdY7BW7o+W/V6wIo/STaVIeyWtFrPy36h/8EV5nCE4j1Lsr/Cdr9t62DrmOD7sqzY+jVH6FNTWjbaZTx1nMH/7bsH/8dZf8IZf8Y5R6vHhirN4cqDKFaSxDlnEYFf40K30WbGhvO3+50YJT3NtpSA2sG8s/U9M2izFaU3lx9dvyYMQgfMXKOg6hpz+l6/Ux571i1wyfrG0N5b6HM46jgBHqVypWT1VNmcXN1M9yBeYV9yXnXLAq+GfJ+gDuffIx5qd2RIe84UfTjVMuQ9yOZ9dk4+BB5OxeqTWhXwfveJvQKy/um1zH3a2Zn6fYAZALKW1NWmFiWt1rGSlbm0N4ms5gib3I+GKBcBUHnvaLzQ8q+YHE6E9p88GurTXCxPsg1kTIbllIa6FI7OC5zbKFSk199GZcasWQYH+qbU10EehabMc+MZaOw9I1rIgUWuJCjdSnsmKcD/2aFA5fqPAJrSDQENfMJzDVixRAu0QalVoh/C00httYttpCHzk1VfoCFRJhtDggc4K1RaocVkKIhfHhgrlTv5dtg6Z7iPVxkCPJsMEPgmMFAQwq1ectGsdAUFBEhtsVbbPJqruCD550SC2b3BcBPwxTkmwP1H+Mig5NnD/FsmGfDAgILbd868ubbwZVPaPaJ9fO1wyTa+26daa6ib6xON40O/r3yl39qMs3VaSdAcJ/b1qC9W292VmsnqSWwnapfTbSYfctZLWijurx/5qgt2Ka7jfJays7eO2oKAGqzTtScG2s3O9HGCsRqbxj01PfPoBxwlWk0BioHPCirpVF3p2LQWTboqzS66s3Oet1sk24SFXQ2nPtDZf9U/eA02lGFtlUcNczX9E+irVVoe02HxVPbP4O2NrfqJ+pN99CeE2h7U23fPY1+ssHiRNu60ObWeuNkjW6s/ue3UPbJGpu36jIWaOek5oBwifm1M+TNwPTj9wBD3o+DyHG6hiHvZwOyH/kUX7bC8mFXwer8NZUMeT91sw6wYE+oyFtTTpG3nJWsykkV56Qepl0FXV7KzzvqbbKi4xptH7YoJ+/FkrdoCPNtuEjvEzgw2wK+bMJL+LA5cNjgk10Cw2OOFQuHoJTqQiKKzotNlGbDBsvauNYwn/Kn41kCYgdmG3w8c5Cuk17zJxmGpW8CCxjVFWl9YjuWj2CeOSiwhgR2fETnZVtCXDs+ZAqWAPRDzeJhAGW+HewsBBCDB//pI4YQeEib8WGdX3UFF2k90iHMtZLsoVCRLXhE71NdwkIjlpqx3AZecmxzoJQIsIdCnCGwySs1UVML47eLvGGpJXx58MoIUmMLyvvHUcHJyr6xY8bZmv4xlN7abnXV991tN06hbQ0oq6XdMFbZd7eFmEfba1BGw1Gzp3ZgCm2vQBlVVYOzVfo5lFmHtlW2Wj0VfZNg7p7ZhgpPNvXfRem1aEtlk9nbqJ9D66WI1VCtc2oG5sAePvtYjdGt0btrjXNV/ffqBycb+26hrHqUe7T8wt0W0xzaqkTpZcd0s1W9Yyi3EW1SNQ9OoMyuFW+8U3/+d43Gu2Xnf4t2nUBZrer+O/XGabSjG21prRu8WzN45xQ0qQftPCXSTytMHqWFZMibcRV8fNJlYt5xotbFV4sWf0mcr2DI+5HM+mwcBPJe4OdNuwq6wc87Z31xXqokP7miMLGWKtX5yRX5yZqdSWqmPC09UJikyXmhbGdSzevr6vNWyzNXS3PTJNlrjwQnwc/b5cXzAfDzTmvpW9l+ZQWk0fk4rt4mPPDQAP9jjg1zbJg2QubYIPxcaqeOWAFVOUTErw1c6ghcSp0cc+Ggr3rklobv2DYa/6Mdl+8nDqRPgLvQHh22UORI9EZ082J3jK6SBHvmoiEoHBs4gUjMUMRmIG8uZEsJlTigwKNZsdAMZanpgOOqNgHyNoelBJbovRXWAMo9jgpPg2475zjK7kH5p1F2V5N2vLnvLiroRtsbunRjjYP3GnV3UEYN2lxZ1TvebnYuy6pGOzT1utkK7STKrEZbVB2Es7pvHNIt5baj7JZuSKukQps0tbqZZvM82qJE2zRVg7Pl+nmUexSl1zZYXOrBefXZzwGg87vQjjqUUYmy6qt6qdylGRq0Vd5udlacvYXSy9F29bHeWyj/JMo42qW/3Wwdq+j7A8ppQ5tqK/UTlQP3vrvzXbShsW7wbqNpovXsHZRzEu1+S2yYUVv9MqOfIW+GvBnyjjODPonqGfJeWikAF+aCeTb3E5V5KeLMlCPRTDqYpMg7I/VQdqIgZ42S9VI5lNWanDVK+HO1Ou8lpjwdPcBardmVVv/KCl7694SFiSpWsiorWZiVdpj2bnd58LwfU+Q9sLL9gxXtHy/r+DWkz+hatODka6pNINuIFZybadTmEaSAIGHNZRS+aVamgRu2X0BhoGEqQckXyXsh09MX0jwdPTNC3jELPFBgU6m8ocJorhOathcyd+wnasIAYF00BOcLrFhsocjbAvsx8i61R8ibVst8q8hbaMFyO+YMuOVGP5D3az9Rnr/TZvM36GaPGZ0tRhfK7um0upt674EPTHZb469+X9f3eat+DG2tXLG7u2Fgqlk7hdaKUWZNdd94uz2AMmrRFlX9hVvN+pmGn/8OsiDlttf+P/+BdtSivJZq7WRV/z30implbkO1fqbG4kbrlcvyW6v6JmpNHnCw2dHUeOHzk5ZJtEmNtld127z1F26vyKpCW5UNF+41Q4rTOpRe0fDL36P0VrSjsbX3D5rz/1FruIMymtHut+ps8zWGGZRYCQoT7b1642SXdgpldaOCUwq7R2XxiY0+hrwZ8mbI+0mgcZzvwZA3Q95Ptge+SN5UDkuIeaeJ85PVhUlVVKnIT1FF/oxEwelYOLNdyj1QvSutLv37ov2v1Bcmq3a8ICzYIM9MPRScpmLe98l7cGX7B8s7ngR5Qy5DgqTJW0AEhNaAkFqGuJDFBdQRiryBYmPsCzt0XsD78A210UVoJXkECZJxe6Rw7p8GKQbpIozmGhRHMg5GchDSgE6lJIS7UHOA2DZyDo3XpXYIfoOTtCVSwJ3aFuJEC/UrBMLpAHM09H4/6P4NHolrzBsqN5JqO64axtKBWZRzotbkUp0fqzU4y3qnKvtmUOEZ1S8/bzHMo9feRektrYPj7eY5yFS6rR69UtOsnW3tn0Eva9D2umaDs/zcXZTThHKbTto8tWfvItZxxOo+ev7Ou3Yv2lSNtjZW9I0fNcyhzVXolcpq/Uwj4UObatD6iqre8QazDxWeQdtaGs/d7hwcg6yo6zVt+vmjvWNovQJl1HbonU0D03Dty5pu3QzKOb5i16mW3ltN1km09xTK7S47d7va5pL330O5p9HWjmr9dIVuHCYGrJNo1xmZ1SM2eSS08IlYEiP7GC8Vs8Ly2YHmv4hwhdF5x5nvF1M9ozZ5NoQlX/YUC8k7lsNyHmek7ctOYuckSFirlVDWyHISRDkJItZqdSQKTsfCme0S7oGc1ZrtfyV6fVPt9u+x85MkuzaoX/6rfXkbj/gnsd8NapO5wP2Y9xMjb6E1VEoFuQVEQGz1SSi1Bh325toCcDCq3+DYyYUB6YXYTe/ziJCAAK2t0ApbmoCpqHOEg++f9iB5iy0QsRZDuPoB8o4GyB99MIbX9GnUfSNAH8kWTs0NYr9SrL+0sCze5F02ikt653l9c+jAP0gHZmrtpEbvqjL7Kk2+WoIs07lQ4Y/qjK6qvgm0+RjacwZlddbrp8DMpOBE+dmxDmsAZTSB2CPvdJ3Z3ai9jQq70bZWlHMKbW891jd+TDcLiY3SW1B6S7nBWWtyoe2NqKBHNThVaw8AxO881UgE5H3Tip9/jna/C4mWMltRZhNidVb1TYEuvKAbYuf5b1dcmIAb5Xc1DkwB5eceh8szW9DOkw1Wb63VJ9ZNlxNelPsWyj2lGJioG/JCs1mnUOEZgXG+bARzqdW9j4G8S+QShrwZ8n6gBxjyXgwax/lchry/jFmfgeP3dd7R7PHuIO3nnb1hHyutNC9FXJAkh5Iszkvl5aUI8pKleclKpjwtPcBKkuSliPOT+VkvleSkCXZuEea9vJ+cxX4PdnnJuSD57+GIzns5pfN+DKkJ6vpokWqTiHqbZwPylpqwhFpDCVJvh09ABKRGLDVS+g0HuRCF6eB3TIJCy69BwWKBLOIQw46IyCECDSWqIYkKtQGCKbVJiIZmCtbvk3EsLh7bid4dzqFrizITjeYQZV94TtRD8KFf798ievk3diSu5C2wQpi/ZNBd9R6WWf1So6dyKKw0e0XaeanBJzeRCnNIY8PcsxOtV3CN1Sc6f0dhdpYP++S6CZVxVqKbVxic5cYZpW5CbHJpLmKpblysvVcxRKrNnkqLq5rwCLXTEv1cBeGtHQnxDHMym1fce1ttmBJbPRzdTJl5XqGdFBpcSkdIbfUrDE7R4IzcMF1ld8v0U0qrj9c/qTZMqU0zUqNLRfhVumnF4LhMNyfRz1U7AhWEu8zqVJmcSr1TPDgnIwJ8vbNhFKt08xp7QDQ4VWlyV5i9SqtPaiPZeq90aMnp+Bf1gjHk/QB3/kXCxk91JQx5x5mmF1M9Q97PAGF/2SPQ3iYpgkj2eBcZ8HhJbyjoxFnr9+amHWKlcPOThFCSuazUYigpbFYKlylPTQ+k8vJSeXs28DNe3J+dVpK17tDGFzKwH/s9IaffP0f6/h3jtNbzKzsuUgksF63wXpS3CZAZxJ4xx4pLITwcEBI+OcXZPCu1ztLh49kCCgOWG2jyDkBUOxqW/qLyOwrfAHx0pJzSVYNKZCF2P7RP0Qkdq36AgGkoj2F39L6Rc+BeVIp1WrodiX/bQd9y/ydK8w13t4U4dpJjp7n8gbssio3+4ifHm7zZZlJ5EZcMuvhmX8nALMCr0SMbAot0kQ1LHOAzI7aEinunNY6weojkE+6D2gmJwy8h/LIhsCOU24ISwisbwYd1cwLCJ3EEJfYQe3BWYfOzB2ZkQ1gyhDkmX4nJLbCHFe9hvtUrGQ7w7UG2xcu3esvewwKChGTydiyw+MU2UjGKD/dPKi5ivj0odoRUlzDX5IIFBpaAwOQtu4jFNlJ9CbMHZyUWn5zwifWusiEssvgFBKm4iDk6p8jkEVs9crtfanQpLF6pFUwkIYEltU7gLz5GT6xChrwZ8n6gBxjyXgwax/lchry/DFufgeP3/bxfh+zxbn/A4yR9/qCLxPMYz2A8hfEEVSap/Wnq4AyzfXp6YBKaGv4cYyd2/QljL8Y+7J8J+L0Bp989R7qAvNt+ubJjdDnl5x3nmPcD5M2xkwLIKA6czbMAeZcMAXmr9Filf4i8AV5j5A2icGrxZQR5Kd6lddUxsowsoLTeR/BYsDy2Q18eO5MGKXoJ5n36WVADOJZQ6m0wYAHBDCy4jLmygJUhpZOJ/OogSx2glrlf1RIQBMf6h56NxGT09FPzLZhPwLyohMCrum4s67yOOm+gnk/grei+sazj2vKOD57ruka7MULvUYW+FiYkMKcKl5j9XGuQbw8qLmKxIyQZwYcNniOWEG8U79MHuMNYfBEfMXjko7jU4OI7wtJLWDqKuaYAx+Ar1XlEUfvIw3q38gouMvh55qCUgOTw5ZcwxxgqNcPo8xyQkolrIovt4SMEKSIgm5JwBB/SewXmsMBIiqnvG0ICXCxLjAFomDEgHga/di6BhXYwiZcN4yMDXjGBOfqAGMzg/WILKSXCfHNQ6MClZpJnw6XWoHgUi+ykwOrlmiATk9gW5hr9XAsWLD2/9kW9bAx5P8CdT3W4+i/SeIa840zTi6meIe9ngLC/7BEeIm9XMOBxA3k7w1kbduemHWClsPOT+fnJ3Pxkdn5KMSv1ECttf+7aN7/2dj91Zry3X789iz0z3i2Pc/1pB3JTS1gp7J2p7Lzkovx17Iy0fVsTc7EH+72k6y9G3tdptQnNZPwhMOr+IgHEQI3iM4h5U0sVSfDmM2EuFfMuGQpwbQE5HfMmcJRcIzFsmpjptZi0UpxD4TiNzgKKvyPcTFFgLNQdQ+3ItZSJIU3MsXNiO3TLY3/SO/cJ1YIFlsgcoMSBKRtBmDPcnwPc/zXiMPhQVd/gn/BoC3qG7ha6PZGnpsibTZH3c103lndeQ53XUPdN1HV9edeNZR1XKfL+sCQ67bk/phTm8qyUl7mVEtkTQb4jXGzyFpv9/Eu4dAQftuGSYXzAEuaO4CIrCblLh3GxOcix4WIjybNG4uIlJrBX51Era0upCkuMASGBZQ5coguIHLjYhA9bMMcBQXRIzHQJH7FjnjkksuIjlpAAQtphUfQxeTaYSAiGIJ8o3w7YLRzGXBu8oopL+NBgQHoRUiYJCdiKhwDly97DB7VuMJh/DypkD+MSG8m1kVxrUDCEOZYAxwJczlkwJfsGx/S/cmvoeRteCXOqqzC4XTcpU9FPUMdN8DiKFtrmH6ZhXdepmXl0p/NT1Pkp423y7OA7Q96LQeM4n8uQ95dh6zNwPFHJSpKxUnm02iTgCvuo4Q7O46z1b+amsllJkvxEZUGCMj9Rlp8kopUnrGR+fpLw621BqcJKjvf267dnsWfGu+Xxrl/ESpLlJkoLk6SsBAErVZSTxsla+0ZojtJ5+4JzVA5LWm1CZ9JZdMy7/er3Tn+K2j9EbVeWt17hj+IiE8mlSDTGBDHwje3Q3Eyxb0SNHTUWBGij6ZAOKscuiZ5AiVKi6EzT88JzHrn/EHAv/POR53/x4BdvtLCSr/71i7V9s0e+0HLocwGVtIhvx4f0fh4I7vGypisrO6+v6LmGOt5fdeIGan9/Vc911Dy6sh1GOfbIsVGOfZSg6485vdB/wizFHinRE+67SX5Zhyw884EvHlEDeI6NqtMBVXFhLhdpWOxkuubY8dhb9GV3jB2nL4ltY49D7Tza7zJ27dOyA4N4EaPOq6jlvZXHP0Lt11cd/zVq/2hZN+UuGiXv6P8TosAN/E0hOEPef5FI89KphCHvONP0YqpnyPsZIOwve4QIeQsyU2GFZcCFfe4w6cFA3uvo7PGQBLFgTUXBGk1+ogL4G7aLKkrIpBjHsqjGPMbJcW183CtnJWry1qgKE1WQPT5FnpMmyEo7GJqlM+lQOSzDOK21d2XH5cfMYdn0Hmr7ALV98NzxGy+89WmpA9JD8kYW8LENtAEx6mJ2vvEeKHLgoigHx8jyoDFQTGDBKOYOYf4IBJW/03FjJahNPkDtVyjyvrKq5/qqnuvf6bm6u3+efoqFREvjJkiGmPKU9ECRA+/qd608/hFdUNs1IO+2Gw/FvCPk3X0ddTMx7397diLcXyR+hrwXg8ZxPpch7y/D1mfg+GOSd9x5MZ6k/u1qfLzJ+7m3/gn+Ye64gVo/QI0Xv3/qU3Ts8nc6r65s/yBarq5sv7ocyjWqgGKBKd9IDyzr+IDWFdC6keUdsTG68nz39ee7r69sv4paP1jWdvX545+gY++v7PoYdd9AHR+uOHETtV5BHR+uOnETtX3w0l//68L2Rwcaalt4nNlf4j2wrOODF3/8r6j9AxjWjg9Ry4d0zBt1fRKTmtxPrcWQ9xdR9Rk7wpB3nGl6MdUz5P0MEPaXPcKiyVvBMPHT1AMJ6niTN+r5NWq7vuz4p6j75sqeT54/9enyzuvPnfhkRdeNFV03VnZGt503V3TeXN51c0XXjeXd15ntN9MDXTeWRws9QCu6rq/shLKi49rKzhuo9cPlHR+h1muo4+Z3TvzmuZP/tOz4J6j9Gr1FbVeX9XyMWj9EzVdi9SynBnpFF4wpvWXG9ynqAdTyHmq9sqLnBmp7H7VdW9nzCWq7sbznU4a8n+XY9pdNGBjyXgwax/lchry/DFufgeOPR97PwIN/ax4hzuT9Mer6Ner4BJ34Z9RB7bd/hFqvo5YPUft1KG2x7UeonS7XUcdV+InZfgM9cB11RAs9QO1XEVWWd15f0XlzZdfH3z39/646/j9R283lPb9BTVdR96eo9SrYm5z4FHV/vPzE/4RZFnzliNbTQQ0xVHKdqooZ2aenB9qvLuu6tvL4R6tO3ISdnk+Wd91EzVeZmPe3Ebtf+7czDHnHmaYXUz1D3s8wpTHk/QwPLvVocSfv9o8Bzo7/E+r+dNnx36w4+ZvvnPrnlSc/XdH9cbT8ekV3pCyDnY+X9cBPzPYb6YFl3b+mS3R0osPUeRMIu+UaavoQtd5ErR89d/r/Q92/gcFt+wjmVydgiGGn56ECQ/lQYcb3qeiBFd0frei5saLnxrKua8u7YXkleJu0XmfImyHvt1/7P2+//m9vv/Evka7Y+y/vvvlvb736b6fe/NfjB37dWWrE4xjPB4OewGJocumei5Zc0xjyfobh7DHIG3pDs5iizo9vBy6qMY9xcrzbH9/6407ePf8TmKzjE8Cyjo/hn20oV0Gx0PYhlNZr90sbtU8fZ7bfTA9cQ21Uoccl2obnej5e0XXjuyd/s6zzo+dP/TMlNvg1ar+JOj9Zdpzib/i48VFk+R18vrj2YPkQ/G3A4oYpT1UPdHwI3ibtH6COD5d1frS86yZITR50FWRWWH5bQJyJeS8h/mbIO77gGF/w+jPUy5D3n59FfKMD9F9+9+JO3l2/Rp2foKarK0/9E+r6BKx/O6595/jHtHo4ugXBd7REhMXRn5g/n2gPxPT31HDArb9DFVhb2XyFWlh5+Ts9VOyz/SOAsOarq07CyKK2G8s6IUBOR0YB0aKS8eXd12OFGdanqAdWdF1f3nlt1YmbdNgbtV1b3nUThrv5KqPz/rbQ9kLNN0PeDHn/GWT8LxMJUz/0AEPeDHn/F10Fuz6OhMQ6rq3s/uiIDXOGcREBToJMWYI9EHEDpEaHQ2AoVFocuqklkL0IxMokJAAAIABJREFUFxP4iA2v6vp4ecdHy9pv0AlWqEw615ZRo3zYjovoQhkU0jaF9HYJPjLTpC/rgRI7PuLAy7uvQ8C769qK7o/BpChm4x3b6foI/htnvE0WQuozuc+QN0PeDBk/iR5gyJsh7/8qeX8ECSw7ry/ruLqq60axDXOHcSlkMbyftj2WbIXZ+cZ7gObsWDMWJuzk2DCbwGwHpI4vtuHnum6s6AAjSLBh6bwO8VHKHZIe5ZIFyYxipuB0ep1Y5czOEu+BUoa8n0mAfuyHYsibIe8nwZ1M4PwxyDtRuciheQxp9aIuibcaZFGNWXInx1ltAti9HMo1Kq/4tRIbhuzx1iDXFuIRX1Ew9SuzfcI9gGnUprYwOgLr/cIjQlxrmEfxd4kNP995bVXHh8vbr0Y8B7siHu3PdcEox3JYcmwh7oISHfQn/Fyh6BMx911ED3BskFOJiXl/G4Ulj6RzhrwZ8l4k3sUbv57R+hny/vOzryUH04tZ3qp5MuQNwdGOD2gmo8mbIjBSQHyhLEC9hdjH7H8DPUCNjtBKCq2RYeJaSZ49zCagPN/1IU3e4NLdcW1lF6RAWtn+wfOdQN6R2DnF3DyCpAsMNzO+T08PcAmGvJ/pnJSPxOuvOMiQN0PeDHk/iR54PPL++qnggWvjTa6gVo9XeRLtj2//PAHypsLejyTv0H0gAzh7OMjKUNo30QNYYMUP3JeeHVG8GIt5s4lIzBuyXS5Um0TnVzHyvh84X1DPA/U/PST6bWs2Q95MtPuBHmDImyHvJ8Gdfz7e+YyGumMPvmjyluUnLjKNZXzhNZ7YTQN9fNsfX+zOT4h7zBt1PVrnzSXor940fN+XnUThhoY/ZvuEe4DG7i/ANwXHPCLEsYa5dlB7l1DkvaLjGuq4Bgnku67TKyyXt0fU/DFJd4y8hQ8Q9hN+rlB0OsHcdxE9wJD3A9z5FcHgb8lPDHkz5M2Q95PogcckbwXF319nS4vC48eXNHl/nZY83jnxbn/8eiZSc7xj3hFjE0hqeG1l940j9i+ssLSFFq4zi+iMrZTgmNk+4R6wYl6swNTogcIlHl5hubzzGuq8gbpvUtYWN2E/OsqllOCEml8tpHnYh2qZ7dPQA4zOmyHvB3qAIW+GvJ8Ed8ZCv9/aHSBvBStVkJl6AM/jgAv73CTpwcF5nLXuUG4Kn5Wozl9TWbCmEkQjEO2WQUmSsJKFrGR+bgo3N4WfmyxiJclovUdBgrIgIcK4rEQlXB7p24WIWZGfUPHgcfo0+pwF+xEZiYIFyzor8tdUQoFrNdTlGnBFTOazUrjQniQJPAtc8kXIlsGvyUI4M4WdmwqFuopPPYgoP0lCPRp94QLtyiMav/BBnoL9+JP3QlfBGHmDDjgG3Dzi/j6wmhULLFB41shxOEIVmgvpC+kjsS1EZCnae+gcWsRCV3u/wihT0lXxiEfUv7AeugELj9AXCi2YLoIFTaVPexa20V6iEZwmb6494m2yihKZAG33fPJV5B0dO5q5Ix1O8T0cifbbQ4xOH+dEGZ2+9s9uF7wMwPexwY29P7G3iP6JGx13uubIlCA29/jCTqxCgRXGnW4/PdD3bx19ooVHntKXYXHk3XUdQfmI2lI7nZ+izk/BjrDzvefbRtcdO/8HjGd82B0IBVwY38HH2T97+8B7Z17/5zOv/wtV/hXyk0fix//rzGv/K7pPia1p7PuWRJeX5mMy5M2Qd5TMYujG7MSnBxKVeSkiIG8nDjrDAXdwAXkLWYma/DXVUBIqKPNvyZ51iuzE4ux1+/3jGPsw9uBNq/cVblTnJ2t2JVXm/EC6K1G9O6UsZ408f211ZoI6e7UsP1md/kPZrrS6vKSygpRK1pra3DVVO9PKWUmKgpTyzBdlu9dX5CTI0n8o2ZVSkZeg2JmkzvyBbFdKxc61SlayMCeRW7BWwUqoLExu3v49zZ51x1irlVkviPem1Wa8yMNujJ04NIWzUnisNHXh2srtfyVgJSmyXxTuTFFv/wG/IFWZmyTEExi74Exos5fap3dmYD9j9WGK3an5A9C2huJ7eoZAU358Oj/+U774kzfl9UvFvGm/OVhhaXkgmBrjHi6BxSOYa8EcHRZZMMeMi4xh4QguMvilBOZoA0ICFxlC3GEMmgedX2HDYktIbCGF1gDX7isaIoscEXDnO7BgGHONHvkoZhMewUiYT0CFlMNdxK+DawtxbKFSO5hviKxQFccYFA3jg2Y/ZwRzrGGONUw74sVIi0tADSWOUIkDrpWaQgpjSGqGNYgcOwlVPUirD4WNl/6fMTZ9iIkj8G3B4G1iBfhe1XVjWef1B8i749qyjqv0OtrYzCo2q6E5tcQWLjaHRA7M1ofFBBY5MN+BD5tJ7jDmEKTMhnmDfr4+BKg6ig9T9CywhijM/fNboRVeBrE1ICBIro3kUONLuehgkRULTSGlHYtMuEgX4NjAGLHISoptmK11881BgTUE60epCSHfRr1F0TkDzc1cytq81I65tpDEjOWmkJiCbxrHxRYsMQOO028IB97MyJGlP+hf1kIuZR+5svvGso6rlKD/JmSP7/rkoRyWkB4LCkPez/pyTIa8GfJmyPsJ9QCQtzhC3i4y4PaT3nAk5p0sWkjeEMNOkmSt4RWs52ZvfBUHMSYxbH140+pDO14QZr8g25tWnv0DbuYL7N0bVZnJ4qwUSeF6WXYC/7VXatJ/KMpaLcpJkLESKvOTK7Z8/0jWGvaudWWZLwmzE3iFa8UFqfKs1aLMF9hvvFKR9YKoMA0QPyNxf8GG0h0vHcl4SbZ7XXPGD8pzVpfvTtPsTlOzXlLkpQiwDwddJPbhvE28ratLt7zA3rejKjeJt3OdZOc6SUGadPfLysyEEjwDk4TgNDTYM++ElgcwUPscxuN47xbZAvKmsPvh+DpD3lHCptNqPLiN+XmXEJSrIIUssaBghPYozDow6BUNAx4p7LjEEBaNYs4QFg1j1TAWGUNiAqi9xIH5o5hj8ImMQYmZIm/Cx7X7jgwHjgxhngULzLjEDDfiGJ18i7PIMssZJtmmsGQUri1xgMOG0EpyKewutQNDKxxYoPeL7ZhjC/Eu4wOWAM+GBQ5M+1ILgMshxsmxQQ1FQ6EjQ3CV3BRSGUm5iRRbyFIHWeKAOr+MY56K43QoNxbCjwE0PUZ8C4YJzKPJ+8ayBQ42sfDwQ+Qtv4IP6b3iIawYwSWD5MF+H3cICy7iEkuAbQ4ITUE5gZUOLB7Cbw6SpQ4AWUr6/7W2QmtIYgnEyLvUAXMhGFAClw761EO4pNfD0QY0V2BWdogI8y9hERFWDWPNe1hIhI8YPFwC8+241EzSYfJYYDuG3SUOIG96xiUxwxSO7qIYZ9Pa6FI7YLfUBCz+VIz7IxtJkzdMsb4eeVPwzcS8n13+ZsibIe8nxJ3xDzou9Qf5uuStAS1HkuTVjRXrv/t61sZXMYmdc/NhCmGzNhwsWCc8tL1m23cPFCSX7NxQkrV23+bEXVkbDmSl7c9OPrLthUOF6yVZSUd2vyLOSRKzUsT7M5Q5qQdzUkp3buSz1h7OST2YlXS4YD1390ZBbnJx+ksH8tYV5659M3/Tvm1JBXu2c/I3SHasFhau1eSnqHJW8/IShek/YO9+RYj9OOAKk06cvm7vtqTXstceykx7Mzv19ayU1zb9sCA94Y2MxP25aUdYG4oyUt7M2fh69tZCHMTBWZz18q6MtXtz1h3OW8vOTuKzkmSUpuWLZixPK3PTL96TiXl/ffIWXsKl5jAEPrVexQhQzn69p8QS5uhJviGoHMJiBz5i8rBtQZ45CIFMSu8hIAJcW+DIMMS8BRYsNEPyRdEolhB+ic0jHAnwL+KDWn+JGVzSShyw3k5ohfg0HdLm2DBPHxCbwlI7Pqh1F9vDh20hgQMXGwMx8gaEosnbjo8MQT0cG6AVxLxNIaEVouBFgONPMWnxiIiIIk7kLbDi4gGPiIooc6wwoRJfpLTjlhDHEpQOY7EtzDMFJDZcoguUf4gPDQZispCvs8MjIt9AKCCGESlxwBBzCSxxYL4Jl1/EMgKX6oMlptCbOi/bgUU2aNLB3vkig59rxzwHFAH15SSmUYlIXyiTcnrcaaoWU1RNa5zo9xAQ306/Y5GYd+x7ziPRdokfZMj7AbnL0lSAPMlWMeTNkPdSB9ZnBtm/jLzXHgEBd0RtAjpvmrxZKfKCjWLswwE3QLfHPYdJHJ7D2xMOZKw+/OpGAZ7A4QlK1+GFMDP24vAU3rtViF14/neYteFwZmJRVmqx5xaGOLQbZ6/bn5myCxQgs3AkPAnXZqS+lrl2F/Zh/2QI+3FwApPjeNdmUW4KP301e89G5c5Uye61su0v7QORjBsC2Okv7yzYvi/3lb3BKQjDh6YpYckkznt5/47k1zLXHsxZX5yxbv+WtHxolR+zNh/YlvB67lpuTrJgx4t8SpW+ULcddU15ygd6qZE3fxQfHHSqiXClLSw2ufhWL3cYiy5j6RDm6vxCo1dodvHtXsFQSOLAHCMlSwBVQIhrI4uGyBIHYLfYDKFxoQMrbH6J2cW2ODl2kkdgxZUIFdHqEV5MP0DgslEsM2OROax+HxcTIEFhm0kqBA6EHdNg0MrXI0MQCweeM2O5EbYCKxyhsWyJ49RXNy+uMW+hBSuHQPjBt2PJJXxg0H1Q6xYSWGQmZURYYgkUDcxL4EuFn20ICAxh1Sh0Mo22X2fLpWYOMSCmvm8ACnNsVKheT3K0AZkNs3VBjiWkuQoqJraBVF7EslEsHKG+xlATqmJjJOYd+yxDNwM+d1AoH4tw06gde0O4BHwSgdfDAa8E/Z3kqzt8Kf/KkDdD3g/0AEPeDHkz5P2EemChzptWm9ArLB8mbzUrSZabLMpNk6WnHAnOYxzCFFl7YCeACzaXsNZzclKK8Dgop8PzGAfCoEXxY9cdIGmQWXtxxtq9Ba+U5mw4BKjtx3ge70gryNu0E/Y9FK/P4vAMztu8F3uwf8YHNdBn+uDkLS+9+eom5bYfFOckiF7bqMpOPgIXhkD3sm1D5ua1O+BPHyZnoHL3PRLq9OEdqXtZLxdnppZmpBXnbjnon8HuuzhvU2lOGic9gZeXotq7seHBFZyA3dRMg7JQfJrhe6mR9369RzyM1UZ3rdXFP39LNew/YHAfNAWFdiyzYo09oLI6xdbZEt0U30JyLZhrhUJFFkHsUWoPic1YYsI8M+abA1LDvNLikg75OUSQbcb7+u/HsMUULtNEBfx0Yb7mIpaaQmy9t9jkk17CfINfbIlIRxbqvGnCLrVDCBzuRd2OIW8EauD7ru2PVJuADFrnl4/gUmuoyBoQjmD5KK50YKXWU2EIKnTuozdw0eCc/DJWXcb7fz6uoFTXC5PPf/U+Td6xrxOgyKeS2AN52yCcrxrGUktYacdyO4S6ZQ6Y0YlseH+vq8hE8hz4gMHPJrD0IrxRC5fP0us1KYk/LrXDJw6JGbbUul5a0ELvR8gb1htEPyAsZbb+6rYx5P0Adz7J6PLSvBdD3gx5PyHufJqh6i/QRZR5yP0Vlo8mb9pORM1KkuSmCLPSuKCNDmAcCm/cmIixxz3rwj688aVC1kbO1tX7WBuK8re8mbulMOQJ4QAOzODdmYeyN7wBGmsvztr46ssv7mRtOoT9ODQPWJyxoXDHugz/NElDc97mos0pEO2mReTZ27K3rt8RoEg6OInzNpbmrRfvpVTjuWuErLRS7MY+N5y8af0WTGL/XBiWUfrx1tQ8YH2K17EH70jZtz2Jnb2evzXtdUD5eVywiZ+eyM5OlBSmVm1+ThxZSEqvJU1Q5ycqQH9Ce7Y8zS/JUiNvCD2afRr9ZK3ubrVpjD9wR/4e6IAPXHCqHVg2cK/CPCE33tWM+mFRozlC3gBJoNsO8AhSboQ4NE/vrXkfq3TTasNU+UWyaHBOMozFsIwvEquWmkCZIKDgSWgNKU0h2YBXZQ4LdG6xDZZsljuwVO+VwPJNWEtHF4EVYqiA3XR4lSZvamkdzXlP+wrLuMa8Y4L+Imug2BYQDoVKe2cabLi639OgC8h+NSUcmBOY3ByTi22Yr3sfCww++JoRdSn5szuxQRFQKx05kST2sIKW+mbiEZkCUkNAqvOrrSG1BUtMQbbWq7yI+RYsGcHyy6Av4sBbERluiRkIO/ae0AsDuDZSbLl/nBvJ0wl3odGcUjTBG/JUS03oyUaxjVpKy+i8lyYKP+FWMeTNkPdfACufZmB6Qo//9ckb/PtEuansHSn7Qk4Ki8M4O2v7hvWpEHKm1lnmbGRvSTiwe4dkc+KerZRWBAA9gHdseHVrMsSwsQ9vSdu5azs/Y+MBwO4g9k3irevydmW+hv3YO4FZWw8VbOe9nLQn6MIBdxAH8SvrNhdkv5bxSj7N5VmpRZt+UJKbWFmYUp/9giwvjQ+3CGMygLdvzYBzghBx35z8WvYrxTkvH/JSBizkDM7ZWJSzXpSRystcvx+7sH8MZ6YVsdZK8lPVuWvKd6Y25K+uhwJGLpXQ+UDeEha4DdKW3k+r2ntJkTePwCVmv8A4j/K60NbqZuvYsYueN87e4dhw1RUs1TpRbgdKr0NvHJdob4uNPlnUyURqJuVmn9jqkVg9akMAii1Qeu421LPnlKjvjpzwKaklfbTCW2Ek6ZWREsoKQ2oOqAbdddZwucFTSQSlRhfa+2PEequWIFVGn9wUkJqhyE2kxBJJhC4xw/JKqem+4ITWrjDkTXubPDLmzbNCtPuw2ae4hkEvZPFpDJ7KC3Mo8x2U9Q7a9XfojZ/KTG6FIyC2espGQ5zBabE1QKev/zpbCohhROgPGpShJCkgAkJrQGTxVl7CIu18tT2kGnSqtHPKgTn0+n9H+/+v/b+cKBvFPFOAbfSKHbj8Ci7VzlHDHVCYAvToRxduBujaJBZSaoZCTcxIAQFrdun4d6k9Ii5nyBsxroJPmIzjfTuGvBnyfkLo+S2nc8r9+mvFvCPkXZy+bg8OYtKDw35MeoOYxCEvDrmxfxpnbDjI2sLemrpvc/JrEGz247AHb0kryNr0RtYrh8JOHJjFOZsPbEp6PXvT4Yi7XwBnvLJry9qsEKVFSd/w5vrVrxek80N+4Glg+hD2UAHvSIA8+Uje2rLMFysLkpuzX1Dlr5VgPyb9OBQMb36Fjnnj7E2HMzYUbUs9nPVyUdbGN2gnwW3Jb6an8LPXCf9/9t4DOI7rWtA+E5CYSeTJATlHggQJEkTGZAzCIAeCGSSAAZgkSg776u3/V/37b2293bf7O8iSmEDkQEq2ZT+ZIkXJ0rPX9vPa3rcOCpSYQGRgEmZw/zrdM0MwyQAlUADUVacum43uO/eec7r7u6dP3xvJ34k/bSJRQVkx/spUYVXUxrLkwH0u8m6kyJuaKZyJeT88gcmDRXMe27/ALyypd9+OqiErRB+BmP0Q3VB+7q97f0FUvTbNhZnGQTtEN0HiQYjbf+jKePHFybJ+Ot/DUdljqu6ZquibqOibqO0y1XaZyrrG916exuNjjuztGTZ0jZb2zRmGSHE/MnpNl6W2y1TZYzH0msr6TBW9Mw3dJog5BUkvV54fruufruweOdg7VX9+pL5rprpnpqLXZOg1VfaYKnpNyPf9lsoeS3W3k8wqenBD348ERtHeCv7Icklj3uoBUjA0p/4p2dMxoeiebPwxgejjkPrdQxenjnSY93XMlL8+Cun/YOibKe4ZL+q6X/2G1UBp3tCLllpAaaOHQyW9juJ+e3G/rbjfUjxgKumfKR8w687f2/+GHVLPQNzJw/0ztWeHG7tnDJ0zjW8R5YWJop6Z6p8Qbc+kod9c3o8uUdmDpqeNbug1lfTTYinptxh6LRU9FtruJX02J3/jxwaYeULPdsKQN0Peqy1ZhSFvhrwZ8n4eGniEvOfP583PjfXXJgZURa83pAU3xG8pSQrWR/nvwlQNB6I2HecmZlx2h45tS4Li48J2yYJTMPZsJtYxEheyO0a2I5S/NVaWY58gsxMY/46X50eJdxMTVYmZJEZkSAIj8EPMaRLG3xEuyI+TK6fHqbC6g9jMxDxO/ZYZv+OMFxQmC6siN9Qk+h9O9qtPCC7CUDqV5x0ZEoEbNhIuyogQZUcIcqLF2TFijKY7xkmCLC9OoAv3z48RUtkmEyRemJvI08T6F0VvKt0a2Jjk65aGBL/aBP9KJs/7C1D7kT8tkLxx/rgea23fFEQfgvA6iKzb3/FJVf+Mrsda3Tu3v2sGwvZDZAMkH97X+VnFhfH6QWLoc5R1zhwasNSdv13XNby3d7Sxc2LvpfHyjrv1XbexnqgDLf3367vv1/TPlvVYq/otFR1jzZfnal6/19A9Xds7Wdk1VnXp/t4Lw5B4GhJONV68V981vLfzbnP36MGzd1r6zbXn71V3j1d0ju7tmdo/ZNF13Kvsm66/ML7/kqm6Z8bQPdXQa6nqnKoesOp7TVTuL0PemNLjDv+7v1NUD5CsHkvxW0TVNV3WM1PfZ4KotkMDlvpL4429psrzI01vEIh7AVJe3jdoruwcLu+4W9M1XntpjPrrcF3nZF3n+N6embpOPL720lhD93RNx2h911RD92TtpYm6blPpxZn9b5HCV++XXppu/DGp6J0pvnivYWi6tnesoX+s/NxnkNgOcW1t/ZP7X7t1pHO8pmO88bK9+MJo7aDZ0D1h6Bmr7Bqr7R2vuHjv0GVz3aWRxt7p+t6pmt7Jit6p8p7JvUOz+rPDh39CDBfGKy5M7e13lJwbL++bpeGbXrbpoYkUV/L87kye92pD5y8ZFGfImyHv58Gd3/CAN+ZU4IqPiUHa6GBqkpB55J0gLozx06Ty6rbx9sVuxMUdo7cod4SpySyZGZsisyRanBYn3hUWuC1etouYiG0SWVkYKHeYEZRNIxhXjhSmhgbHJ0XsCQlIo4PW8uCkWHGmLDAVYX2W2EZJmDApIRS/sDQPk8SwvHBeXig/E7HeQSZHphOiUqT8yDBhXLQkMTw4OY5fEOGr2So4kOS/P8mvOsZfjcncs8Q0YZYJpXNWYqZy0CMlGfEhWYItsYjdE8Q2QiKCMkJ987eGlMQI0813Mc87UZwbsWVPnL8mXVgXt6mcWiCTWjPIlybvamq2k5WdapLkV7mssk10A466n5LqzjGIOwa8Yog/YOy/Z7g4XDc019BlhfgXTly6DRIDxO87dPGTg93TEPcypHwLUs5AbGtTxy3j5XGIaYK0M5B4CtJONA2OQEgdRB9o/MEfK175C6T/B0j9VnXn2MHeSRA0QupLkPwCpJ6q7bx3qH8MUk5A6CEIOQgxx5r670P8UUhoNV68AyFHIPVF/GvGyxBxFOLbGoemay4NH704DnGnYeuLkP5y/cX7kHQa4k9W9pn0mI7CkPdTybvsZzh1iaHXVnlpEpJehG1nDBfvlnYNVw5O6y/er+qYPNhjhrjTda/eOjowAWmnIdYIqS9A7HFU9c5/qH315sGO0cNdo7D1ZYhvx/3bXjrYMbr/4j3cjj8BCWcg4aWjPyN1vWaIaYMd38bT45sbu+4c7B2GHachtBGiDkP00WNnP4PYNog7fnDIVN891tg3AdtehG2nIf0MpJw82DNS8crfDnSOwPZvQVgT/vr2l9AT4k8d7J0p/sHnNRfGMFkl8VsQdfrAG6TM9dKDXvfH/epgRTsDQ94MeT+kAYa8GfJmyPt5aOBp5D1BYvi5Up/s5KCauE2V8ZsN6cKaWD/l7G0qvD1LEuUZYX7pSQKczCROuMcxhthtM5ljIyPInGPWZKOXqnFMUBOYTJHwoFTM8Zgh1hGSFpGP2xQxEyuR+keGBUchiOM8JzuS5Kow3i7MIZmmwt52EheWiIFtKk08MnBPuG9BMq8qMaAqdpM+RaDDZBIbhs8TIhPxR6lwO7GScAFV5wz1kaWFpMgUYVvy4/maeBEVth8lEb7pO+TFybyiqPXqlIB5q+f41lEx72oMe/uv1PRut/MsN/Iu6Zqp7xwFWSOE1J3quglxR6ou3jOcG204NwGp32n6wZ+9txohel973719r91pHrDtvTTS9qYZwg4az3166NxHEHMYUk41nL21v3+04eInENEIoooXuj6D1HZIe6nm0v2jl2cg7AA34zvNF+7sffVjSGo7MjBaf/6Tg69/DDFHIfZY04XP2gaGIeEoRB0+1XEXwo9AyMG2n5pLfvTn41emIdF4cHB0f/ddCDkK0sNNQ5PVl25BTDMkn4S4trqe8eJ+24qGLTcy0kHrr3YlHR2VHaR4bWovvsEwQ8JJkNTXv2UpfnNC0Xe/7A1z/YB136UpCDNCyLG2jruYLBTX0vCDP7d1j4JsL0Qda+26d+j1zyDRCLL9Ry/eau8Zg8jDx3vHW7vuQeRRSDrZOGApuzRRiUH06cZLI7Vnbx68dAdS2/df+LSp55bhn3/LyngBEpsb//sfXui6D/FGSD1dd/ZWw/k7RwcnIfRA/cXPGs5+CrFNEN98rOvu/rM30bKJJ+ovDtd3jzZ0jUJ0W1PXmPGKDdE/5Vs1r9xuHZor+sEtQ6/FlZKOK1w65xMcWMFjMOYLy4eg80tGi1fH6Qx5M+TtRgdmYwk18HTyjhcVZITWJfhXxm+uit1YGr1RlS4rI6NIz5b7JEVWkBCsjtqk3i6piOflxovT56apLBSrxTozTWxzjqlZMu1AwrbgOpHJsixE5EkKoCfJ7H0qHWXESkwkNTwzWpCI7D5DovmZko074kUFUfxt9LmOqTnbGE7pTdcTxy9I4hfF+mlifXU7xNXRvvm4DiW1LHyUKEkaEIYET03v7UyGMeEchaF+W2MCctJEhijfwgR+Fk4cPkHigrNi/fPjA9RJ/qWxm4opJTsXjWfI+5Fkkr/73wVmm+j77VX9lsrXKJaNPtzecRPiju7vHm+6PAsxp5rPDhtf/wQi9kF4g7HzVvP5ew0//PTQpTuNr/4Zog95JhxtPvs3SDJC+JFZYwaeAAAgAElEQVRD3WMHhsYNP/wTO+YQO7QOIhogbG/j+VtNA1O1r34E209ByIGTnfcOvPYxJLdCcvPRnrstF25CYivENx85+9H+s3+GxCYIbWz+/p8hqhmEdfu6bjVdHq3/4Z8hvhlSjQcufgbSgxDZXPHKXw4MDh8fHAc5RlL3dY2V9DHkfa2Amg3w8WwTXT+p+ykxdDoaOmep3KEmSD+t67pVdGVMc2Wy4ie2ukFb2fc/h23/AGHNra98DHHNkNhq7Lh9um/02LmbkNAKkYdxI/aY586Xjp27aey4DbHHIPJw0+uf4F/F9RUX7+99Y7ayA9P0D3eNNl2803Thc4g8AMnHWro+a7r4McQcBEn1mf7h4+c/g5ADEHm06dLdw513IdkIqe2HO281dd5q7x+BkEaIbz564Q6knoaY1kO9k9UX7h7sGYNtL4OksfHcTRySxba3dk0fOjd2dNBOfQBg0eH3oA/I262BFToYY2LeDHw/pAGGvBnyXkLcZJJM3BpA8i59QrbJBJFtzojcrEwKrI5eb8iUH4j31cX4FeB8gmbE1hj/wthN+q0BdYlbyqI35W6V5ZNJMjtFLJP4wSUdwEZWNjuXy0kS5gR5xqSH59LL5WAAm5ryz3abRAbtjOPvwJqnSbhf1lZZabhvXqJIGRWcgaRupmScRPN2RfhnJfI0aZJy/CR0o2KXrC5qMzbJPoy0HR64I16yJzUiJ06SZh/D3G6c1XuMpMnzEoLzk/naiHX5GdKqSN8sMkzIKEkRaSM25qXwS9OFNalBVOINqgUX00nwdwa8mZj332Vu+oCFk3f1gOXgwAxI9wO/xtg9XPfqR5DzH8t+8DEknmrrGDn6ykcQ1wTxR46e/8R4/hbm7MYehpRjEL4X/HTfHhiGsAOQcOJw73RV1/1jlycwzzuoFOQ1Jzo/33/h88aOO0d77kHMIRA3YF5KSjtyWPKxvef+auz4HJPIY5paL31+4OzfIL4JIg//4+AkSA9AxJEDPXdqL35yYnAM6Ty5ubnnLkgOQmjTwc5bdR2f1H//39nbTkN0076O4bI+ywrFLLrZSx3zzn512tBLanpm9/WZIcEIKa21A/f13beL+8f13WMVnZMNnVMQeqz5tdvf6r4PYfsg8tCx1z5qfv1j4/mbEIsvIo699hHaTlwL4QdYKe04FopperH3PgirIbH10I9t+T/4pGFgpubcHUw+iWmBKAxgQ8Q+Y8fN9s7PIbwRUtqOvvq3ph/+DZLaIbb1wKufNncOo/VTjGd+PNX4o/9z6LW/IvSH7Dv06qcQ3QJhTUf78VVM3dlbINsH8c3t/SMHz9/k7Pw2CPZB9ImGcyMVvTP6ARM18wlF3n2Yb+P+1HKFugRD3g9x5+qIW3+ZXjDkzZA3Q97PQwM0eQerH83zniBJUnUSryTBvzotuDHBtyx2syZFoIn02x0WsCNZok4KMmQID6UHHk7z35vsXxztmx3L3xMt3BUfkhcvz5dsSo3hZ0QFJCUEb40N3JEiLogLyk8SKJNF+ZF+GclCTfjmzERhJt8rKjOqPEmgjAnMivLLigtUJwTp4/1LYrYUha4tSOJrk4R5kUHbYgRpybKcRKEmVVKRGGyI3qzbyitN9Ncl+Jam8csTggpiArPig1Rp8vLoQJVo3c5YYU60ICNesjtWkJksKozcnBvvq94lqY3bpInbpNoqLAvfVJDEL47aokoMLAldq0gOKI9Yq6ZS3svpOQTpPBMm22SB2A1tNxZO3obuqfruMYgyQuqZw5eG9168DQmth3pGIKrlhb7J1nOfQdxRiDtytOMmBizDDxgvfXLi0kfA03uGNbS//lfYegriTtRcGKnuHas8fxPhTL6XFXkAIvYf7Lh9sPs+QnP4PkhoMZ77tOncx0cu3WzqvX2s707z+U8h6jB72+mG7/3x6KVbkNIKYYcO/tMfQXIAwg7v775d1/XZofM3cdKV5OZD5z8F/l7PiJbWgZHaix+f6r8PgiqIOny0d4wh7y+YVVDbT8p/RvSDRHNhsrZvZm/PCCQ0N1z4rOXKzL6e6bqe6YZeC+z8R4g73tw5bDz3KQ6oEo4e+tFfTnZSBgrdBxEHXugZRiJPbG0+/6nx/M29/98fXx4YQ/PxKiDtRPHFO/v+hVR2jmJ+dkRz69nbTT/4K4QdhPiW5tf+evCVf4eoQxB/zNhx+3jHHYg4AjGtx7tHD/7oI/bOl0Bav/+1vxg7b53ovYdDuJjmts77ENMKW18u+/4nhwYsxwZMGAsPazh26dOmzs8OvPK3k91jEHsC4k4Y+qZ0gyb1kE1Lzf6u6yeFQ7iOz4oOezPkzZD3QxpgyJsh7+fBne7Q7zd24+nkHScsDN9YGOdbmbClOm5zyTZBRYpAkyJSJQiVsQGaZP+auLV1UZzqrRv2bfWv3savShSUhgeoQ/z0ct+SVEnDVlHlTmlZ1IbdMX55sX7KOL+i5OCy0HXZW4UlYevUu0P3JQYXpghUiUH6OL/irUJDnF9RzOay1ODGrYGNsRuqtwUf3MrfK/XesyuiLFmUH7Zpd6qgRuKpTeMfkHlpkgPKt/FrEjZVpARWxvgVpEn1MX76GP8q2ZqSbdLDsYGG2KDimEBd1BZNQmBFmqAxdqMhbmNpWmBZwhZNCq8qanNx7JbSpMDK1KCq5IAKukz2MyT74YekuHrlPFnpfris8rz1/fbSzrH9QyYk77Bj+zpHj75phoiDkNLe0nm36bVPD7xC5ZNEHzp66TNOahuIKppe++ML3R97htWBsKLtR3/FZN/YU/U95vKeyZa3HCBpBEH1S+c/xfzv2GP7O+81XbqNmSFxracu3Wu5eOvIpc/3dnxa9/pfj3cPY3A09OCxjlsHz9/EjBRR/Xf7JiHsKEj2Hx4Y3T84cujc55jSEHukpfued1gzBNc3nvv4YD+F8hEHOanHG167yZD3F5A3Lq5+mezpset/TPTdY1UXb+M3lOFHj/3ws+MXpg+8Olp3fgLSvlN54U5j5+ctPZ9DwmGIPnC85+6+7/9vdvopiDhw5OxHmBeUYgRp3an++8fOfXLswqfHu+40nfsY00XE1RWDE4qLd6u6x/GbV8mBF7rGXuwYhpD9ENXUdv7myZ57kNRCBbM/PtU3hp9vRh470TPWdPYmRB6GlPaDr39s7LyFr0oiD7/QN974vY8wGT3xxfrzY3UdU9WvUn8Krzty8S+HL/2t6dzHJ7tHILIFoo1l/RPqyzPUWk4O+r0BvdapcmgFp3oz5P0Qd36ZaPHqOJchb4a8VzrxrIz2Pz3bJMx/d5q4IsG/cmvQ3tiNpUn+pUmBmhi/gkSePiGoLHZD5fbApm1bDqdsaMzgH8RE8C0l8UG1cUGNcYH7IzfXJPjVxm3Ub+dXpPHLY7YUxW4pTQmuTg4uTwgoTQmuD19XFOevTRWURW3UpwTXJviXx2wuSwlqTPJtSNyyN3lL47agpqi1FdtEddFbVDG+iq2i8qiNZduFR2I21qUG70vyL0fmXmdICajdyitNCERqTxMcjt3SmOB/IGpTZXJwfYyvIV18IHZzdeyG6gzRkYRNFXEbtOmC6qiN+lReQ7xfVZxvZdymsq1BtQm+ZUn+5cl+5RR5Y9ibIe+FR7tdR14H4zsebe8WDBLNG0TRjzjinmzOvbShbsCu75qo7BqDtG9DzIn6PlN5x/36/klIPo7fwHWPHuubhDgjJLXt7xpu+NFHsPUEpLRAaB1E7ofw/cf7RpG3ks5Udk5XXZ7V/OgmbH8Zwo+0Xrh9tPMeJB2HxBOH+yYOd92HpBMQdhiST0D6mfquu/v6RvZduAsJJyDhOEQ1Nw1NQ0QTpL546PU7IDsKqS9Xd903XLxzuGcc4tpg66kDHXdPvnYH5E2QehySjh29dBs/soxpPnjpflkv5nnTixeuuNJtEfWAc3KS+ZMD4id3/UQzSBQDpGCQWtrQeB2M70L7L9HK9OrxLe/Q5O3+NNOdaKGl6tzdZS9+m+T1mEqGLPX90/s6RiDqOMS+CLHfgqgXIf3/ruqc2HfZVNt1Z2/HpxB/GJOL4powfT/yYFP38JGue0e6RxrOfoa2i2mGhDZIOdlw9rOWgUmIbIJtL5T1TxX1TRm6JxoHTBB3Av0h5DDEtkP4keP9E/vOfwbxLbge07aXql/5BBJPwPbvlP+Pv7UMTDf1jENsMy69FG+EBPyMsvHcvSNdkxB3ClK/e3DAUdEx2dhrgrgWiDi4v+tz2HEKUk9AVAtEt+/tmSrpn1EPWdTUhO40ec+Pea84T6B9mCZvLlr2HTC+w257j7qcfwmt74HxfbewjDcouc4yXqcOuA5t1Aazks7qAG53LxjyZsh7ZZDrSg+W+yMKJwQ7ZxW0TRPLjN1uwom3Y/i58UE6KtG5Ntm3Fs3hX5qEyzoaEnBZR/wYMdmXlmpq9jqcCQQzpHEybMyWfpC/4V4GEkHfNU8fRpcND1uZOsuvNskpdA14WEIAfST9BST+HCXUhqse509Tvz4vUYSuE49M9pv36080nLttT/zrytz5fGLe+CSmyDt/6AF5u+FbPUBo0Q6Q4n5bSb+lrO8RwSVsaHEtrWKq7Jmp7J2q7J2o7J2o6Rmr6Zmo7J2q6J0p6zOV9FuK+y0l/abK3qma7qnqnqnK3ilD3wwKVU9lj3NZHHdt7vrpRXPch1V345FlffRKOjPVPVhbbffEwa6JvRfu7+udqO0YPtg1jjkJyafqOsbKeu24TGY/wvdKLGlD0MD9SKYEJi4PENVlJ3l7tb3L/kLyVg45E52d+D7PyjjJCS4DaTP0WnAVpG5TVddM7YCtuGO8qt9c0ztZcu5W05tW5OCE1qNvzpSfvVnXM17XN1V2caR2wFbeM0OtqoMr2uCiNi6bGnpxEVM9Lp3jXCCJdhLaASj3mKpAJ0E/cckD15rvA85tXGvJQq9kWUatZznfc6jFdHA9nbJeejEdh24AA976fqfp3SOZlegJun68KgsuE07bdWi5ymq7xml/Hwdaxveh7RG54cwoY8jbDamrcoMhb4a8XXS14qd1W9Yd+QLyFmRT5F1OEXYdwjdy8yOszFhnuWvgeZB3OxUDM77j0X7t75I3ssuAfTElrg2+GLEvsn5sDy5LTpFiWZ8T9XRnhw+8Saq7Jis7xnBq8PhThwZNlZfGS/pWPHk/DbtVg0QxiORdMIji1fYup/XRmDerFWPe+RRz0+TtDn4jx1OjET21urvOiacOXHp90KbuNRvecBT1TJX0TNcO2ap6TXW9MxBjhJiW2v6Jmt7J2iFbSc+0rsdsuELUPXaaZenhDQW7Dn2/Q99vp6b2Wzp/cLI13fgFlit0DPYQebciebOOU+T9KHa/T7/Xwm85GPJelcDt7hRD3gx5L2tgXZnhzyeolCHvVWPKp3Rkycm7/TrMI29XtonDHfB2xwXdYW9cyXKALLik0Q1Xbv/7gjXTsvD68UhkLPxyjuZve1mvrfGnBBJfhrTvws7/CyLbqzqn6vtMhs4peiWdxWUXYGeRSpdD+Uh6CZUr4qCWZsT8k8WS96O1UeTtYm7qRYdz1SFH0RApujyn67NoLk2XD9iKO6e1rw9D/n+Bgv+sOXuntHOifMCmuTSt653VDxLtEHXuw0F0arS2GGcYtLucYZH+9sCL3O70tI1lYdNn9is6Lx9j3gx5u+nzm7zBkDdD3k/AxKewBXPks2uAIe/V7lTPg7zbrmHArPUXdAaw9gpR9tOsg1ziFmfOyXJdANIZXnXxt7pjRnlhqqTbUjngqOqz1Q46dOdHqq/M6QYcdJLGQksq+5nOq14O5aOsjOZwkrfalW3ijnmzjdcw/eA4lf7b/i6mAqOVrxbMyzNx53k7x1r9REvJI6nk2iskv9us7pvV9zsq3yQlffbqyyTvlXv5r9ypvjJX0merfJPo+x3qPkd+16z2ClENuIQKpbu8CEd0Syy0NhZeUtObLDMrL9DTlEMk7wqVbcKQ9zcZuN19Z8ibIe9np8nVzlJfpWYY8l7t3rLk5I3fWj2RvOeHCanQIMVM7lSH5bbhDsnT8e+yy6TmLVI2SFQdpuo3SWm/o5SKiKsHHcohh2powaVr1mc6K+PrLR/B7nkhYSdoKgfmMNtkCMWr7drfIe8hPGteJdQoi8oedmO3cpCgDBHdj0ler01zGY/BqHaPvewyqfs5qf85KbtMtD023DlANJdJXg/RvUmdRZ3rbLN7tciHvw396r2IMq5q4eVysu9ivavwMkPev2emN3mgAYa8GfL+KvlytdPVs+uKIe/V7htLTN70LAfX2MardDRUMUhcMe9HmYwOVX71qDT40DQdi61//meC7qi8doAoe2bVPXZ1j93wJlF0WnPOT5QOkaLBOZq5lRR5L6xE7lwm8sgnlfOg+SHyVgzOJ+9rGPOmc4qMv3BZGfXwMHZTGTuuaPcj5F04RJRvEMUV5O/CvjlF75y6jxR02vI6LPkXTQWdJnWfQ9E7V9iHzK24TJSXSeEgTphNg7sTvp/PyG3hzO0cgC0X4z6DjzHk/QA63XHfb/IGQ94MeT87Ta52lvoqNcOQ92r3lq+JvGcfp7rlSd5PJHXMu+h36C8T/WWioaYxqXmblLxBsjtmFhENpRnuyw0Mnti8L7PTlaoxj5upBHo654SOeS+WvOkMbH2/c6JregBDN9KNg7n9joIhor6MUW3dG7jgTtlPnbnvZW/hf3Vv4J/U1PeduX0u5nZlcdCpLDjv4VLLIsl7yduzlP1lsk0Y8n5IAwx5M+T9VfLlaqerZ9cVQ96r3Te+dvJ2pRFjhq4zNxrDpYQKmv690hXmXGDe6qLrf7wlLtDRYarxHP5uPym6QjLPTePEHVcwK5oO9y64dPXa3Re3Hp77Hhd2O3O7naMjnKPaTvfrSdkmfz/m/YC8qW9V6Zzs+QMtOttEdZkUDuCkk/k9c7ldNhWdlzKIes7tsuX32LVXSGE/UQ05s01oqEWOx0QU5ysUpxe5iBwt/sXbC/S0B56wgu3r9P8F+xVD3g9x5zc52k33nSFvhryfnSZXO0t9lZphyHu1e8tzIG/W8Xd9Tr8PTW9xW/5F+yYp7LMr+h2qAfs8mVMOOIXaOavpt6sGFlLaqSPtmv451cACywXW/LRfn99su2pg7jHBA1ytWsg21kC1f1mUKsoQrk496CwOKi6jjXQ/JvlUtol3+3Vo/oXH6Q/g6Ntw/F32iRvQ+ja79Reso29hJHvQ2XdNP2pD02/X9s1p++1uoXdS5p5TDtrdDoBw34+07SxdGnYdgHOK00I30ll5/6y2f1bj9JkFegLtM4vyh0VZltbA8rLvojxNSc3nDcfeBuM70HqVfeKX0P4eNF3lnv71w1N6M/N5fzPSwRnyZsj7q+TL1U5Xz64rhrxXu28sMXnfgFbqmd1+ndX6C+/267q3MO21+CdEe9kpmitUFsEVoqZEexlnl1uEDBGckG7hsqjKn3Swu+VP3FhESxbe5ud1pJZK9tBQ5fzeaa4QxcBsfp+1oN+eP+jI6bPnDxFP4zsex28gijW/gzM9t11nG695n7zhaXxH+QZaU3PFaeL5OtEPEf3QHC30fvqH0A0oT8CPLJ8idMPmN4+uwVWhXT80N/+3FrT9JBN/kfs9L1ssqPFL3BjNZaJ4A+c28Tz1PqvtGi6Xc/x9aL5OrVo6fzEdhrwZ8v7tt3b9/sXtvz+963cn9nxgLOwh9wiZnJ012ZYRrH6JpsCXOHdpTjXN2k3EPk5ieJlJwbpEv5JUv6pk3+pkv0p6ke14alHDBP9y3OnrXl9wua8w8uy0uppYjSHv1WTNJ/VlqcmbdZL6/K75bbbxKqf57YIhktlhKujHsLdbCgcwjJo/SAoHHMr+WXW/bRHSN6telCyqcvfB1E8o+2cfE4dyXkeU1LR36j6c/G7BQtR9y0WUfUTRjykfhQPEbR16Qz2Ea+iU/Iyof0xUPyaKnxA48nNouYqrqBx/H6Ohzb+Alqse7dc4zW/TpnTXoOxHLSn7MDkejeXWKrXxmErdSqbOeoLO3QdQpn+4tsU5w2ONeaRtj/4X3YC2LKE2/m65XCz7bD6m6Cd5gwRarnKOvwutV6H5HTT08Q8eDngzK+l8M7B7x+9fYmLeSwPRz1QrQ95PAppVAu4Mea9i41JdW2ryxjjZyffg2Nuc4+9yjdfVP8EpKfQ/dUa48Zu5K9S8Fm9gdE1JfUX3tJDncthPR2QfKR+PxS6iqUO4LszyEfrNw/yStpH6CsnpsynfIBmXTDlDJP9NBDKfF/4VWt/jnPoVq/0DaLkGLe/gMuPNVwsuoynnV0Jvzw9Xz1cRHR13l/P1idt0LNxVYmDeFU2fX8lz2l5Oxlpqt9FcxtXjcXzVSkkLLmPJOfUrML73MHwzMe9vBnwz5P1MjLw0JzHkvYrhjCHvVWzc50Perdc5pz5ELGu9Bi1XswdJbh/JG5ij54SmZ8koGCT5Q04pGMKFEhcpc9TxCykXW/MTjlcO4M75pYLaQ5fuLOSVuIFdGHAuDk8biDYHrozzBsntd2jfItmDRPkTknuFwLFfYIZ3yw0Mghox7M1tv8Fqfcf7xPuan6I13TXgBrXgPJbUfpd95xSDTqH0OUeXrr+6lf+QZR8+kj4dj5xX80PHf6FvuH9iwRuUimhFLaRciW7gbrNigKh+SrxOvg/GdziYyv9L6hXHB9B6gyHvb+LHlwx5Lw1EP1OtDHmvYjhjyHsVG/f5kHfTL6Ad30dzTn6w9syv9/QR5ZtEeQUj34WXUQooybuCa3bkXXH+l9653Eps80KE6hfdu79fLqTCr/EYV1/yB0lW76zypyTvDVL4E7Krn6x58VfQeh2MH0DbB9DyvufJX3GM70HLO57tN9LOmx6xHW1ZNPFllPl/fVSll1HJBY+VqEnaZx7Whruqx2t2/+lr3Hi0dw83fpn/teAySTtvwmz+1qvs9uvcUx+ixdvmZ3jT20zMm4l5M3nez8TPz34SQ96rGM4Y8l7Fxn0u5M158X/CqX8F/DDrHTj0lmf7Da+2dznNb3u0Xp0n1zitKGzjNbbx+uKFPnGB5eLq57TecItHyw1Krnu0zJPWa/hfV8kxXl2cUB2nu78cSuyIU+Yb6OqGFz7gNL/Nar4KR/8Fmq9yj7/HMt4A47us9n+Ftg+h5Zfc4x9C01VW6zVW89Ut3/7dI0rALH/KvizjdZbLxJzW65xWSnUPfvQa5RXXOMarHq0PlfR+V4mNdKuLdhiW8QbLeIPaXqAnPJu/LaryB410t3ZlbWz+zu8w28T4Dhz7F4x5G9/FzysfTfVmyJshb4a8nx2in+lMhrxXMZwx5L2KjftcyBtOfABHr0L7e5iNcBxjolwjJnzP5w8KuJG5KSxDflqM0GctvFxU5TdYxvdZxvfZrfPlBrvVJS6IZGOPUNjGayxqWfVFltep47/mkm28RvXCXT4AR3bLO3DsF9z2dz1P/hITh5qvepzGJG9o/SWGvVt+yWlHQ685/WtO27tw9F9cNnVyqlMbxuuYrtD2wASoyXk6dHEzqvELtx8Mn9w+A0Z8tUJ5zsKd4fpiPM1Veds1/NHFlOjb6BUrr4Sjb7Pbr2NC/9G3cWIT47sY82byvL+Zc3sz2SbPxMhLcxJD3qsYzhjyXsXGfT7kTZEWzVsuMLpBBz4fK5HJlqcshs+uQxuS3yLLG9TxX3PpoliaR5/Mr48ayPg+Ii9FvV9gX5c2HrXvkxTr/nXaT55YPmD3R9vzPFyIHj8sosT3A+gVK7VcpJLR+fEU44dg/JDVdo1j/Ll3808Eh1//iJAxC5mxOWzThNwiJxTfO7Pn5y/t/J8v7fwtJb/D2TOcUPuHl3b8wbVNRZRp7PtmIu8y6TVD3ksD0c9UK0PeqxjOGPJexcb9Osh7kY/wR0GNOZ3RAKOBZa8BhrxXafIJQ97PxMhLcxJD3qsYzhjyXsXGZcj7ecRHmcEDo4FvmgYY8mbIm1lJZ2l4+0GtDHmvYjhjyHsVG5chb4a8GQ0wGvjqNcCQN0PeDHk/YOSl2WLIexXDGUPeq9i4DHl/9czxTYtuMv1lNPC4BhjyZsibIe+l4e0HtTLkvYrhjCHvVWxchrwZ8mY0wGjgq9cAQ94MeTPk/YCRl2aLIe9VDGcMea9i4zLk/dUzx+PxP2YPo4FvmgYY8mbImyHvpeHtB7Uy5L2K4Ywh71VsXIa8GfJmNMBo4KvXAEPeDHkz5P2AkZdmiyHvVQxnDHmvYuMy5P3VM8c3LbrJ9JfRwOMaYMibIW+GvJeGtx/UypD3KoYzhrxXsXEZ8mbIm9EAo4GvXgMMeTPkzZD3A0Zemi2GvFcxnDHkvYqNy5D3V88cj8f/mD2MBr5pGmDImyFvhryXhrcf1MqQ9yqGM4a8V7FxGfJmyJvRAKOBr14DDHkz5M2Q9wNGXpothrxXMZwx5L2KjcuQ91fPHN+06CbTX0YDj2uAIW+GvBnyXhreflArQ96rGM4Y8l7FxmXImyFvRgOMBr56DTDkzZA3Q94PGHlpthjyXsVwxpD3KjYuQ95fPXM8Hv9j9jAa+KZpgCFvhrwZ8l4a3nbVarNQ5G0bJ9H8zESeLtGvJMW/Ktm3OskPJcG/kpLqBP/qJL9aSuhtplwRGqhMCDAkBBdFB2eTSWKbJrbpObuJzE6QaEF2bJAuwb8cberbkOxbRxm9kjI6bXqmXAEaSPCvjverSA6oSPAtSwgsjwsuiuFlzo2T2RkybZ4btZP/TQj/2KserT9hGW9A2wdgfB8YYGU0wGiA0cATNeC8P1yD9ut4u2j7gGW87tH69tpjbwoPvfoXQu5byYxtbnaKkM/J6cLvndnz85d2/tYlv3tp5+9e2vEUbN35hX992lnM/q9UAy+n/+GlHX94acefzuz405mdvz+z83dndlL2Sv/ttzN+/+L2372Q8dsTWTeMhV3kHiETc7Mmm4sVV/a/sMyabzOb5mbNZCVwq3UAACAASURBVG6GhPjvTBDpIjZp4v2qErfUJvnWJfk2JPnWJfjVJfg1oPg2Uht18f64kymfooHaeP/aBL+lKxel+dp4/+pI36Jw/1wyQ0wjhNiIbYrYJkmkMDuap4kNLI/3r0vybUzeQkvD4i27dD19tpoXpZ+V7ckJfrUJ/pUpwbVRmwwp/LpI35J4nj6et4dMkjkTsc6Rz63k/xDCO/TfN534GbS8B+2/BeMvofVdRhgNMBpgNPCYBt6Dlg+g9ZfQ9g60/wLa3wHju9D6ntexdzYe7I9sOfsbO7k9R6bNdjJJyN/It1U/eGn32y/v+N1i5Pcv72Dka9JA+p++ve0v3972FyTvnX94IeP3L2T8nibvM2m/+ofd/+tb2//txR0fHs/8+QnVJXKTECuZNdmXGbI+Y3OWI3lbZ4hlnEQId0cF522TV8X4liT4Vyb6Vrkl3q8q3rcmzq8mzq8Kxb+CkS/UgIH661KUi9Z8bKAhJlAXL1KQcUKmyPgd89wMRd6izGi+IiaoOD6gMgHD3nUpW+qSfWvjn8W+S9HTZ6tz0fr5QjuugNoSAgzRW4qTgmtSRHVhmzSxwZqogB1kisxO2ManLLcc5HdzRH7kv69v6ma3vQfGX7PaP+C03+C232BKRgOMBhgNPKyB97nGX3Ha/hVOXoVTP4dTb8OJd7ltH6xteVfU9pbs0Pc+sJNbyGPENkLIPXIi77+9mPmzF3f++syOXy+4/M2LO39zZgdTfg0aOJP+b9/a9qeXtv/pxR2/PbXr1yd2/ebErt+cyvjtizt/853dv/lWxq9f2Pbhixm/PJ3789bCs+Q+sd4jsybHM6LuMjtt2ZH3rHVuYthMrCRalB4nyg7zzYzYnJsYpE0K1FCiSgpUJQSpEgI18UGMLFADKkpXS1EusAHuw1Qx/oVb5brQgNS5CWKfdJBZQmaRvKNF26KFe2J4ivggXUJAcVJAcYp/UXKA7pkMvRQ9fbY63R3/pmwkBeujfdUpgvKYQH2YryJVpksQ7LbeI8RMrFYcbf2ZkPgj/y3o0Lm1LW9xWq+xWt6G1p+zWn7OlIwGGA0wGnhIAy1XWc3XoeUdMP4E2t6Ath/jX5uveze9vflQ7+aK/+cPhPzeQj6dcljNxHGPtGq+fyLnxyf3vH868/0Flx+czPzgdCZTfg0aOL37wzMZvzqz68PTme+fyLpxPOv941kfnNjz4cnMD07teufUrndezPzw5dwPT+T+7HDO62SCzI1h1uIyQ+hnbM7yIm+r2TJrss2ZiX2CxEhSwoNSYwW7doZr4oJ2J/AyKdmVwEOJ5++K52fGCjKZckEa4O1BXS1FuUgrxPB3R/HSYsTJsxM2Ypm1zUyO3rnjMDkiJPFRwrRo/u4YXlZ8UF5iYE5SYFZikKvNi/yVJenps2lvsS1fycfH8/bEB+dvlWjDfXPCA7JTw7RhAelRvBRiJvZxu9VMbk+Rj+0ked8/Rh77od/hs1taBza3Dmw0MiWjAUYDjAYe18DQ5pY3NrZe2dDWu6G9c11774a2gc0tPw04+obg0PnE1h/8G8EchElCpmaIeZgc1v6nFuXZtoKutoKehZU91JE9bQV91AZTPlcNHM/vOZHXcyK/63hBh1HR0VLY06zoaynsMxb2nFJ2nSjoaMvuPJbd0ZT/urHsB+bPydwUsZqZbJNnZP0vOs1qttgtVuuUmZiIbcxBzIRMkIlPrXhtjRGMmI3jHrfMTeAeplxBGsCmmoh90kZsNvPk/VnLGCEW68yk3exwzGD+CdqaNjFta8a+K0cD9BVqG0YTEwsZ+3yO2IhjklhHrI4pO3EQk53cNJHcw9+Na/wP4vr/GHrsn2VH/kl25J9CDjMlowFGA4wGHtbA4f8acuh/yA7/s6zpP0uP/idp03+RHf6voQd+GLn/e3GN/2/6ge/+ftp6e84yap60TlvIDCH3CRlmZKVp4D4hI5TQG/cpO96henGfgoFRYr5LyNyszXLfapn+IoJcOX9bdjFvm2kGn9Dj07apWcckfoFHLBgCd0zZHVOzjmmrY9o6O0PJ9OzstN0pU3O4wZSPaGBqDnWCQpasXIzmp+YcM2RyZIrYHbO2Gat1bHzy9uTUsNU2Y7HYrCYyO03sUzi0dSL4lMMxRZn4kX49zdbPo7+L1eRi9PO0fq2U/VPENoF5l1NjczYLmbWRqXGzedJCHJhTNHZ/anTSMU3In6bIXwj5EyHv2chvCfkdIf/GlIwGGA0wGnhcA3N4f5gv/8tO/jRLPpoj/z5F7totVmJyOCbMo3dxtI+BG+SEuYWWdupIpvx6NDA3ZSVTU2R63DEzOTszY5ues00TZJVpOzGZiclsH7fNjjlsY8iB4xOfWO23LdaplUPXX9TS5UXeFuQvs8VkdszOmadnZy1kdHjaZiZWE7FaHFbrLCVW54bFYbXMUUJvMOXjGqD1M2e1EEpRS1HOoWnQEAsp50wzsxarY2pm2jRrnjSPY463ZXraZpuy2KfNZNpETDPEPEMsM3O2GbvFNEtVu5Ca6WOeQ38Xq8MFambhfVzOR86ZzcTmIBMm6+j0pNlhNaENzTNmk2kGpy2yEzLlILes5I9T5r8R8gn1sviWg9yxE6ZkNMBogNHAEzVwa26OErxR3LGRe1YyYiXj1jk7sVht9+ymWxiwGZtyjJjt5jmLFZ93CyrxsUgsTPk1aYCCOrPVNo2hN+usyUJosVjI1MykyTxpsxKbhUxOELOZTFkmZsmMxcrEvL8I6J/9bzabbWbGPD1jnZ0lE9MO+xyZMpNJK5mwzI1b5yas9gnLHCVkwuKWOWqbKR/XgFtFS7rx+O8+bQ8ZN5MZO5l2kBGzdZqQu9OmSQcZnyXjNhTappMWMm0h01aUeeZ+Wp3z9y9pN5+58vktXM3beIXayIjFNknm7lmnx+bMow7TqMU8YbWbbHghD0+QkRlMJhon5DaZ+3zONuJwjNrRAZiS0QCjAUYDj2sAnw52+7jdNj7rwMcEPhTI2Awx2cjk9ITNPmE1jUyPDZNZatEAC5mwMbJiNDBps0/O2iZmHROUZcctaN9xG5mec9w3T01aycwsmTCR0Wmcweb+1H2z1fTscLmczlxeMW+z1WIyW6fMNuscuTtum7SRmTlyz4Sz5d+zkbuzWKJY5wm9hylXoAbuzqJN79pc4jLrfSta/L7NKU6jr8AOfjNbfneW3HE8kHuzaMcRCxkxkzETlng5z5K7dkooH3Bf3fQ1zpSMBhgNMBqgNYB30VlK6Ee/hdyzkPtmct9C3VhsZMSGIfARC+75Zt5yV3CvH7PsXSvywH1CbtmsI3No3HszZNxCxmxzk7MWs3U54fOXaMsyI2+LbRZHNtbhaYcgYqu/LBU2hAZFZXkLUn3EaV5O2e4j2uEjyvARZmIp2u4j3srI0zWQ5iNeUlms8tMok1FNEm33EqM1vcSUQdGaGT6iHWtE29eI0taItq4Rp6wRLb7+pe3vYpW52Pav+OO9JFu9pEmUJHhJk3zEW9eItq8T7FrPz9zAy9rA37VBsH2DMGW9KG6dOI6yr8sl8FpmthkNMBpgNEBpQLSdfljgswBl+xphxhpBpo8wa40o21u8x1uy01uS7iVN95Lu9JTs8ZLspnmAfmospkyjblNM+Zw1kEY96NNcls1aI8jxEe7yEaexhRHrQ+M9hfG+4ZkbRTv8pdtH8cW41Wxh1rD8Erz/tFPNFtuE1T5sss8QskGYsFaYulaSsT4kx1uW6ynP9ZTlU1LoLVWgSDRYyvK9ZdmMrBwN5HrLcimr5XtLCz1lhe7SW4rbzj/Jcn2kjFlXnAZyaWvidSrHaxatKS30kah8xLo1oqJ1wqJ1It16kWq9OH+jeM86yR5vWa6HPN9DXsiUjAYYDTAaeFgD+ICghH7053vKFJ5SjadUx5Vo2VI1W6ZkyZQgV4JcDXItS6bGBwo+O/Aps5gynzqeKZ+zBvJ9JAqXqNaIitaIinwkKm9Z7pYEBQhSuOIMT8Eej8DdXn4pM4QMz5gZ8n4aPH+p/WaLzTRHhi3ks0niF7rdm7/dN0oFG7YCL4clUYFUQwtLomFJtBwxJRIVS1rAkSiY8ikaKKD2L3W5QP0rKEspOBIViljzQCQqFrWTJcVj5stT+vW0X1zqnj5b/U9r7erajzbVcsRFzmuTvkLFRVxhMVdYyhWWcYVlnoJSL0Gxt0DrLdB4CdENQIqmZ0pGA4wGGA3M1wALHwoalkTDoZ4O1H/pPVoQ60DiFj1IadFQDxHkAY5kIeVDD5r5Dx1m+7lowPm84Io1niKNp7DYU1jMFWk5EgWIdkNw+toIvZdY7c0r4EUob445zIQw5P2lCPtpJ5sttqnZuRmCaVueAbE+gp0+kkIc44aUgUzvFpZUx5Lq2C5hybRsqY4pn6IBLbV/qcuF6Z8yGdpOoqekxLmB+x9uIZpYT8nCan7gAw/Xg/uXw57F9mJlHo+WLWFLymjhistoof/LkpSxqD9xRQYPkcFLaPASlnElaHoqgsWUjAYYDTAaeKABrkTLlWB420Oi5UrVlCi5UiVXqubIdCjSYrYMhSUvZsmLWHIdS4aBcDoc/vdLqRqPYeRr04CWJUUS4ErVHhK1h0TrIaZJQA38PRsSDSDWeMtKucEF6/g7Px0zWwlh8ryfBs9far/ZYhsen56yk2Ez2SDYukmew+XnekiLQKgDcQlISkCip0a6apCoQaLEUqzB4S8jT9WAhlLR0pXPpnw9iPUgKgGRHkQ6bKHboE6b6tHiKPpFGnfpevpsNT+bflbuWbRl9Wyhni0soYQysUQDEuqdlURHmb6ULTCwBQbK+vRVzJSMBhgNMBp4oAG2SDNP1GyxEiSFbHE+SPJxW0wdKdI5nyD4V1poPGDK5a8BDfV814NYyRYXckRKtkiNZpWoQaaCkCIIVHtKKtZLSzYKM6cx22SEmdvkSxH20042U19YztjJZyNzASG7fPi7vcVKCFYioknLQFYCcj3ItVReVyFLXsCSF7JkOGxi5OkawPcDSymLVT4Gs6nIaImzpALedHyCJVOjYINLQGoAqYElLXl6157400va2Weo/ImNXK07MeaEYSepGiNVYh0VrFKyZQUQkgehORCWA6EFVFKmjgqB0/al328wJaMBRgOMBuZrYP6TQk+9vaRyu+WFQJM3YreeLdIhoFNczpJpQaZbjDx4l+5+qc5sPCcNOJ/yJdTTv5ArxZcVaEG5jhVeBsIidkgjS1gNW1TeATsmHWTGPsOQ99Pg+UvtN+PaoLNjJvu0g6znp3oE7vAWKz2kxSxJGUiKQVoEeF2pQKYAWQHI8kGqwMxvSdGqkGLsI4qrO1It0CLRuneyxPhXFu7ROrdxj5bSgxZPF5eCmFaXBqR0cjz1V8yS16IOJaUuKaZOxCxbllRBZcgpuJICFMzA1tL7qdx6FaVqt7apdkqLsDZnC92Nd7ef2pBilh5LXMwSl1JlEZ2rh78rwWxglriI7gXVQa2rwUUgLaYa+aBa6vRilphqM/aX7gsegJVg3j+mA87PCKRTyWnlYNqflHYYV6aghG4/VdKaxzqpBmOAltovwyZxxU61uHIHsQaqWqoNtB7QaloWJXTvKOUUUdpzHUabif5cwWlltOODY6hKnHtwfxH2juqa8xclqC6uSMsVo8monEhKh7Q/UCX161S1bkeirx26R1jSP0p5C+1vuGeeHmj1OvdQqqZrwJZTHkWZz+2T6HJ4sAZkBSxpPkuaz5GouGINthOT9vBLDJDnQkg2hO6B0GwIycermOrdAxeiDep0qnmmcfsY7Wnz7O68J8zXObaTulHgTjQldhaNSIfb6evI5VTzfwu7jLnm8/2K2nbZznmwSxtOhTzSzi/4r/tapltYDFK8vuhkynkJrPQFS9dD3evQygqXrkpBSl+8xc78V2dWPXqF8zqa36knb7t7hGqhLhm89lFFTu1RCqS1TTskWpY+q9jZAFrJ9A3ZeSTtcm5/1lAmpi8Tl1ooZ3beAZzWnHeY23ZYbTHK/PZTlwl1Ln3Dp4zoPsB558R7Dq0Z+ki8HvH26LI4eoXzXue61WjxPiMuR5GUurzR1WB3/fSG8y5B/RUfSaWUzytcPX34luU8xakQqlXOrGXKLSnN0Nc4HulyUdpRZfS9mr4DOG/4rm8nijh4u6N9m/7wiW6tS120pbCp8+7zzvrpltNHOj+acjo8Plg1KI90+dG2udzYeVnRF5Tb6K6O4NU9v22ubbxX4+3apWeqm84bOKZou+5d1BONsh3l2PRtn7a4GwCcHks/FzhiLVdMfURE35npW5/TBNQV5/YB5076IUs9LtHxNC6WoPvieq7hPYq+seOnZQ9u76jPIrwWUFzXy4O74oOLhXrwUU89qYK+Y1N9pB1yvoHoX8QbAhcz1OlHjMte8x2Pbv8jJX07WnGl00uLqYvRfReifEyk8Yyug8ASrqzeR2TYIMrCdXRmzUy2yZci7KedbLZaZqz2SWqFqg2iNG9RtodESV2oJQ+uVbyqaaGvW+pSeZQ5Vs5O+hqmiJm6Skup5wR1HeKtUOW6rbsgVaDxCCneFFsBgdmeshK8MQm1HJkO+Fne4cXA17Ml9SCs9Qqvh6Cd3IgCdqgWpGoQ5HEi9CBUgLwCxLUs2X6QNoC4EvgKzzCVd1gBiHexRJlc4c4t8gyub9JGsY4TWOglzQPhTm6IEiR5nhE5IN7lEVbElpeBtAIEZXhhBOVDaBHw870ja4FfBOJyTkglBKtAUsyRVYBADaI9ayO1XpJy8NOvl9d4CDTesnyONBvkSm54EfDzOGINCIpBUuMZdQA2F26IqwORGkRFICvFR4IQmYMTUgGCEi9ppbesBnwVXHkRSAtBouBE4rAYeBquRLcpogQ2pm0OVawLUQBv95oIFVuUzeVlc/DbXC03RO0pSfOQJHtH5QFvN0eiwhSmIJVHZA2EGPDuySuG0GqQaTkh6jVhGuDlg7QEmxGmA/5uv/CCtbw0H+HWdSG7PHkZayT5bGEBDs1DSiC0HEVczA0xAE/lHVLiKdNDkIITYgABhl5Y4RrgZ7EjKsA/HySFHuEqCNoB8kKQ6DjyMhCrQJTPjdLi+9PwEpDo0F74OjWPFaLCt6iikjUyPSsoiy3Jw2eDpBj4Oh9ewVphNluSzgndg6/neDjq8ArTgzCfJVX4ROpBpOCG6vEWz1NjR4SY7+ETXQFiFUteDBIV8LPRHwRFwC/ihpXheyTUtpolKweehhWiwfaEUA4jVVIm1mGilyyPHZbnGaUBUR7+NbgQhGpuaDlHXgs8NTusAGQ7ufIsCNrtLSv2EJVxBeUe4mrgl7KlBpDoPCNKIVQF4hwIU4IgxzOiDHgFLKrZ7PBi6lcKWGHFIFA9+HZKqgGRkhNRAhIVO7wIZCpOSBHwlBBSzgqpxPdgQh1HpPYUqVgCpU94BYiLga8FWcmaSANsTtsYTr24DNeDJAdE2Z6hRevCq8FfCyIDHhlG+ZhcDyINCAo2RKshcCtbTg0JeMXc0CoQ5IFcgdAZUsYKNeA7UN4ebIawGASlHuEGkGrZslIQFXFCS9GUIUWoSbEKs6d4Cq+IKhBo2bJi/G9QrmdkMYgUEKz2immg+FXN5e9Yw09bL9vjIcrwkuaw+Jk+0tz1kTqsIUwPghyvKAXItnHD9oBQBaIyVmgd8A0grAFhqbdUweXt8QpWbhKXeQQo1kmK2cFazN1Cu6sxYiTWUpmvRSBQs2Wl+BJJUsSR6zmhek5oMfAL0A0k+RtkuT7B6Wx+uneoGkTFntF7MbUvtARESm6oHkf4vAJ2qJITVYTdl5ZCcDEnrB6pToShKQhRQ4gGhAXofoF5nlINR1ToKVd6hitAkskOQZ/nhhQDT8UJMXhJyjnBCg/BrjUhuejMMpVHjBpkWVxZAQiVeA8JVqMOxUoIr8RMM2nRupgqEGvRefA+k71WmgcBO30iDOjS/CIPvPSo19N8nWdoNYhK2AK1j0zJFWV7irJ8pPmeIpWnsIgrLPUQl3OEZRyRmsNLXyPb6SXLBFEmCDNBquGGNYJwH4j2g7DaO6oSRAWs0FJOeAXwFSArYoeUeISWQUC+Z1gF8IpAWMINKWbLSrnSRggq8QhXscMyQZrBkheik4sqQVCKL+tEJd5ofSWIVF4hGpYwhyPM8pbkrJUXrpUXQvAeD2khfkYmVPpEV8GWrPUJlSDKAXkOhOVDeAHI89gRWtSDSMWRFuPVxFet5avW81UbhCXewWpOUPamCA0E7vQK12B8V1wEoRVoEakGQnUgKPSJqmPL6oBfxQqpxZukJJ8docZrXFQEohKWVOcdpQXfrZhKK1WCSAlyDYQWgiwPfVVWAkINR67HO4NQCWKFZ4QGB8/CbJAWeESVQPAevK1JFdhCvmJteBkEZ3uEqtiyIgjO847RgGw3yLI5kRr0EJGSHaYAQZZ3RAUE6byEhrWycupXCiGkkB2q9ZJUsAM1noLc9aGFEJjlHVLMluq8wkqAr/ASa73lehCovEIrgK9H3fJ03CgDel0oRfM8DSekkiUu9pQV4X2bnw28PMwOl+tBqAWB2ieqBjbleMXUg7SUG1ENPBxesqR6EGiw/tAKFr+cKy5jiXaxJdtYkt0e8kJqvhQ1iPI8I4tAouTINCDI9pTkegpyvUX5PjIlSPKBlwlhRSA3gKwS1Y46z/WQKTgipTd2OR+kSm5MHQRqvIQVHsGqNfI9ntKtPqHpIEoHXhZ+t8bT+UTUQSDe4fFJIVF7RGtZ8l3egpSNotR14gx2UAZLULgmqgIEWioOhWN1aoTghh/X4M1J/O5RED1uWRFlEUdEjcRozqEGjXQcDROHcDhUCtIyjlCzTpQ1ZiUzVhtD3k+D5y+1nyZvXAbPStbj7N3ZXKkSB50yPUXe9NCZHuzSw0rnkNQ1Vl45wE0PFfBaogMbOPjmiErp2LBzmCHTgJwibyqEgMN6kdZbrmMJc8E3dX2kxlOqAr7CJ7QEX9NIctgyJQQXeYUcYIv3Q2DxpqRSkNCQp/KI1oNczY0sgwAFCKvBr8QjZB/iplTDCckHQTpLkOafoL5lx1VOZghZx9uzhp93hxCWOM2bum+CMB1EO/AneBoqRFQBklKf+FoIzt6QWAVBSirwWQai4nUxNRRqaDgynU9EDluykxWk2hTSAH5KL6HqEwvxCckCaT7wcjdF6sF/D5XpVQb8Uk5YLfBUwFdxouuQdUI0nhEUBIt1wNdzBKVcXtm60BoqPpePDwk5xehyw7oIA2xOF8fquL5JXrxtXMG2NaGZa0N3rRftDI7WeodqIWjXCCF3CQFxOkte4CUr8hYXe0rLIUCJrhVV6RW9H4K1wNvDCcllBeJ3vfi4lWggQgmSnRuFaRMWMklw2fNxQtZJcjmCHI9QDQRkg1SHn9XLS2FL7sbYOghSQHChd1g5fvETaoCwYla4Cp9twdq1cfu8IkrBf8e6uCJ8hgl1LImBKysBsQKEWSDOw+N5iL8g1ayLLYOATBAXr4msg007fMMVXrLd3pEKCMzZGFURKCncxN/OEkZzQ7d6heSskStZol0esqy14Srg5QBf4R1eCoG5HLkeJEWe4dWIAjwt8pagEEQqECs9IjQgK2TLy9mhVYi5wkJOqB4RJ0jjFV0Hwlx8TkvoSGc+SAu9ImqxhjAViHaB3zZsnqBwXUyVR2gJ+OYBv2J9TCMIM7yidnlI0zZH5/nICyAojyss9ZJWg38RiAw4EvPNQ04SFLLlGp8oAwg1qGTfPevjq3Gowy/wjChjyYs4ocXYVIkORKp1cdUsOT7OvSKpUQq/APj5nqHFCBCSMgjWrI2sgS2Z3mIlV6DgiLXI0yHlnlGV4JshiNdxAlK40myQ7ObI0nxCd/hIMllBWT7icg9ZNT7txDqIMkB4KfqASAlBuzbE6EBcwA4p4YbUgNTgFVUCARnrk+rAL4/KJVVxo4pAqmTLKzjyamyhQAkBis2J+yCoAJ8TIVqQKNYk1FAfLeiAr/EMKedIi7lyvUdYMfCyQKbxiW2AtZkgLfWJ1K/lp24Ijt0s3bZGlEavUbBWtBMCt+JgO1znGaEG8Q6fiHTYELYxrhovugAdSGrWROzzkBb5SDPWiVL8pNmbBFlbJNngm7JGkushLUBnEyrQlHzkNvxEKawc+Gq2kKINsRqZm1dADcOUniGKdcId43NkhBCOaCcOpIM1ICsCYQGIC0GQvyayHIRKbpgSRFkgLGRFVoOw1DOyAYTFHtHV6E5SHEStjdYDL2tTpN5TmPeZnfzFRFiinSDewQ3N8ZApICgPpEUIXhuyN4iV44R8YiLcEDVyW2CaR0QeDk2FChzPyA1sHL1Q8Idwrwbf3Sy8xDQQuHt9aP4dKxklBHh5ICpiS0rwcpOrPaMNOLz0V3Ilev/YClgbuz50Nyc4wT8621uQAQG7vUVqb4kOArLXhOTfmyNjhHgL09dH5LHlWfjuNEjPkh0EYSMEl+ErrxAVNtg/3zOmAgddgfkQWLAxvh7HltJytrQc2+ObD1tKPWS1HuHZ4Be6PjYLIxQSPVtg8A6twTuhvxIHvUJ8negTqvIUZa6V7Pbhbdsi380JSNkSls/m7VoTRiVIiHVrYqrRZJICJFRZNkj2IH9L8kBSwA1Re8s1sCl9vTg/IKRwTcCujYLCTULFRmk+h7dzTUguDsiFCm5EJQQqOZGVrHDqfiLXQaACAnVsSTXwMCjLCi3khBdCUD79iTMOqAS7cVwnygGhwiOS6mmYghOtBZkeaVVIjR5F6C0cuQqCMj3khd4RWuDl4MhTkMMJ09EvDdaGY0zBU6ZgiwtBhIki4J+OEZ8wBd7BRMXA17BDCn2idcDXekuqvYIN4Kdmy4o8Y4pBtAcEOeygoo2SEh/ets2huzaGF4Lfzo3Regje5SncvV6at1am5IgKMbokNfhENOD9KiAbxAUgK+REla6JrocgDQQUeMg0KzRvPwAAIABJREFUeIosf1243kOiZglV3piuoAGx1jO8EhNWQ8rx4SIt4YaWQ7DCK9SAvr0xZ13IXg5P4yHd6hOetCEqCwK2+YRR6Iz6z8UfEmZvjMhfK8nYINq9RpDJ4WV7h6rXxhfjsFxiAHk1hJSCWOkdgTNyrA0tA/88fDQI8oCnXRez35tfukFQeI96+twmZE1ouo9MweKr8Hrk6bzDa0BaxpaXYVTCL9krfOc0wRUcb0+R4BiVhygftuzB9gvo91H0ezn6JZiLglZuzJF6h8AV4atvvOMh6uC7bhZOjaUBSSE1OEeHZIvUa8Uu8mbm8/5SiP2Uk7+h5C1zvgT/u+TtKVL5iHM8RenDhPzFTO4Qsi6sEIIz10Ro1kaqQZjDkZayxVUQVAE8PYadROk4QBfkc5AJ1OC3Z2NiHQhUeK/nFXqHF7NEeRxxDluQ4S3NBP+UEYJ8OUrIJtm2z2cRVW8TAr7pa8NKOeK8dRFqH6maI1J7Sw0YgRAW4xNdVsiRFLClWrZEz5EWY/TdL8MrXLcppootyoWgmHURGZ7CfPDNC4gu/9RC7s6Re4SAX6ZnaAmHl+MtLtgQVwr8LAjReEUUswSFINBww+swpiUpBP5uljR/Q5wBAvM2hBrAr5DNU7Aw4JqPEZowLchLIFjFFirWSvM+n8bGjxNyy4E/8amDbJTG+/ATIWi7b6zmMys+733C1Vy5nh2o2RhSA4Far/BykBWCKBuC8tdElrJke0CQslG+y0ewkyvJZ4UoQLRjY3zOqI3MEjJFr3luJ5vClKzgDN9YPQTu9JAXrospBUE+hpEiKvDmLlKzpVoIzAZ+LnYBvxcpBv9S77ADsCnfO6RkfVQZBBV4SWshuILFL9kQWetE5NBa4FewxDUYOQtUb4hrwNAsT+UVnLFJlv7vU2iLv9oJBGwzOYiJoqVbhHw8S4YJ8QqJWhOWwhXt9pbr8c3A/8/eez+3lWVpghfee/PwvAdA0HuCBAESoAHoKVFKZZbtnt2N2H94Y3e6p6sqU5YeILw7E+c+Kat6N2Z/mOnu6orKCIWCmZKA96459zvf951z01eIt9hjT/YNSR778v/gMn5FMkc25QwhIJKydcIf+mZ+Tfgr5Gy0K8IeIeTV3xL+1GleEKVOpFN37hXRDol8SITXdvUHm3rln0V0QthjRHUC6g925ZVb/x1hru3aqUMtfgaEcf/cA6++ZePLofwbp3ZjU28c+g0Rz/yF7325753aO8Jek+S5T/+1XXmLxw9/QaRLxDTMEXKNyrk7+wZxrYi5JS2xpQdV9l18/p1LbRCuQfhTu/7Wpl455TO/duFWL1AM0em/ks88ev1DF9fDE+Bl9U8AT1NoA/jZpYjasLOnOCDsBUHeGglve/77wNw/ktQZnYtL5H0ZfAzv7BvCnfhnf4tSj3VCCA2kM1mcaId25dZu7NIVcmwKtbWY1yRWdmffIAGPadilU7om6WOXehWae0f4uif3A1FvkC/n9z/3oAfwuYOP9wzwUxsfNTlzYENb1CHhtn+a4B6Mzx0jJhZe27TvME1lj51y6eMU//L9aNqc4oZ9psP+E4DDQLHCnf0Of5k3RDgJ5L4j6SPCnYdy72zCaWT2ByJQIZGt28RDV2bjGXAJOYW19MKNWz1DgKUee/LXDvMVKjnCOWF2iVLDVSGd4WdyDZJpELZBE6RzRGb8vlupuYRSLH/8aQo/jcFn7Du0fZd+bBMaoZl3uOrEhk9qBPhKi34ddpMUsAGzxzgLG69tTCOY+y3hLz3GFZEaqCNpb4nYCGUvI3M3NvnQq9UCym4T4H0HiFBzGNfB/Hcu4woRqrBPFJwLm3BMuJ3E3N49DWLvJ/DjEF/tFuAngMhciQiFT0McNw+34+ArhN8m2iFS8vyFJ/cDppFClTC7oblf4V6Wz2zGhTNLJyt94C28Q/YRa/0vQjO/IpmbyMwPP9JQ8xGAZJb98olXunLwp0Q49Rd+hWQ2EkYXJFP2KJUngMchtCa4CD90wafsYZokNki67jd/IEyDSJeoI8lnRDlxmhcuveEzT0hyw6/uPQBe6fehj7P8ZYT769MY/Op+wKwTpozWWPUKVRcBxQGSPvIXvkfJi2+4TdTinMZrpFdUzMkD2V/5dSRKXNpJsHBlk06IcIFyAUe1Gv6QZguXLvXKpV6RzJFbu04s/AopHvbILp+i2sCeuMy3KPWkT3Hnxho+5W04+5ZwpyHzv5DE6/DM7wl76tK/I+JNMP9/+rL/6NZQFyWJ04D6m6D066D2a8ycxTpR64GFtyR9FFbqD1P4NKCvBvDPHfyhCRAQ5nxSEcVboe5WrjFYiRexlV8RuYbMi3hIMsfB/DunfEbY/YBRc0oVwtfwpTIHPvOGyBiK/TPfYUBGMHdJJBpY+BMMNcK5Q32DUUg5+wzwAeBfBhDQDwOY6p+4tAuXiR/rzx1/BvixR7fYBLzKBQZ5pYG2JfkNhhGZZobx/dDs70jwyKH8gOlu7q1b/xVJnEa1Vx6m+HmEm/SnEXjkzWjuijDHfvOVTWigN509JDLWxpDkdnz+5HFM704HCMq7hN13aFdO8x0V3P5fnPfPzpy/NbbxL1IFlKN/Qd7/AzD8H/q//+6Qt2WotVy2iqW8UE8burio8Q7pH1SXbNQ465HqIaX8ZYhR4JGetYRdCeXqhCkRftcmH7q1a6d8YxNeh9HesOnL1ezKQahwQ7gjl/EKfaX6CYZgrkjE7UD+KJhtxAsXfuXQr+6HtMqnMca7j8NBxFy5A/gjwD+NwGdcusVrO3vo4Pe90qFPPvJKx165Ecm9dopHTmk/lDtxCId2sR7MvSJCzZetO5QqSZddSvkW4D3gIWFP7XqF3UeA9334NIX08u9JsBKQGkGlRvhN/8IR0UokvRo2Lxz8qRMJxTde49Stlj1GlYQXorkrj3AcUk4j5oVLriItJO8ja5u7senXXuPMltpo0rThnsY466yysgiPWrJxWwgvxuCSjp3KK5JsuJnToIEWHV/+2K5U8RP4PY+2G87t3o/geQqEKRJpzzd/7JTX+gAdCpI+DeHDGFziPkmtk/R6evaEMBsB/dClHiHIZo/s2rUne+PSzsK5S79a88g1FN+1G7/2WxI79yk3du6EpKvh7I2Le+3i33jlN3bhnCT27OKZS/nOp/+ecL/CmhLxDcmcRRf/d5dyHhQ2gsIsBm4Ap7IVzx00uzCg8OWOQi5MNmD8EcDJ73ikK8J85xDfEeHIpR8ScR+5KO6apC9C+ddEqBHx2G1e+/I3mBsIp3b1KlD4HlVv9H4cEb7hyb5CP6J8hOhcPiTyjk3eJ/wV9iFJnRDuJFz4AS0uTDU0c03YvfDMW8JcBc3f2MUTj1qyltAzQEArhLNlh1gl6RpiYqVBk8Ajkqi6pBs7exnJ/uAWLx3CDUmfu5Q3PvONS70K5HH0HEod8yu54cu+IlyDHq7YJsUpXZLYpp0rx5Z/sOtXVhV8ePYNydSIgKyzPf8dMV85sheEWW8Cqjc9gNZ02gccsT79zxC/4cpUqcRxheYQo+Geu0KtIP3Ko/yesHWnfhkovEMzLlcnfAPRPwLfc5d5Eyi8I5kDIpzYlAtM1aS6WzrzK5cITcRjT+7KptbtGjY+I5mjSO47e6YR0m/ihXckXiHMPlomMpikEfYonD/t0KfqAaKxJp3Klyl87iP9bFf3/FoJ98sASHLRI597NKqQcHW7dOQ3djCXgH4H4GkybWMomPxzp/UZ+eCSS7tw65eEPSLsAU6TeR3Ovorlb0ioGDKvSbpK+LrPuHaq5wHjLKRVvtAsLiDN21JLzkwxVmig+I4OkGMSP44s/qM3fxEqnJF0yascedQjp3Lsy1459UsinQXyNyRdjs1ehIyak1txsgsPAB8m4NPLDmWPCDWnUMeVJh/ZlWrUOPRzqy8A9xNwCif+/K995o2dq9vjNT937hKxs5hHsv7+lcu8SRRek8iyQ9xzSCW/VgrrW080QLnkKi5R7hBd8tkzouI0ObRrj3buVaqEmX0/wfBo/foM8IcB1bv4XHhmrQnwoQNhqRrST5xqxW1iMLHrR0TYcyhVt77vzzVswilhG77sBWErRD5zZl+TVMVpYqNPpOGFM1vmJGy8sWcqXmn9xz5+ETNT8TDFAFfzcFWP0iDMIUkdIi8gngQXXv9LHxO/PsBLD9dhG2MsBPInHuMiaLwi6Xoo94Ndeeswvrdp36E9iT/2ynV7ejNm7v2hidH+M52jHynsvgP4pxdwCNte5cAlH3iNUyIdONVTl4adQEIz3xO27tbPCVd2ake4NdJlr1kLZA9C2UvM+YVrB3vqFA+RXc69sQuXbuV7Ir5x6vSAUE4IX3OpjaCJF9U5xSM7WyNMLT7zxs7VCVO3C5cof0lvfLnfEOYipL/xSuckvRfO3pD4hUf4jVt+5xBuHNIbu/DGxn5P4qce+dTO16LZN27hgoSPvOj1ukFDlHbqnXnl4I4CfMkiTZ5oWHsE+DRCpsMiO8J62ScfuIQjr3JGuEOSKblzRzRuH2DcZg+RvjGPP41xlu3Soce4cuvnfnSAHPjMc5LadakNDwqDRzgs7CHCWeM1Yeqh2d/EZ37jYFERvafnaUitksRhQHnjFM6cSt1vNGw8ElLNb5uUZGqYfvDVSP7KxtRD+o2Nq3n0U+RT+Eu78mu3+VsindnFup07iRuvAnwlLGEsskRXr7AeUk5C2iVJV/zakUMse81jn3nuMS685qWD2+4AtOmVJqmZAztfC8//iiQP0P9jQQI0YHxzm3wt4/kFef+HYtR/qy/7T3Z7PPV5/x25TWjZEPIi1KqFpTNWpdTPyPtr1QsWDuIZLx6GuRW8zGk0ega4nUJqruzT9vzGodc8dOs1u1RzqXWveuISa36jYhfWvVrNLR87+IZTOAmaFw6x7JDXQ4XtcGGLZGZ86i4JLASlakCqpHO1e0BO+hnAI8359CWXMROe3XHwpz7xXUC5jKiHXnY9om5G1E2PsOxglwPKTkjbdbIbfmk/pNe9Uo3ElgP6bkDf9cplt7x+TwknZ2aJmz+1pWci2mpmZteRXPFKl0H1bVK/8LKbDmnRrs85zIXYQtkj7ATVCyTU+UuXWPGqm251LZzbDSgVkljzMMVkru6Wdx1K2YEtMuqodwuNgHHmFUtPAJ86EBNX4+rGZ/oiHYD7ISTnDhz85uceRk87i6g3LJ8EpErQ3PHqG15lG62f4mFIPgzre1529aEHnSnw89ckuRXIHwXU4u3DFCaQEGaT2e34bMPGlxL5Qx+3FpU3UsaOm1l28Jtu7Rg1d2bPrjVs/J4js+nn1lJmhaTWwtkzJ3sQ1i9IqpQonHjFba9YSpjnXv4wqDW8SjWoVyPZQ/y34plH/SFg/tYuXSGUDG4Es8dJY/Vpgg//hz7EZvY96dXxGMYT8HMFJ2MiRzLBKWsChOSai0Vjj1e+9pm7dm0+kN+KzNbsbC2gXIb0uksoO6UaYfcJexDIXgfzV4SvIWpkqjbh2Guc+bPnhN+ziQc+8ySQR80kvrhvF1aD2nUs+xsne+GVLt3CqZM/DJnHhN30GxXCFPH/cKd2FtdPm6Lbz/0eMovCcsjA89ImHNvlXSKuhWYPvfp+UD8Lag0Xt+nmt33KWSz3PUlUvfKpna2STMnB74ZzR5H8sZ0rOYU9v3ri4I6cXANpUfUibuI0YarDH1DwfUYSu/7cNao6qB2dEfnElTtzSpstgPvOtAcQF9W7TrcP8Dh4eR7j/bgJrZYw30TMG8Ju2sQVl7ro10ox9U1IfIeMF1P26HWPfhIpfGcT8D6BUP61A+0oh4Q58JtXaMUW9t1agzCliF63JTZD6PmpOuVdwqw7pQoyZ+qRk6ngZcjCgYPdCxonkZkLh3yENlD+BB1Q8RXM6PoIxYJpxRo3C5b5la1ovurlFu4psZ0q7Aa1BknUXPKVV38Vm3njzBSfLCgwAE4th5mNmFQW5177xeNo7sqv1W3sbkA9Ss9fBrQDEl0OKBVHZjOiHwS0Aye/61UO4oULJ/K7xaBR+kjhbFwv8PliiF32CyteZZsIO67spSv7PYnXCL/nkXbdqY2Etu9i8U9dYsXGVf3aBaav0WJYq/nE9WRuw8Uad1RYd/DrPv3Aox452L2w0SA8un3i5kZMLnQoJnawVY96Q8Ilv3ySMa/D/GFAOvIrhx62ksxdovsouRdS9pn8gU8qhsxdN7/gTBttgNshBHMHTuPEIR9jVik0vHO/tuvf26S3JHYc0C4ShcYDzViC0goJzQTlvYhej5hnDrYcVMsPY3gYQ1w5JpFi0Ky51E0iLHuy277sllff8GlbAW3flq65hVOcxHzdrjWIXLfpdSLte0wEcC7xPJZ94xP3/NJmzEBQdTfCPcgZu1G+yGSPPWLVbV575r5Hl3P2irClL3SyxgCZNDsawssIfnwBl1Im/J4zsxuWT2xsA2vHxbeEvXEo77zytYuppPXawwA3FEY2gPTahiebtyn6ezrCPm3PLe3FC2duZccubPr1fa9S9coNK9Tb+Vpi+ZzwG2ETNVKftuXiV71iyc1VovpFSDn1idVE4czFHwS1awd3YWfPnQJeCB3KHjrFHa9aIZGFVKERkPeCSi2oHJJEKaieeYRjv3wRNt76lBtb5swrnfvEqk/acQtrbrEUy77xiq+c3JmTa9ANexQ13vrlk6hZjZglD7/m5reTMzce9RXhzr0Lv0OPjXAYNi/9/ObjFBNIF6NH1PXM7PbtCHPmDox+bPepwW/HwWxhjY1aC5o1wq551JKdL3rxHtzDsFZzc+sWr+ySq1aRols59GtHNnYnUTgJaFWfsudTa4QtB3KXyIjPvEPdKXPiYBo+ofQFJkjNTOBjD1LmW1v8xCtcONhqRD/wikuImyfj+96oBeCSq/7cZShXdXHrafPIz25H1V2XWCRihQiHRH7lNF7bxKpHKQflPT+7FVM2wxLyJvc0RMfUHRJcD0pHIWXPxa9GZ3bd0oad3SGpsls89nA7Vhx4AXAwSzZ+D1UR7RVy3v8KeX8FDFb159+q1fYXt8m/FYr/X/+cv0vO2zKv4176VolvlX5bjVywqMLqgeCR6gFxPyOttftIn3QoxfuHFoT1MmG3CF8MZGt2acOlFm38mlfdfE/FO0dmNZKth/QzG7MX1I69SsmrLbrV/B3AhxEiNmH+1MtsJbR9Esm2aHT4MoGIsU5iSnR2xauv2VLHIfFdWD71sptReeVhgiI+4jxlISgv+Li5sLR+S2n4T32I6Dvx3LaLm4/opai59WkyegKI6msReSOmL/p4M8jORKWiI3UYlK4CTCWubEfzKx8AnTP/tTNNmWVfpuLiz73KhV8qBuUFj5gPG8sWBGkB+Pl1O7MSna0Tcc9mnODVCcqZWz4OyrsPExyTKL8czCylcqtPgNpuB8DGLPpl9M+1AdziroMtO1OYAPy39vAR4G4KYWkzrpbD4raLWUzqW+0RvAzAnVpJzyKJ6xdWxlOACfgSckhZdkqbeM5JG2x+96EP9338WGZm36+VSXojWDjz54596m4yW06r6w9D5MP8yqYns+JmlsPGDg57H5LZtYCwZE/ORUw8lT+PwMsXkoWqR97/6qMQTyKzrz1mwyEil2/NddSYtaUWEspevwOjAaTUYiq7nZaX+tjodPowhBBfDgrnzlTDKVTd2vwHKjg4+BxG+VTRnlhO5KohbT+gHyZmXpF0xafskcymk6tEcude6dAj7zuFLZ9e9kh7XqVKf177p/boAcCe3rQlKxHt3JWpRo2GXy6H9G1bpnBHuZyAXHVl9sJa7fMAV+ZjB39/Bogqm16u7BGOnVLNZ277ciuEyweMrZ/6qCw3AWL6fEgpk8RWIncSNQ4DSiWW3Q9TLPjHLvjkDb+8Hc8dkNhKMn/qYss+AWf5fgo2dsdjnhL1zJ27cWgXdqwhpsW+udfEOLfrBz5tqzlFUPvQg7Q+pxRWU4rWgTG6O9oQYBY9qW1nciOsrljaURsgkNiOcw0XW47kj2z8hp0vBrVTW3o/qDUcbDmk1wNqPZa9JqkygjN+zSHsRM0DP7caFtfuKMn60wAiZilillzsso9bS2Wr7tQKW6j/1we0B1DEsE0yNb+J1ZOp+cZTBzOoEQAjZd2RjGAujKfQHEBUXfdJq+60+QIIBcLqiptDs3I0/5akqnYW7csI+HrQm0KKq0aZfXes4k7UA/yFm6u4+a1kft+eXggqxT+2cSJ8wnxYXUnldj7SBXkLYM8sufmtzHzdI6K69QgQFkRGnX/s4noOK2uhHGZBbvO1z7h2CTs+frUDcEv9MFFtw4tboGJLlkJKnZk593Ebd2MMC+LC+n977j0DxHJlktkMaAfpmYZbWLsF+L+a4yeAhKq1oddGMb0S1M8TMxfu9JYnutyhZH9Q3IyI22GhEjHPYrmzALtGIsbzN63fx2moYKD/bZnw+4HcJSJvrFM8IamTQP73LunGwdZ9SvWnHlKM6dx+Qj90p/aiyrVfuAjJlz5+v02Z1ACzy2TPneyaQ1wIF7b+NEZoew/gyuRC8mZCa3jY/YCy4xLXiViJLrzyZQ+IsOEzKnau5Obr9kQ5Ye54WDOqLMbkueYEsPxrDBFuISbherZJdWJckUTFOXvjyR9/AWiOQJJ1ReCj4ciIxiJMTrS9JsBPLcBySeHMpr2zm7+zyyiVhIVak8b5pwEi7+jMEhHzhDec2SWiLhFuzWdUfdq+g1/3q6u3dAb/1IGYgQmMRzzyiFW7sBnJl0kia2zWf+zgMngC8AtrbmY9JJYfpvAvTxA3ax5218sfUasM+nlc3HzU3PhAyXUSNbzsfCq7974Ht3SF+7lSUNhzszVHpuZmD4JSNaLvfKKeqEfMtIsB+SCePQ0qtYBSCaplW3IlrO18GsJnmt3FjBVbej1gnGM1C3dhy72161c+5SQsI+JsAaSy225m3c9vxpT1hKTddttW6AvyC0lj15lcSGX3rDX8ZQoBeTOmlUPStju1ktS3rWDuM6pO5ditHDqFslfcTs0c/KGJESMobvrErdTcGWFK/tw1ZtGpQ0/uXTL7Nm1WP466d/BiPUOQOUzKbyLiWTJ75kovPdPJ6mHERQ4+aOwRdjOaK/r52RC7+DzCvCtubkRm9mxSCSVl6cCr7fjllZiy/jzBuqm0MW+JWi2AtFHmcie+dDEsbT5Mccl9GEFq5iCqHQWko6RZe6Di6guAX9oM5TAzcWZvsIL2z8j7Z9htNUj52gfmbxF//+I2+V/HzP82n/B3jby/9rOjnm/cZn/ebFYS75WOw2J5NEEUiB1gxqP74eQJcN+6hFI4d+iSN36couL2QANxE+CPLxhw3/cholWDciUgbN9TSvuWekObAJ+68LEDrSnEpY2kuvI8hfetSQsAq75kPC8fAIJiw8fUg9xui4YelEp7GDLuAcIaxpQO/fWFntlN+tURdfF+jIH+DiZNgFvKM1l4vQfQnEBEOg7yR6H05ssUhcXbbyLj+ybcDSAoN6LZ04+9rxD/CcBirO968DiBhLnrFktoIdVOaSnYqVuuh9XK/QQeR5ASV2LCSkSeiyj5PkBrBFGj4uWLrSkiFSziMSqPE/ST0Ecdt2hgbQN403oT4DM1cgzoMfAI8N8oUz4FeHlp9uireaSlZAFdmx9fkJXp0TG5HcJPHUjM7Dn41R9pPnM/QuL8ZYyYxiuYLfqBlqEWHZ+UeW1R1eKe/lEL4P95aEdmtt06usP9uUuS2vHnT5wy6uMdgM/DsU8oJHLVILsDQ4ARuCKFiLjJCCtpdm4A8NyHuLgb5Cqfhzhr1q+fxsgY3U8goe4w+s7dEM+Jz2Mg0ZX0TOMjFcqfARzpDT+3E9FRN/g4goRRDio7D9+sLO/7A2ophpiy682sfKZZ1jP903tadRqU1mL6TkRbfZxAbwCitIqXjdGR8bG7frEe0ut3aInBp/owxjVJB6T/DN0PXWDyJR8395li8Tu6bCx5F8HlGL2ecX09LC/juE3gtoP/9sceIBGbv8bKSGy/cIaFmPoV0t76mU3bD+lbrRF0h9AFCLOLSXk1wJgWbusARLi5ELuMJo0xjm0Phk/93mgK7QGmYV/oifiIu6Aa4CsJo3o3htsR/iLRtVS+bo3bI1J0s9b6bwFYz29ZrsNKISLP3Q9xC1gDhWupC15tJ4AFfDWbfOgUtvoAU4Cnly4ja2p+4f5lMKXZgi2qCwvVpLLwPIGHKcT0Tb946GDrLuXUrZ0E9EZQLT3TVfHch7RQCmW2+JkLP98ICMcJY+9uDI9TfFpr1f3huWdtPTSS9XHZP1B6L5UvupjZeG7r4xDRNo4GPfWfRvjY7wfgVUokUw4ZR48AX7qYTfWmOFyPFEW5mWV+7sTPFz928R3buEmnLzQnbwI42bmQWQkoO19G8J7iYAxK00kfRp3pQw9GAWmRJBbc/ELLcgHRfP55issmzKx5+ZJf3G3SzPmLtaGsHTSCTz3ILF8Sdt8uohmXGHWSPbXpVw7t2iacelC5Kn+hZZSu1FxC2w+LR45kNSRf2xK1lHH60Mf4Exd3wmI5rG9ZDP3PlCR60EfgSa2goZw+dlAtkcRi0CxihkwjQEI7j4jVTz185bsBsOa6ZWp66OLPPm4rOfcKLchy3Tv/Hdq9lNLnCY7eeAIwnUzHkzHA+8ehX1iKqJtfaJTzqTtO4wSLYtlzIr9KFN7G5epjG0ZT6IzAz8751CKRd/3LV7ZszWkehOcuiFCycxs/h3qrROeWwvSQWI6bR052y+JZP3VRIL0f4QP/HIiQmAD4sY1bLCwXk2blA7UytwC+0B36+K00Ahl9umZw5QxRVAyppaBaDktbT/T/W2seCxV6NNxxC35xASMG/YovQwSsFHoOH2Cani2RxLo7d0PEa+fMb7AiM30Y12pYv96DoFBOmW+9mdMAd5gxymJhtQ3wpd9pA0QEPGss0cNO4t7dAAAgAElEQVSyplih25tEFeVLG1cmnjUA/9SDoHHkl0t3E6ydQNGApoUIkbP7Nq6IXYPyb7AOWzgn8YNAZovu4i7+zSEG0nD6MJjZcyWWUuY6ljxOXh4Hd2OA7gQC4nI4t/OeRk70eo3we78M8dj9BOCSSk6pGDZw/TzS2NKhYfBhhHz5wxBzs0hmMyXt4najOxStRAN43wZupu5MFCjTj8dQ1Cj5dNo1AX2nf+k2+QV5/9ugzb/up/ziNvlr26TQufXVvPW1S6vV5BV7c35tvOpQTlA7k/Yj4nZ/ADCG4Qgkw+hRGuNjH3zSLsmsxWf3LQ7SMqI8WmcVjUf3E/BxCzFlvUVtjhaGfp5+9dJ1AGLibFTIN+nJ9zSCMLcSoe60n3oQlffCwv4DDdzNKSbxiDNGGFj94hzGuyGeK10Ktp7GGOmS2vwzDXYv9KzC4EX/05LSugDu1FpcrXYn+G/RFUD/2pcxnrvNMUTVik/ceLGwBQ3uFr6xIviXAfiUilPBhmVEPnfrl07+2Msja9IBSEqFtLbkZmSMy/QDvZlizKhaKNmRzsWNrYcBfhE+FYx6AA/9aQtAmlt/T2vyOmNojxDxWGwoOvz6g6kV9CcQlOcx66CviXzMFA9y60jzctmYvmipzwhQevg8dxOIqvmvyQk90joINSZtwFj8FZZNhi+ACY9XXrQpFbynTcULI4hy5JK3LDiCkqu8FFAqIW572IfxCPj8jp8rJLn8cIzkbmsACXGDMffuxzie1pH851cAiPNzbfqoTwCsWXElETXigfcCSX07pRYtMNECCPMLt1TmfpxOW6jDTqy/+TiChL6C6GSC4AzPEmo/TZlrfiH/SMd/OAYmVRhSt+LzCOJyJSrXA1LZqrz8PJlajslHXDPDDjQ7AAFOTuoF6yiy0MzPP1szntBm7kd4rNKhg49NfLtw/hRrefNv0EQu0z7E2mti3Njyr4m05xGW+4DAZTCFcHqeEdfT0irmQgC3XUjI+O53FHG+wKQL0+Zo3Kcr+QVNO7NWbuBNL8XFnbi01qJf3ZwAnz1wJxEsIjJrQyaL8L0LE+u8pChh1AaIq9moqFsL+HGMw4VgF8Bv7DrkI49x5VQbPnW3R9HYiG6c9ggnsdMdjQBS5rotaTL64gMtB3SyC36l4VOvCY+9LGx8KWBs3QOq85hFMIWkuubNLIeUPb+44+dxBVqD/Jmu5zYu18ELnS9r1qy3e5xCRF70czNWNHgYTXHRDv68noPicsqseNNLLSuPok/YpwC9DRBTVu2xrFVcgXhuClb0sEjKiLbsFpYt5Ic7gu5xGis6Y3hpT18i6mwsh2605ymy/ghr6LegmjeBuL57S4HLF/oKn+js/yz+ePV9Ijb82bfowjfqRNzHHmRC3Wee+7UDB7twTwNjUCrEtWJEKceNE3uyFDNP/Pxmi4a4ELvoyyxau+8LTfZwMX9bYx0AZ8ywynND0hKT374dI29qvaw7sREVETndjfqYsSdMC37hSubzXrliF+vYbEo+JtKBL3tEMkup7FZ7jKsRpjAZ48tmlNm0thIRETV+6oNP28BGK8YlmfkO+2YylZhcavWhN4QUtxCRi7S4BUE5ppfCMREPwvnG+29JbJPCOwvk0UUIEaXkozyLtXPRPfwNAloThO9Lg9gjQFxbDPAFK31q0XX1mdrbrBmxKhCsd+9M0YUc1Vf88hKasKcYBKyio9vp+OfFEFG+ftrDBM1dHRzbUQ9GzzBC+tkoE+kY+zbSNCOWe+fNIEpuojhz7BO+C8i/dqQvAlzNl5ltYogeoUNMmO3SRdKmM4hxu4cPoxaKty0rz5880PT+I7oldyN66ZbC4icqxFlEwKcehPU9N94EQpu3iFdu5pTN1pswasJj/1sSGM2UEkIxqa7d9fHhu9AdYU07DCaQUJZ9XMEC/Q80gNx9cwQ9Y+jY9PHLFv30OEYc/0h7hVlLFyMDX0gJG9bBZ6UKVjrRwjA4H1fmKTOF8dbNL7nkPaLQOmbp6ivnbdlT0eH9rRM5bTf+t0h4WyL/LxWWf90E4Ou3/x1z3l/LKLGuy0LeEnbYsRtYoB3MX9m5koum5v0hhm+OlwXVeOgP28gkgYNZier7NmYRTzKKYoO8EmZnY8LSE43OzwARJe9jNOQMKFsTF5dDmQJrLj/08MzrAqSUbBegMx21x9OMvBLh5qyo7U7lU0bxiYK2hwGEhSKqsZlaPH/p4TdaYzw4WUlLcEpaxmSgOUZ8k1I2Uip6bZGlFjdCzEqYy/doSVlniiwOHmyUSGtRTBlVV0PinFUDdzcGn4Bn0gulzKNaNi4uJ/gVi7N8nIJfqrjlupWoOOQLF38WkmtPE4y/cUmweJ2P/WGXxuiEfugXd1pjfMeIuhiWl1tDEPTVGG8yaiElFqy0wZeeCStbYWn9mYr4SbNI4oXUfCMkb7b7MBihdyIgU/cwTULS2XVXykwaa1Fl8XkKz9SYGOV4fGw6VjFpOaZsejOLEXlxQEf48wDC6lJamelQDgy9MdpCUCqkJLM7QTTvVTftWt2Rf4OdtrkrIp455AM828bg4+YiesnBFT3M8niKh3dAlO8AXqbdEc0fXsaQUuefKHf4MIUAvx5VtuPqFiqefRwZPHvoQ75MgZGWoixqAkjkd/H3jLyIVxXA9AUmCR5XAiLRyYA11ZgiWtDzYQhJPW8d88/0II8IczF1OczPRpQ8LsXxuNkBWZsdQLcDvacxBDMLSf0gKBYtBv1hio7YGFeMplYoLz7qwSRlyEldQThLKVVGX44Kcwl58bZLz+whsDn88LthpwegmLOesBSWtkLGEXZElrFZDTYkkV9h81ftDdEubXItpBY7Y9wpowFo6mKni7inN8ZkLMLPxNU8zfemaIkxZqP6ckhZtMpV8XSUzafRAIdrDKy83gdoT2huM4R4ZoHVVruIWgZpfeaFUtQvgw6ryUlJTEho136ho5qQ0BqB2wEglVv3Scs+bcsmFLG7s3JhU08ScyfNEUWctPbOGvAx5ZWj6nLMWE+pi89jzG388rZbbKA7Vjqx60dOrezRF79Au4W/xk8TzBsfKNvn1xYiMiYGFuiPSbm4nE+oWpPCqcfpNJNdDQszlvZ9P4SMuZ4QZq204afmMG1iA82EjnUFz3Q3BeKatVbbU+CM+QhrRjOmtV/iEiZLFskdl/Mx3oywZneKKhPihkw2pC9/odjuHnWnWR9vyjOrrd5kCv0RDOP6bEgtPMH0cYQhRNUVRhRxqOkS9QtLT9/ewpNR4tnFVH7hM4U4WD+gYpN+bMchXeGtajo217dJJz7txCPt+tXFWzrsXyZjC1t/nmD5SkBbCWvzTTraAUZPG4iQmgB/akJKLyelzSSNPy+TcRcgoXxd54994PUF3NS0N05zCmm5FOXQe/MCUz+Ti6sbMWX1ljIIXmnOIR859Vde89rO1zzSXkQvOxJ0oMa4oTCvsH6YAiPOvAxxhdxPIJQvEmHLtfgdMS9JqhQqnKD20sJVl2AXo8o+YQ6c+f+NiL8l2u+I8MqlXXi1mmXQR3cQKzOqzpvZpwGC1CZARFoOS1hWbs1jmMmy+qK1KuiTQ0KZiUnGC0ysGBuXTZrIjfoAcUWN6HMByWzT5f3+ZZjKrXq5bJtG7+fhOChnk/nl2z7ukYchpIxiWJ4JSfgJX+jhEuKRa3ia0ocZQyidE8yNzhS5Z2QQ1A1sqKVdExnvyPOIlwGxZnEEPvnCI/+GpL4LGr93ZI5D8iYFvv0+QDitt0Y4gClBY6Qsp870qKj4MoYkv5CRF7s0t/QoGx6t4pe3Pez88xRivJHgNEHNWRH4cQIBZcehVFEv1bC1eUR550+XqGrRDWWSGA87kFE2w0w+Y+K8t6bjPkaOIQaTEURT+ReawGPokHbC4rafXUoaa880Ubx/gbS0/jBAwhvPNW4zzBZZvfSCBA2yPAnBzMgr1hqIskpa0Rgt26RLC/WTXAGPYDqDQXXDJe/Ry3e+NVD+egPat5uk8Mo8eoXZX3QL+duC4L+4Tf5TwO5+v/93ibz/3B6f3rtG+3Si1QQvIUMxLoOuNa+w68mstNFlgAp1mpeiGa4H8OEFmYaotu3JrKWy6Bq0HLRcdo3XysH0clxCAP0MkDSMlPaVfA2lVzPyTpxbjAvZHgWFKPKyPD3++yOARGYukMC//Lnfi0o5C8s+jCFtlrzpnQB/RpINEq9FjcO4qPOK0Oz1HnvdAcB9t2d9oC8xF0jREwuAN/dYrZIUF1ojeBlN2lPIzKzeUQrtqQNxaS0kboTEjbS+0ab4+FMfMrPLXQTxfXw7dSYurCe4tX+FvCXs32xTLhzyhZs7j0iHFvJuU5DxcTy8ozDOE5tzpHbCKvo7e2hzzIaVhZSw0BtCs49ItDuGlyEGu7C4hP0ExY0ORbpheTU9d0BS60GxOKBHjlfY9ElFSxz/2J4ExNmwsublFsLKQts6U0e9JJvoTwZIXlLHjo/biCr7cWXnqQW9CXCFWkwrBVPZEcCQPl5EXQ+Iq2lhrj9CORj1ffkA+z8y56H5/8OuYwc9i79MZssuruiTDzIzh0/tYXfct1jtNgzbMKB4Me9Jcj/TmQllz5MoRrjtuIgoAWmnHgjmguUDyQh4FL0Meq1RFznXKaRYjTYAGQ1g0hlOBwCP7ecBTJqjcWsCd92hdST4M5haPE6wq0ZKnWf0HW9yIa1vPE2+oj1Bn40zHKPF2/BsCQve9JInPY9IlzJkSamomOeh2AavrDYH49ak14ZhMJO2cOqXFiSF5aSwmpbWrTwBZy3F4Gk07fVh8tIdsfJsRFoPazWS2bOanxC2/g15vyXaNUXe2x26VV5avekUun0kv/sTaI3Bz+TvJ3AHaKGxpQSPMB+Udx2ZVav93P0IYoJkgaTnHsTT2mCK7p6X3nAwBUGZ603h4/NTHyZJWW1PodnrjGDSGg37VKpGlaODOR6jzPzpDlOFNoA9kQsbJa9a8WKtYQNPR/aApFFJH1loZoSs+ZfWAJtXjlFQcrJzvnQW24AArgqXeOrG1u9nNr3u0CoeffkRJn/svLcIsy8jrA/7cQiR3GpMWmjTpdVDIWs+Li5aINISKCL8csbc8mVkC5N54oZsrn9+HFqHvZ9fj6q7Xm7hia7n+2ZHNWbH+HO/D5O7wfiZZowWxfhELWQW+I6KepwzRWMtlkG5/EMLQvJ81Fh8ogvvcQRRbSkgLETTC+MJNFvtEUBEzFsGiR4MJzB4bj31xsh2W25avzj3cYAr6nNnxM6t2tOyT9At6v1xAnZhH9s4pvAmFCoYXtjUVzYRe556pLJfXbbca5ZHwuo9gm0TpXm3kKNIDoTc/PsX3EEPKNDt+pObcX47La0+DYZ9mDyPx4yJQNPCmnGGH0wxcA2oKpKR1jo0tX4G4ArbYWkzIm9ZfhWvtoyVvplz7ECs1gMcVqxaylgHwJM0rNwSU5ch4LKk4hs61zPzRNsj6QoxL/1LbwizFjXRAoGmf34+rtWcwglRfkPkfyCpN4GZ35HETih7+LWbZB8YZdEfFxkpGxdE67GfJpDUt75QyjYqZpP8eoRb6tJOOGgmFGcT8mJMylLkPXiZQlJWuzDuwuC5P0yqMz5hnpsvPbTHXZpH+YT5VH4zrsw+d1BzDav5TyN4Gg06U4gJW/bIYkpbjyvznzo4YkgoCHMWX/48moi5VU4te0LzXapAoqSmrrjkKpZHS9c29cYjXvql2hNtiUO4ilN7iw005ddB89zFLz1M+z1ADiXO5QQjx2ryp/vnEcDjC24WKzJz6logbuAGhKlbXPSpu87MUsJY43JYA4Ou+j5KST2ahwSVokPZ+xl52+PnMfH4AXWPtpTPdb6lwdr8qkVsoV2NiQ+mw5dWHyagamsdel7cDiAi78XUmp9f92WQj++MMM7w0nLXamDKrQb5Uozbz6jlFn13TBskvdnDWGTxO7TsG8XPR7qivOl0Fyb/GnnXv9748f/1ef+CvP+z4Nb/mef4xW3yV3ebWJfpoOHEusKdniXX2PlffUukS6d67lMP2bmTTL5y24fH/sCiKn8WuP/whOA7oe8G+PWPHSQOudyWM5yLM5UYu+tP4xHyAuBhkklNf5nA5ydIsMVEZosRN5NCrjXG/g/P4z4/U2hPoT0c3j91OX6TlXYe+ihAp7T8/RDDAZIr4lJMPvBzp0H1LTZNY4uIhnsvPwfB2/YLemAGIOb24gIyFrddCCfXMlLZcjtYzd3CcvaPzUGPciphbiWm7IaEYkxcj6a1DsVnXk7qADUAYKHefJzfivGIia1GgX657P5L5M1eR6TGE3WFtgF+6o4fKQUYlbaSai05c+NgtinPNwkpRlSdafZgPIU+NWlYGOtzd5DIzvv1TRs/Z/Fkbk6PzW6T5Kxfxh4UfQCPgq0PUFEdooTq52fjuVIiv4tVWbzxPOiPYZhMByaAE/Spg8WgyfxpQDpyJzbQrzkEe2I5ZhyGU4uD8VfkHVK3feJWml/uD7ENi0cpE3WfGKd430rs2JX93qOf/vEZR97PF+2Z3YB25soUexQAYXUOZUfwT9klJrsT12ctvjOTm0uruzG+EkqvZ/T1x/GkBTiVMd7AQ6v9PAboDCcjGPenwzHO4CjDK3g4jfuszLe6eKoNYdSfjp8HqLMidztCbZczFh7HuBgwV2EXg6lSRq0H0iuWk9JKb247gza2YezeDrBAKqmuyHO7Ft/WmkA4tRKK7sSSu8kM2sEpsz5RZhdbY3TGM/JagtvIyKVwaiUj7zz34aEL5mLxaUhX6XAwBjy0WgCOzLpTqIZnbkjmEHv3Slf0Nu+3RL22yYchtdSmsv4I4HPrBTEc9U1FlWpUQy7Q4jtT5ko6u+dN77Iz5/ZM1rJlp1X9ZTJujoYDADU71+7jl04Bb1AbAXx6bNMNOA2zvHWu9+hCag4QNFv5Q2uI3h5kzafgSS3GzUN7puISG3hnhHgRWf6d3bwM5Y+QfaSYO63qYVYOs7KVF90BpOf2M/kttGsjxbvtkBqISCTs++tQ6m4V+3lbkjfxKxFpPaaVAkrFyWzipvtqXocYtxkTSnFpDSsuRrR4g9mOSeV0FjtyYL2XUkxkZlu0Sjiur/rFHZ+0m8xuh+WZ5gjtyBwrdbvdMQy7MLgfIbl+26RT9s1E/o1cNyKMlpGXvRHtmaI9b8Z0c1g48TyEhDCfMsshfivNVVLJtekEZzAsYu0aOsj7zeF0MgV4blufTKV2YeaRBpyIYMSNBWZ2I6wU3IxskazR/JldvcQGzyy9Zw0vpf/Oxt/4lBuPeORXtm4p1xCQC2iRl4pubtcnH3jk/ViufE+9B2GWt3JULPqUSknxIMKUUuJaWtH6MGlNp940Y0HYIQDLCb0+bhNaTYGs8IcnZHNfAEg0F9PKJLn4SH0Obn0Vo7f2fSD31sWWw+w6YvQRPPXRppzOFd3MjJ8rdKa4/Sdj5FCf+xBT1qO5I6zMm/8B21yKB8GFE8Kh5elxAjG5EFSKNrZCV/hbl/6dz7j2G4dBo/zHFqWQUyspoSgZ5ZSwEGWln0nTqIqfcD+EMLfEqnU5f+lNYnOYuz4WZ8elrZiwQKdv0p5ASjJ7gFtsgL2Alr3itpvdbPVQKfJnVsLarjOzHJVXRgDPnVEqv3FLgexDFzjjOMLXkvJOXF5JKktIez9DWlrGmRr0qEtk3h/Z5NTz3hStF4i8lTWXvId3Q+LVB1ce8cIvVSyDnF1atesHnpkzImw79a1Ibhml0VGvC5Dk5zErG/dGAE0aoLqjaR+mT91xWlgTjOJ9DwkIr7gQMXcj6jqqMUj0TJ/bnf548hfIewu5ZIvzlm+SuX8M8kfWVopwQmuCafPLFGyhAFIwNPRphfnOcDqZwHQCyYTaGWAkbAE4mXUnu8XNVWPq0lOfkmITCEdRunkcQ1BaCcu7Ma7mTyBnhH7C8SitaNi/aIjj3BlDczSx2gCgFj0YJ3Tt5+n7xnn/jLx/xgnffN5IeL/+m25v8gvn/T+D2f89/s3fJedtVVJ+Rd7WxWDU1PWGKG8CeGVDzS1WHMmFD5RRsM6DBypmocuWhoAmOnd33HGUNZ+RtFuKC5uCepoSq22ATz1sJpDO6q5E0qIiMnJJNqrxzFJamm1SuHA37IUF2WowPJoCJ5aT3PZXcZDXqHQ46KAQv+jLrKdylySw4VHqPnXnrjseAdw+I8GZ0fFopFEGklIxzKy9f6aAL7POKrtRNt+1Tq/hKK6jVQ6B1xQPhrC0lTTKKXWTxlY0PibMGZSep1hCGlFWYnw5xhUxFFKayiuXnYrlNjlDtwl3HRFPLOTtFwp+acOnFn3qrj2+mtAaJLIbNOroTh72AopqfS825gNgBCUj6p9b7TZAqrBI0rPJxeodHdJIdsEpzUcLtVh2x0py/MauS8aOGQis25O4vurmVuzMXGam+Iz2x8kQBorOjWBkmdd9wjZJ72Ibcn6vO0IfNjN36lOq4cwq0qhUsvRrJa+4neZWu7RG3q2WiFkh5iHeoY3XNF4QHrtYPI0ReYf0Mxd/EpIPMbL3wKstuowNv14koVlh4W2A33WmTCxsmnRa2ONlMSFupZQNBq3niGZu+xCXCi+jyQgm3THO2ghA0DQEjtRr+9TudUdTyUB03uoNe5NJSlQ4bTHOzroivC+uCsamN4n+V2TQB5BUthPCcUo8ZY0q3vFBBXfL93k3Hf9sMA2xpicm3veQ1u0BMOKmqB7xcjXGLKK2S50w4Yz2QE0vodQcr5VjmfWMXHrsfAWy/oQWYfVAWsAUiLqb8ICfQDR3TNIlj1R3CnWHSEVYNJxc2uTDoFqynNOfOp2Ilk3PbUeMCgmu+5SGR8ZquUesVRggK8xvJYWaJ7YWVebvKVmFDK6otsZI/D+1e2PkzHoJJt0ZDIfWogVIynpS/eo26Y0hlFLS8lKcW46wK+HUYkLciHPLlu0qLJYC8kE0/9arvyPcNd5VlKphZTC39UgP4Mf+kM/mudx8Rp+5f0EF//0A3MJqUFy8oxe1eNQtu2whb7xsyKGceZSKBRwf+iCY1ZS0402vRrRaRN6P82gptlKjKFeO8LWotPNIPcoBYTuhnQe4fXvC/GqrTS5x6mqHFhwHxFm/VAyrFXdm7oVmRM/tHscrE1wbw9veY9zIBsVcUpwTzZWIYKRNtAA9TMYPY8iYs1HOUHKbaXEJE+8RZPLryfzyH1vYTCbGLkTEraRaSzC7Ly9YaDgA8LHYVcYSpnAb8kaKn4nxuaSsZ3IFrzL3fz9NnqcgFlY9TNadyYYV1O46lM4nsSW7dBjQztzSCd5oq1zalbc24bVPeYXIWy7dAnyaQEhbdzLrEb0e1l+5sWt+zU392c/jIWNmn2iJAtbRClvhTCktVXl9+2kwatMGOEm94OPUNuafMIHpmDrR+/TJb1/6aBEZAT+7FRI34/p+1Kh8HCN97tTXscaXvSJsnZm9CvEbTdrzBG0G+kpAmItoqwljLS6hrW48Qdr7uQcRcTNqHBOmire186dYl5lYs8vLlqj1ZQzJ3JZX3HJix9iGna+R5NbX7uY0fYpkNgXtIJRcjmbmMwolX2nSYosy1iKJydvhTMMe2gnyaNm/H6ELIipWosLXWpr2GFLiV+9Zewj+9JJbOkgWLvu05jiu1dzCvl/dT5nl20dMR538/B+H6GPpAzjDy3HpICEXPUmzRWfnZQgSjZnNCS5mcaYYSpbT0tlnWuxIkTf6KLANiHxiVy894kVAwvV8B1OvOY9jyBR8hR2fufSBeufQuyhvxVgksF/Gvd5koudnI0nGIrzbE4gyy4xaeqAFzXFzw8cve5kCtgOnsWIMwIqChbwfpxBUEHljFY16TeRXdvbSzXyN+SHeSGmzFr/TQR8O5udhLh9hUA/EcpoRCFLBqr9HZ7a8mczvk5gSklA6bvVGT60RJ+VaY4y3fnE2pu8w6iFv7D/TUm+0O7J8b4L65wBfSuWz+bAg+xjFxxkxYzam5/5/kffPJWEW+P6lt8m/Bwj9D/rMXzjvvy7nTUslMHO9RKuJevJn5M1RI6N46dHO/eo+M1OxCiK/TCE2M++Tlv3CGjb/klHHf5xgrzQ+u2Wl7CjQx3PB5FaYwfJzqzwobebZ7NzHl68spieiMcoyo85jN2gqdTHZ+YcR3HdQNYulS77EhqVQc4XiT00E0HirPK9F5IW4UYqYu4RbDtO6/gGAYOQiLJcQBYsab2GIWcsYZRTOJpDkNyPpJd5EV0ZzjOeWX8i/p73n2mNIZ9f94lxUXyHulMUu3w4homKtydMQ2euwshHh96O0hvIr8la28Y5JHLG6Qzn5GXkj58HvRHOv8TII6Sgz+9qWLLu1a7tUe6CnUSI/i0C2N5yiNz2TFrgRBRko+CbVQLbmUcpWsbmDzUWzuw5uO6btNQcIEP0aXjz0QP2vLXTvrEXltQC3mFSXH6k5tTnuRvnUbRdx/Kc+RPWaVzr0q6cRrdqk+JLE5gi3xWVLTUq8YUmluemSN1LCYncEnyfg1Lds2SJRS0Q4ouX/VZ+5+7GH9xSG5aJPOCLxWkhq9KfQGoJfK3tMvGvGLlw62VfOzEnC2LulztpnGMZFPa0UorwaYFmssZtiaWNS3wgxipVIoDjbn/jirDXm1u/dKcQ4PcoqWEjXnfQBgikjoy5J+TVOXwtnVpMS5j+WmzOpbweYij+9dzfAThpowGXnHenNqHEYVDeCyqzVc7oHwBuz2OCv0+9NIZLORpkCq6ygwEKPai674UnoiOYpXRoTlqL8sjcxYy25zy8ouMuzO2ltJcFnWVEa0p4SzwAkPu9T9lIzZw52jzLKtM5SvbDJtaBaatKZwgtZF7ZIatGTO7cpl3b1MpCve1UkfXGtjiAazwliMcUtWFJSG8AWU+LyImabVunwFNKSwsgqklX0gR+H4E7oSWPtfoglwgNAK3BCmGe0raSyHeM3QuxyUl5/HOK1OKkECuIAACAASURBVH5xxyvXSXSP8K/8hf/iMn7A21jERmrh7H6AyU8Pe60IvrTAGoUOdVs9AiLvuL7+ZUg5b23zG+d9acc7O0+8chnbj7Q61Pa6yCorCXkxIq3GlM24sN6izh9UqLi9MF8PS3t3AH/qQFitBoXzuH4R1fFykLsJxLWduIh+esxkhpA0dhJ6ycdSIzi1I6f43NO3HqZsfj7EZ6NCPi7n48qMPcFZWRY2ZMwoSmHNExOtpfW5A2FlwcOhVfpzEzWTmLLpY1YEdb8/gKcXXL2pbNXOrGHlJcYHM5pU9NmtcMZgtKw7xUXMVYvzfh6ighfXVrB53wiHqzmE5Ew5YO7ZmY2gXnVo+0Q7tGundvHEp516pD2/svkF4P0IEoWSV9h1sgckWfdpP0QK/+BTGpYolFSxrtRqoRNXt6L8pj+5GBcXXyjHeduHoDBnhdYuTVBfehDPGJw+Z5VzPE+nDyMIiysJDRtGBeTtP/VwplzaijOHIT228ANJbEaU0j1d0tiaQ57zc7mEuYw/0D04oqwn2vxEvKnAp5xgF3/aENplnnqze/9C7+2yJDgfP5MplD08WuDcwqpPWo6bePmoVXQR57eEbCUpYw0xvcRgktBMJjt/Tzv9e9l1T7IR5i8zhb0fO/B5CFFlPyIehPkdazSwRESgNTZTJAhSetlnnpHU9kMbMWJQqhKm4pYOAsK2JVIF9B3089AgFswsJbVSTJ7L5NBb2JzA5xZSP8/4JJNnGJIwExX3YmLNSvaegGJfpezQsVG6U7n0ChchsXI7nj7CwK9p0bml+OK6S8l9ouyS1ScglNlqT7CEoA/gjUVZVec046Hb6UwR3KeknSi/80hHI6IsheXlpIpkeR/rj9kEyzCi+NXn/Wfk3UAXh3LllPEiOasKJa6uJRSsmaanDLa9QqVI2YzyeBjdv6CNMMxIlunxCSAkLfiE2bg5lzDRxdSj35hWTZyC8aCFOnPWm1zwptC3af1plFUsk3d7AnFBDPKZqKJwc1sebjaW3XEz+Dn/A7eJ5Uq1mjH8grz/g/Dxv9/X/IK8/+rI29KM0LKM/A3eUIUAwpP/DRFfu/Q34ewrEp5PZbFUDmE0ABEWPHItoJ7gUSqt3FGKqzWGhIgZ8wvVy3oAnLnzNML6S6u7U1A0wwIGBet0tHLrOyo0Y3NusRDXsBUgUpVTYLNHURl7zN0jO7WUNvFurds+0t5tAEdCsfpJeURk2Z+GU0tn/7mC53EMIXaV0XcfqU2wB2B5Q63o84zV8WtxrYjBlBIVXyj/ZMXK5hCY3J6fR0IUi/YwUhfDQs06J6xLzjzqlkM9tKl1oh06lPpfIu+AVMfrCdljp9qwc2W/Vvflb+wKkrIIr+PiA6Utp0hRNMcw6dDz42kKEXMVu0boh1Zn4meAP3YhpH49bzBb0OqE2+eX9j90p/RcwRDZncIzNaS+oCtGTuWx28NPtM+amy3i5SD6mS2NVXo9ACJtuIz9pFm0iN4nAFd23a5uJMWFzhiv9nQYmzZzl2hVvGKNrROpGsgWv1o4RpDInSRn3tqTpf4UHjoQNo/xTmbxPFD4PUlceKSbsHZsVXpZVntsqjjFlOmnbruJLfAWfdwam1tDL/IArb1oBVGWAozepIWP931gtI2YsMCay5870+YE3j9PmyNISrmXCXxoIuMY5Yt3fRzJR1wGeiCzHeLLlnPjyxCCyo5PvrBzJx65RhKY5CD2eumxqm6x7O0BmmUtS7SFfW+7+KV8dtvqC3bXQxE/oXyF3VbdUpSf/9RCHNwcQm8y6k+xsPinLggrjY8j+LEDIbXqEQ+c8gnV+s9scs2vlZ6p++gegIjzhN2lF9d9hx5rZsev0bVNb7EZTcEbzPSolHHXn37oAjd3EBQ27kfY7MJa8HFRT8rYlPAFfURouogq2+4MXrFBfTjjhz4O1+Poa7+UsLgSk/Ds/zKCkLYbyp35Z75z4p1/l57cDzYRL7y0settWinbnqCrqkXzBMtt8oc2xPMVEkV5Ad0m2qZLOkaft3jpVK7c0olfLlulBYMJtPsoW3e/VU7HJGzoZhVmhPi9EF8PyhWrPWjYPCTxqpevkYxh3Y4Z04teFqfJ6mvRnII/hWf/44g26NQX4jL6B56mKIU/jYHL4jVeX2hrwnR+hcRk1Fho0Lilhdov39L4pLnu4xfv6UuhhX2ApC92+6HouYebesenVLDRNV0PAwDHf2/vzL/aSJY9n9o39s0gqVYJ8NrtHQyYTQgJIRACQ7v79nvnzfzL8+PMvLm3F9vsu1Rac05EVgnZ192NaAsLHD556pRFKZX1yaysb0VFRrSjN38ZsPfenQRZia/j9vI8MAixaHLo82NUuD98v017/qEEhm2nPg0Z4LVlu5T06Sm3Mu1XX4jIql7lSVtk3qem2kZ+ZL0pJr+xhxZEa7vCD9slsFnsViE1D1gKwo9EX8PVUYQFyuEnC/99DFMQvKup8r7w952D9/YgVAVE+4EFdsqUZ+AF6wZ39gPO/5nnvY8m7OoiRLocnPVFFjujcz3RCciDk+dihbp/CNbggjIrwHgWTlwiiEqnlvCrWbeyaZMyLJRw6HPt92Zg7UGV/3IGyypElIz3BegsCAMSvA+3AysiJGsLi9ehkFqrCm70HWFYn/OuwgPaeJf+pif6xhl6JGLs+MITHdJie/i1mBVrylsste9QX7KhqcDdlHgO8cizHQ/XXVqyMzp3VuS7J9ytvmq7O/sB18eL1breO7KoSgSC7FfgbiWCRw3ee9wpgT80uL4gqID2yqFO26MJpi461Yw/lO0MxfBqreyUwXPyX7nSvuXhhkG+xzuC80eIS7ggHuZBBOM7NFgO26/Ounsh74EIQLkNoR4hIdopuoH1DA6KOQde0VSBhluedWpLMFeoK3Yl0Xk/8bu40Aaf9uiTzgFdRN6ENQDRaf/QeEfwOcZigstffvjC1mOiFi8ShWn8BFZYVQbvvvCHhv91diL6orYFs0I5//4kN/LdZGf/gzN8hEDjeqU7Evk1B+PHHZwcGI39lfKuKQSxzvIGB/Om2CbNk/UN1/zteZtkwTkVSlZkzKkpbxbMeEZ+ZsE0G5rvu7f4yynM14ecO7VnLDzji/zsV3+2DcQ7VciJcFABIdWvgKnytFI+LJ+fVIu1aFA7Ve7sH+7WntwZfrqDQY6OYFmeacYGw1WFu/vv90ae7aKNZAfC8d53hSBO3C7EnJoKDI4flUDTC/FxWIE5DuJ5a09FtEFhBhC+j8JnrlcZ6wo/h+Df56bIOyjmYK0Mr+4UeLv2yhd8Ke6su7wq8jxvg3MtPwQf0Ok2CWyrMGFxWI3eHo63Y/aQA15CLfICbV0JFok5tIQrmAE/b/QS8YQTHv1HFl5w3V10KhNs4InvwRoLvjrA4LW9ozNd6sSpAR5754VyrljKF0G4gPk5PNr1IOlRp3/H5fkfMOeIK/iqW5s8yVeOi9yrzrc/yLL+e8J8vnMKMsIowVaE+nYFpa57j3bwbgcz6cBYm7zgVdOO4MReHt5d2vXJwMNlex+YQHJ41o7RMZs23iN9f1YBp21bZMqmxyFG3tBW573/aZcX2cCDw/J5nhdA6d557JNm+4ZjRwbE6GiPxpi2yJQZFk34HrxloUT36FpbeFpEMhFmdfGUhXE8OOt+PHAvFcCoESIuHvNLwXuzfdHnEOQb9bSr97F34EmP/nQH49kJlXBYhUh50Bc5CBm+h4G3TzjvGb7Xrb/s0sc/lEAfdEWe+7VZj/bGJm8FRjYgaVzoeyFccrxcqJRr3hpn1UoOH6t2S6XB4Zeu7tEuCd6HiJGD9tezE/SQOahWO+XhLvnBYZkf4K23xCsFGL3gbWK/c3enCgGJuyJzPmnWrSQYvDVK2ZS5mvKGcMXqyzZ92RlacasbNindPpp2hiZ6tOkd9G/ZN8C9VTzjbVd4e2TSE5pyD051aTMiFP1Rld8ZftwRHt1DiQYflrhn6HVXNO4KPjqCkILF/TL4mB7ivf8EX+l0aQ/28KHXLj32ji5AHnJ9g0V+YANJl5pxaUvdI3PgclAFD9STMngPHxWqRgUW1bXJz93hZ/qzxLscXGVe/ZlbWvTgIkKXmvHIqYA8dYALlIsVWPxYRrusuF661VH0VoelyW3Sq4AUC6iTHzj/tcwhOc7ATM+9pYGnL/7Xwft9iGL5yD40Cs7Wpco+xlU8x0Cf4oW7J/gAIjerr8Qa37Mq3zmrHmKobMgPJT3sUJ9DANMSiO8DfErJ4WSyW4BQPN6hZwMjr49QGgpFhcO+WOC5U15hAw867y5+qOKK8BKIJLQUgnfKSRW6zBd6Bgugcc4BK2ABFshWK4VSpegfkkXgtiOYD2NMW3Uqb+zhjE/LuuUF0+ZdBncse/hF570065sO3H9rj6x5h+NimWbH0Pcd0vNfTkDCCndzEY8c5qtT3h+NB0IzrOfRnYegTcUU1xF83hGENe4H/PyQF7vVF93qXF9kvkebFhGv4SVMn+KNzNmVhHck7dIXvJHZwPDU/8VkRuJ39wxDmDzEaNm11iUfV3mn/Np9J+YJZ1lfyjf8AwvF2dBY+93J9+gBBa53Brg4iy/+csIH7475hiBEDz4/gIEWFHwFIq/r3y3Cmhnp8R5aNBzyPXdo0TE074083OX8lzJv0yfa5Pk26ZWpvCu8FuLpuMq98oPA90tsCGbvkyq3hV6yoQkWeu1RYFUPWBCCT20YoPaoBL/4HqeO7TJclYcV7u993hOaEmMG41aN9A8nWO+z38rwAhNMOdqkXXttH45D1FQ1Ewhu9gym4ARxxdGHc4zRiWl6z3IQBcs79CxwJ9EtJY6r/KQKdxO4WIrwvHrKwRjUq8Y6w4u/ob3jQDiMhe8eo7rNVfl51Xza/4zy1pZt+pwdcx7vYnYn98BYV+T5DnKDVbl9L3v1pf7I7KEwb4Fv993uCKyz3zXA5U+YVEQ8yt+L3Ce/8oYhAwOI8jO4wx5gtMT9ak7YvNr6R0L61EGOHxRgtcxO9VSM5J0qZ32xgBQX1iu4eNErBqxLmohtUovEYL0Yp+zxDQvMFvpCi9m8jeJ5oXxcBJNAuzIGSfW0ZTBT6etmPEsz3Yy1yOAmB7PEAEBZCAwkYgNhrko0e6/CxaasM2mNhVZ80YwzBGlNwDO1wt3D8yy8ZJf/gw39wzGYCciLnfozmHOrkIUO5Uu1JwI72yiedjj3K087IuNt8lNfCN6xvi/AizAhIOAKD78IhCf88iu//HIX0wFsw6Kup/7os3ecv6tCFh5/cLpXm+4MPYH43KhTj8DLbdwbftGpwkQjXsyJyFBwIy/zQHCsLTTeoX4n1gnt4NoasYINDDby64Ay3x562RaGm4EIQ74NfuRPIYmdmvSFZt7jTLrDuQ8CFSf94VkxcX/g3K1POLSYTUvY9Dgo79BKu5wSr1bd0pJdWndEV2zRBc/wjCsyw5QFe2TxX2hXcA1N+UIzfdL03glMmmdV3huEkOQfDEjb6ZCn3PJsd2RM5Bv6rQjhC8HbBNWDX19koTlfdKYjOulDFGDCR9uMP3jfG7oPKzJDD39B88k/87xDXQjIi45Qwq/DCp7tEvZdcLIrOiOiU+9x7hiZsqlTHfLYYZX/VuUOfc6prbi1t47Qj7Y7WWco3jMyDVHhKhCP+RC4TfqCsNIUdPzQK0c0wUbibASWZ7n0tCucdA/FerVFoRVO0ZK9W+Kd2phXmugaWbEPzrSr0+/wqQni+EZgTV67PC7uNL/mebcW71AXPLCmCtxsfs+BqxI0vgjhZgdHlhzdKLaq0GVsQBt4MPvfJzAyt6uQqtMRmmF3lu3aW4cCUdU6ozM7ZRiZwr8/x6tiPaVQ2AcYORticulTXcrT97hu0hMK7nFwjIHxWeFt6r2uyJNO7UWnBs9OeyVY/HRYKrXLwwP3xkTyxb0K94Ze+aRZjxJ3qCmblrTLMb82K5KtHsHb/Cn34KJPyWKK7LQ/suwOz3mDs/3R+D4mnYHf4vzXEu8Yfe0IT7YPL/vkJZ80/wuOwO0SSOFO7ZU/DK7J21XeGUk6hxY8cgLcbbW7Qlb+loMOEul12vVnnfqTXwtAyaE8Z8qUc2TZPrrB5NW2u2/twaQ3mrYNjh1br6fES/8TcPW5Nzj8skN/7Qm/cmH+vB2IbTLulhZ9WtYupV3qCipv8IuFRWxnuFgCYgqBcsXHjIe1UO4+edIvx3za6/ec/1rhPn22LZJmd146tXu7mN/UF3neNjr1C/ood6rw/koMLbi61RdedSIQiduHYGaAJSVWUL+dKu+MjnnDzwPqa3do3B18IaywO0UeCMM7H4xHNBmQZ3zhiV71yX5dKpz+SOSgAkFF2qJwrdmDz+88nDtAd15wAwPb88O+yIQ39KpDm+tXp04rkCRFNKwvfO8U453fGXm0i57rvxvcqcZtShb9vLMebd0lJzzq9DvsULv0FNL6KnOQl0pJstCCQ597Z/CdAu/V59rDr7sjk67gg12RXAzTA8GJh18GpLh7KNY1mnCEnv2GNmZ/aAzSAuiz7cqzD2UweHdrk4Gh6U55Zhen2UPOvcGRnuHnbuk1JEsKx5z6IpNmbMpkz8OYc+jhLtqAxSPNMUZdbFMed2iPhY/EdpFD5XLKHVwJ6G9dyrpHz/pHVtjQmF998QF91SCyigHS9hiu3DFX/8P+0cl29bt3iBdGJtpN+kfmbV1POuWZTnlyrwrP8y71SXt0xaPEPZEngowzPB5QFvzSa0iXg3Fpu2XwshDuQ22RF2zohff+4g7W7NFnXCNLgXvQmFOMAs6kV52PllhvtDfyeBcDBe7hr3dqj/zBJ71KoisM7xhhlUKV94yOs+6X/ffS27gifJdzrzZr12bB5q2YyrtzKC1M2mKMHZV4X+hFV+/zoDLTrb72yzMdMthW/KHvxdQhQmiLTDQ7Je69M+0PJbpHYuADg2+GO6SnPcrj4wo8OQgfGGGb36tyyNOpzDu1JQzgu+SIxlj4mUiTxPpe9Y6m27WpgPpsD4dQm5Jw34l1KrF9xL5T5b13Y64hyHbco8E8DDHFEaAn9Dygz3mUmDP0ul175ewfFQZvYcw6xIviAO7RL9sHxweiM93aY3PgcUhw65EWu0d/dPRDjBfhUenTXjuUBXRART1Ql/fDNM/d2GCCqHzA1wBXWGZg3TmsS0ZfQVwzKroGTzNr09Zd0nKbMgtpYgvlvFFsIfn8N5rScsr7zFLeAWXMrc7ZdfTHEspbzdqUrEPJOBSIJYdB5YSTBobIBW+NG1cwY7zIG1/XeLR/m39yqGmnmsSMuDEnyk0YkeqGTd5yyBtOCIA651XHfepjNwYEgCQj2ved2osOZdIvTcPTi/I6MDztlJ50jb54VwY10B55HFBf+JUprxzzKHG3knBqMYc+49Cn3dqMR4EZBLbqDBQ54YUS98sxvzznl2e8ypz4okeJwb5ZZrzKjFeZxu2MV45BgU/weGjklFed8sMBcx45gdXGYR9+ZRrLjF+egzTmchL/CjXgkUmPlPbI4MOAbcMGKymnknbi1i2veqS0+EW3nHbKGfEnt5J0K0mxL34RKpFTfikZkOIBCU4nIM3Bjypw1m4l4VYS2Gw4Kfg588ShYVCVmnSrcThrQAHF+ro4fs6txrDErZ9LuuWUW0kiIsj+41STHgXOGn4R8gHFnSr+ohyDjMdqkg2lukb/4Qqvsf6FjuiyN/SqV3+xj/dUkKrqdIc21x1dCCiz9qGYW0s71BSWtFNJu+U0cJBSXjnhl0R/YS+YSOHcoWHYazBs4HPoWXFG0DCrX/CTuFeO1/XpHA4DwQe6FToOekR0Ct511CTMqlrWpmZgISCc6XRAfdGhPqwtBW6Toj3Rp97g03Ywis+04/uNjgjEo9jhvH3kkU975NWfeNVxjzotYAIlLebUZjzaRN/IlKPv7p17cwFl4l0BvtImz/ukeWgqND4FwOE0k0AAi1eC8eOWV91SBrYyjiU55ZWS+C0Yw+aYlxMwZuSUOd4QDh4DlYsdUDB4ANaTAD7qlDXsoR68NMzx4FFgPIh+d6hpuJahm0QLEzD85Gm/Mu2XZ+rKHPwE9EUcqxJXaNItQ//WvutV5vzKdECeEUVUYl1u0CS4oKCpMN7cKhYY3kkY5BpecTjC3Sr0oPgiXt3mBY7dCheaOWDMAQ/jFi8W0e/QTmyqmAfExS6ufbwEFMj/hTPGtFfBM1Wm/MqEV4G2QeXwdfguHgNfxxkAFkiIMQw2eyhz/uDUwPB8YOhZe/hZuwSPf/A0qIzjeg9rqlRWEXLSoSWcKjyTO1RYByKitdqAf1L8nKi/1lMWN5zKzIsFpiDRPIHC7BHADo7dXZEF98BEX3TxCF7rweNljzrhC770ynFz2lFh8gHaYsbAcxS9jD+Hv1WbPOW4GKUeCUepNVDdCk4XOPGaHW1Nv9YEO4djD/BCtTDrirEqhitcm3AR4UzoVufc2gz2uDXH4kSE/KELxNzuUWAicqri6oDTwWkW5jG/BMNS1AY/VGu/Oc9jA+CyqpslYLZHmOJuosTgdoMzoVNJ4ZS16pVSOJ1C72MRU2s8gD+Hc6m4WmGg1l0p4nYzB+jg7mDOY4KMVVXteNG55tUkbhywhZbErUk7Ka4Xa06LYcthOsWbAhCGXxH/tW4BfrzTic+hv6wJVtwuraElOggmB8EQ0cGHOItCd4irG69W815gDV2xsPLGaZtLNdihplG2ZWyKWPOG/jPoCMS0jE3ZcClrvnCiS3oNQZOMCinvv6H2//ireaN4VigflcDmDcpbm0HlvQo2b3gY2kDlfSG+b6DUvtRw/KPzgkdDsQoTs1jZlE2bsoHSPB4YmfMOw9KiD5w7w89tg+NdkRVPeMmjr9jVRZc+641OeKNPf8cDvOo4qA054ZZXnQo0CaqNxFkkbtNSQiJcbitkX0Nb0B8NFPMpSzxrNWHbUGOafbCy6o1uscGUU820ja47QnPgzN37tP9+QrwW+GeeO0KvWe+ES0/bpLQnsm49hV6aTDNP4eKNjbBnKKvwJIOut8LF830Vnvpgodj9FXco5QmtBOTFgDLbpk/ACxbOfcPPvJFxjw5PKTApm9NxBsanHrfpc2zwZefdBOsf86rzO+LVeSTtlFAfqCCa8UELRrWz2SNH1N9Mng1cJrexGdiV8HTtVpKB6Arrm+gcXe4cWXSFJ//3KVgQ3Mprhxnj6LLzakNIa5JdLH/HR1w0gigJZ3jeGZ7f5vxfBnjEuYYm/NK0X55zgtZv5vzWUOVXOLjRq+YKP0Ff+QMCON4uO5L/SCTctM/TcNZK1qZAEHfhdsv0NNNWMD7shkde84cWu2SIMHtWIOX9x+r57/zlMsobOsk0EpumjtrLi9u/Y75yWsXnkC2mbIH4Bvti0q5N29Xx31C+tA3HHKGZjsiaPZiySRBIwa4uOLTXThXisO7gHQuereUU5m6FNwn4uifJIkkY9JHVBkuaRS5fGqxcz0CgruaVhk+2wfY3VL+eYZE3LLrJolkIkhCMMSnmHk2yoXGbOuO9l2ShqcCjdVs0Bd0EkQeXGybTUHsaPVh0kwbWC5uy4ZSzYNNSYl51apfz39GrITD80qNMssFpdmcJZlVtxaPEXPKUUN527YVTn3APL6C9J2Or88ViOiyodd9dZtKs//4aC80yLQFFWrQPrwAQmK/xrWXzRsu/19woIjr+8gRM2qvQs1LCcy8DCxukWXtkwX13galT9gi+jr/8a3ctAy+1L98AcWR0lYkSwZZEUkxPwTWoLnpGV9jQlE2JMXneqcZ99zLQ1Ibq//cR9eefNFT5FQ7+81//979e4SfoK39EQBdutF836sM1/jroGZy01Q30uUXlbc7koLyZKmzeoLwPC6S8/464/tPvovKuHKGf98feJm+EzVvc0fEJCfWiucggi/Hkv42tWG+hbjHlLZN/gi0kkkg7h5Ms/Ood5//k3C7HbOGEfWjZH/nRO/Izk1Z999ZdkYQ7Mvd/inybc3t4BmV3xiFv2uQtGPRa1rwn6VkWyeJqsMttI1nI/nDZLVbecP3Wt+BXmlNg9dvlzrepR+obTF1n96HLmJT2ffcPFl50RFfavnsDunNgquvZP2DpVWiRySl27wcQ31cD0qSz0Dcg9yqmX2XKlkPetMR3XLxs+aXMA8PTLPjapa70PPgfdumNLZRui67Z5dh7fGi0qVO+uwkmxyE9OMjutzjCIT8OausUC86DzpYSTE7aRtaZmmYKPoSAJshi2YDRWytX49Pot5rEsxXG5DW3oUa+1oOwk2WRNSYtwRhQEkxeYPqic2SZhebgWevydwEYRXjJNNRfH11laAWIrLJQwvfdTzAO1ZQtmvbd38Dn5AQ8CTdErHa+De001P4b3Z7mnWkL1qxjco/Lj+cbfyR6eJtTfb0OMSO8MWXTpaz7woud8uR+gZ8Uyeb9pwL6yn8E5W1A2jP0NpmA9QoaRrzXt5iKRcHuEZYwWJgoQvKJkPLfyHYTUCg/MeVnJv8nbFF8M3UZIqT2jzujKYe+alfXPdGf2Z0NdueNI/KfLLTKwkuOSMo7kmbhBW9kDazd0pZN/onJP0Nt6palmQTnt/grl9hCv2CTLrWt9eMlaobzEpU3r2dFy/ExRjzMfOXtW6ZsMemNZ/S/YNKB2M9vXOom61lwKFkINyZl3SM/2iNb9pGfmL7FpCzTGroEmn++5nUKj4U2+SeH9NYpbYIjvrrkUua9wwmbNO+JrjF5nXUu25R/uPSf2dCKQ88yaZFJMRjDoQUIqghX+k8wwsUgh2o3mJZ1RN64huFp0xn9wa79YFO3mLTBQiJGkDV0hV7/FsdP64zkq7ZEjB/Y4kOX9ejlgIBF63b1jf/uz079DcTclNK+uz/ULDKX27nq+L9olbjpbELgqYElNrDkvfsPWArfl3RH37oiP+CU1ci5N3YLu2r7xbVwmW2rtecybb5NxzTGPybmcgAAIABJREFUv3l3xuuqGQ3baGERZkRhBMwwbQ2sJ+qWU3njCSc6FIypVYREwleWly31xRZcYQkBpISfNyxB05P4Btn088bpVXji48jQRALIb2wLLu+W+DZFc9YRzTB10X13BYyj4SVbZAMT5v0nU/+DRf7DEf2RKSvu0TUWmmfhuENfAyUH1u63KLtR44LBEmKtoPt4Q9sN4XF+iW1D1YqD4eVGM8sVmtSsrzBl06G/ZYMrbQ/+BwjKwYwtvOGP/MOr/eCRttzKZmDkH+zOMgtlmJxhoWXH8GbjZJrVeNMzBC7JDfEwZpPf2uS3DnnToWTZ0KJvZBWMlMoiU1Y8oz85o//B5B+ZtMW0LUfkDVzmWgqC0ugrcHbqpvl4aT5b4oysZiBheHDVIW+Adg+ti+SF7uhPfzxomzp4sn/8u03kfIt/FF90YLinjyciiMYtvWFDqyy0Zg9nvNEtp5xlIcwe38hd4G+g+2iWY1IWdHZozTP8o11a9w//BE/IfUuN19/o+Gz2uGq19jT7fFuofvS4+KbEDL5BAvEtHilr797TTF+B10fqBmYwWGhTX0GytlKFlHdTnh8wnrdxXCrvlXi7+r1XHXfpszY9bossiUi9uNAqyXTwtIOCLnfoAJr8lraYMaQW5hP8opJMnWfytH10gUXm7SMpx701Ji2DBpLXWWQTHEKkuGMYPGVhpVokaYYrgkgUwot6FWBGYK2ktbAJ4jBcrlyEGblYM24FHvn4k0tWWDsshcvPYaF9UwqERrnC+daa94V3HGraO5wB628QSvvdH7zqGhtYdEkrPiXLBhZZ75wvmm0bXQcVG5zzjK42hqXJ5+tQU0xPsEgCrk2Ikgkr1nFVRtomLzJ5zjm8yNQY+MgOzIL/gL4O0yssplliwynbcILp4Eggvi78/GALQxQHuZ70jazZ5JQvmnVqK04FlrLZpRRkHvn8oqVva/xc7mr9woP2y/4oxjrARVcfd6hdWfZFs25t1RZeCkSytnDCNhT3RFcbm/Zh+fiVr3dzlhMjjQ3M+0bWxQh0KmkWSrKema4Hbxuk0eD4bPL1i5NhqoEppentaemx2mBf//W5wPwJS8m/JTETsVaXwRIdnOSjcTYcY9EFcR9x6km38rpNe7pTrh5VcueFpijP66+0xWzeBeO8UDwpVvaLvEMB5e3RZx1a3K4v2bSkKHXjUujvb2mYwjWZAAIXeebTsB9JgKqOLkDRY0yLMzUBRsTIGrwliGwwdYVFlpmK4ltbZOpiXaZ6a9kQLK8EyBiKq9FtSgTwusS20Zq/reNZeN4ZTTmjy5AQW1m2yyu+6IZLzTikVY+ehVzxyhK7M+MaXnZGUzYzblrLINIgtxEUHZLa4Cp7sQx61RFJM2mByQvgnhuet9/NMDXFomu4SCADzrvRJRZNMnUBtpFla+UNLvcRIX3E4JcWmboEQVRCCy7wWknY9WVndMWmpawCNK46jFuGJITI+BYLpA7BWag24YtuZXLCoab8o1k2FHdHIMujS0/DtdCgTPkiVG1ayj2SYUPzruFVFo4zZdk9knEPZ9nQvIh/8kV+hSr5Bgk0Op5v/PFgpsG4DrDUEpQM3D6icywyj8o7+ZHyLhukvJvykJA3yvkiP8rx3Rzv0ac8oSm/lgJzQmgZw3hD0HURRg1jreNdWVmFnH/fSlmxAl2hQdEKBI4RvpeYigVyD60wdZUpa5COR95kyhvYUdbgc8UsdnmVyWtQ4DAECN+6coFMvPCjf71t9CdWsdrmbRttTzOP15aZvgQFljcIntiJ0H2iE9eZuoZG4mU8pnbY5fk0uf1qAp761CWmrNjlNbu0bhYYaasw/MwxtgonAkU4FKJh+yJ0TwYH5zq8sYFS913xigaWymFqt4+CLYjAJhj+FvIyYIEx2dRSOyPa+dsE4O3HCrxoFjvmVnQovp0zX/RdvJH/JM5V7b9/eEdodIqrjcn6HRh71gCDnTX8r9g2CqHRwdlo/Y0e32rtabT9N/z4b0XJWJoNVkhD3G4sWTDWCKu/nEC3wzVbeLktmvLLr7YL/LAIiZCbIj2vvdIWs3kb5f3D8kkeEnq7e1/4wwu9d3/waxtuKeuWxDbrljJOWUhw8Ehzyt9YwUDFkCzGKvURna1YnviW34yRKfzYYGQ7MA+R9UXghp+I+OiAFAN7199RLrNfuyNefucy1YpjROLcixst+h582f9+chO9fNuac6SIqaSvmspSLEABNzhrPbEQnXCAlferET9XzEXcnJaDBIHMPvC2GnyNVuHalDbqixiBpjwy3ffFnAuh+oVrCj5d48iUre+a1zhmOwMHlY9LZA0dV4TL4Cen9u2Nn48U4Sc0bsJ/awP7Ykf0rJhe8No3n9bgmQ2yiV36FgDrDcC/7m9ywJaIRz5x6ZlBdcS81FD9VxifDdXf6Jm2Wnsabf8NP17NOL4lSSPkB6g4adMpbcGdQoYUbA415YqueUY27aENn/rGH04FQlMnnJ+UII3ltYvkpvxgqynvSqnCSxW+fcDvaHFX34w/nGYdcx3RLZ+07pPWsGS8csajZDzymktZ80iZb6mseuWVi6Ise5Vl8V8rxZ1IdLeKufogHZrQ2ZC9TxTI4QfFI4kCWQ+tfUjv17jvmpm1ROQu+avtleq3njGsZ4aLp46/+wk8xlyhSc37Sn1OorR4pqo/R+vNj8jVB17OKHAvDaTp5wvJI62CmSDNYWZepFYWSWt8iryStcFppu6rH5+1gQo7bnnVpWacnysudeWzpTE+jY60pvNs3khr0Zr/wF8/DW792orV9WtOdd2prsP8L695P1c+e1MQGUwbuuQ/N6gy4P31mYwz8GFDlePBq/UX+F/sX6X+Rju61drTaPtv9vF4L/5WJA3oECXjUta80huv9MYnrYO0U5c86hLrn2XBpY7IT4476S55pVue+/WA56s8b5DybsaTQL58fs7P8vzgnPcrE/3RmHNgYujRumNgWqT7FpmEL1J212VwFdm8b/tWJNe1MuKKhMxW6mmRBLhuK5I5W2mKRTp3yOgOn2ByXasezNkbkCCVOhQrJfWldmrfuuTOVSoXGaSbsW38fBtqf+MH1+dGthIgQ2cFINd9rYjuMz+3Mmxfhk/TzxfSmNcXc3CKBkP7IX+ybI7AurEqPjf/Wn/il9z//Fg1x+RlyFztmKbz/Px5NT6ubko9H4//2gRV27EGkhT3i3JxUdSujj/Z+RL9hYPqc8MSBnZj82fD47PB+hsdJ63Wnkbbf9OPl6zh3dio/pMB39J/ElLEo8z5pYRfSqDGm/MrU151qv9hOqAteoLxvuE1b/+4v+97g/Odw1PKHt8M3W0YRu4sf3ScOypwvpcvvcvz33L8tzyk590pQ9ktmTvbFf6+yt9X+Ifyt1W2K/yTIshsl/iHEodt2dr+Oxk85oN1zDYev43Hb5f4ThHKfoFKyxHYuyH9slfkO9Yg/PyF+e+j1BqN5rgVY9LaflLJdglmgP2Py0GR18pREbIBHBUuCo3nG0+gyPfrurjW1wcF+Hyn/Ol8KKbHT0aO+O92iTd6KV383MdtuPFUaZ5vPQJ7RfPe/dnRe/s+fFcGFfeOcxAhKPDgcq7y95jw+P+dg/z71wk/4/ygUClx46y4ZxTOmiQ9r7na1vI2MQpnFX5+Yuwdl073jNwx50dYfj0r75T4Htxxq3ul6l65vFMub1eq25Wq0J3f0NZ69tgpV0UBIAgHtkWghAUo7ZVLO5XSDuBCUCUQRqKYxyDP/VJ1H29v+0V+COsYQLhcaosS57DR7eXr/8aOrJeMuF89KlQPixfl4gCDH4lyyZ66HpIFGHt4MVZh1FVw+IktjkBrcF6M0t1SabdY2S3yTwrWY47w+tELQ7QOyGEREGGBQXtsfFouO5Kvhw/9yp8SuBjeF89Otf696GU4DAf/4cV4My0yf34j2CvBtHapmU20s4DzobX9XPMunvFqf22g/j+lQfV8gwSs+fNS4/nPR3vr/3W7Uv2ABWQ36haY6iuF7WrhXbF0zPl+BWT3zlklx6u7J79wfmwUTq9ZIjfp51pMeRvG+flpsVQpcf7huLhnAPdfj/hRxTRrmTatIj9Au9duGbVm8ZvZopnHVMmW5U9YZfYNvm/wwzwWgx8a5j1jvx4Opijaw62w2cBhBj/KY8nBd/cKYPluoS1a4sGYiify5betdL57BejEfQP4Q6nvu9q++JPB9/PmkY0xaeb5ms2ub7z1THhhIxSj1Bp18KRXwOFqjV4gUGeOMiGIOnH876Llu7Y1TeD/Zhk9MmDSaOLIEWOymTxb60ps/pnWxn/9GBADoL6Xa2aCT2bC+pchn792Gp/ZasMMXrZY5gmYVHFA1g9Usd/wzNnozNbsXmi19jT7fFup/j+c82uT/63b2S3z3TK+xqy9Uyrx/TLfMfj7PN8z+PtjiLdhlPnJ2bFRODaMXJOk8DVX23LKO2+UC2X+bs8Y0J/2RSZcA4871el2eapDmuiQxzvlF6J0yC/alRftyliH/E2VceCAKDrkcevcx4GMNAElPIU7453SmAlKedYhv8Ajre9KFkxpDA6TxrrD493hie7wVGd4ql2e8CsTAaXBrTwF37rMtqGa1fGAMu5XxwLKWHO2WP8Vzrehs7h0/QFlol2GEoCvQNsCCpx7QH1h7sAnwDkgT7dLUBrk09zzxfZPdZgDbAwGnvLMLDgIOyVroEoTMOqksQ7pOZTwy47wWEf4lSjtMCxrw3sMhjoMexyc8phPeemXX4qtX37pl8f88pjAJeiJbYc00S43d/xgp4huquss7Di/Ou7HQSK2tQ41P8SBbfVvrQbR7+bWGgYffVhf52f3rWFTq/PTndrVXf/1hq/3Jo9/qx/HsQfxEhAXgnlRiEsAxkP7xTT41zcCczxc+nqssarNbNiPFz3SLkML60tjJBue36A3L1r1xXuh1dpzhZ764kyusQ0BBcaSdVv/6/F8C45sV8bMAieO5463jB79lWfwaY++0K3M+/uf9QUfF8q8eEsiCoLIby3ljTksyydoA+tQnvmVaY+2CIm1tGVMrJVwq3FRnGrCiZkmcCdBW7eSwJK0dkxWTjWOpR5RUuC6OPLiu/AnhwYHN7hN4vGX2TZa8zd0/B8P4/jHf6rP6NlCfLCRom1ivImxV9uKIfrxVlzR5gg0/+RUYefjU4brXXxSPzL/7Zh//1YT+YiLy63G3GrMo8x51BmPOuNW55xazKHFHVpCpIMRDRYTlw0+TDi0uFOLuVX8ijLnVufccJ3COboVuIQ9csIrw/ZjDhe5dWppg2oZZyDtiJYwW6LMeaBaaJgo1jwArRIzp5mmBBpzheu9Kd+6TG9ax9QPs890unXYZ/50pfM1Z7Y/qbb2pyvV3xSe1JKbRaA2hL6RHZzoYLpzaHFIVY5Z/NxK0qPE3fK8W41DjFptxS0tdiivjwx+XijmKYdlM4zzQnkf43qydmXMo8SckBcmCxF8IXKqiNaZhh0IyypiuzY1vukNjw/6dyPX0ukTASLwZwQgsxXkJIenAlTPpuA2c3BCyhVI+GVTzUCQMHdBpOqLb8FTLiTdvEj5icHpzBCfDmXVCtIPybNg3oOpz5r9zLxC4hOYCUUORUtbm0EqTZmupj/ODCq+9WdnZ025dAwRIAJE4AsTgFlRycK0pqdZJM30LNMg64hTWbUrS5hSJ8P0dUjkrM7vF/hZsUixTZohvA1S3nSrIwJE4GYRsFQ1phCCF3EpSG5vmgbMDJ02FTNEKKtWKqiaFrfEMchiTOcmZLoilHrKjG9t6W9xzIX+NlX4xR1R5Lh1qGkr2e3FzgXVmoKHr198l/aJABEgAtdGgJR3U2T0FSol5X1tg55+iAgQgS9AAFWsEN9OBXIboZUabdLqBtNE5lFIE+vE3CsM8i9u4haMPXjvAas2tKQmiDVh5wbRLCoUeVss47dl+a47/uJEah9aO3WWcktkW3/CxwPrQ5LgRIAIEIFrJEDK+woiuSlfIeV9cQe9xguAfpQIEIGrEBCGbXWjLu99xgYpylFeg+zeQp2ddSjCe2TVpmwwZRMKHJNlahaPhx30Ian3AAHnELw5ZazcpRkh1i0JDv4nF8Ja6GlN/LqwtZsWd/FDNWUvviUqucpZ09REBIgAEfjbBEh5N0VGX6FSUt50IyQCRODGEACxa2pcIb4t2S2s3Vto894QriYeOemWU+DXqNTL4rp9sXAFfLhr+ltI7YxDAau5KB+L74/t31DD5kUB47oo9RLcrJOU940ZZn9b4tCZEoEWJAATI/l5X0Eof/GvXFF51788pX0iQASIwDURqDcwg/X6I+UNNm8wbDvUtFNNeuW4V46j+K6tlRSCWBy2AS7gaAW3fME3mGYqZpuCZnW8S1kW63prN641N4W7MLRvobm9trX8W7CFVg3o5XJNoD5+QqAfJQJE4JsnQMr7i0voK1Z4JeWdrb1FpR0iQASIwPURALGL+hh2Mhe6GTy8RckwLe1Qkx4l5lem/cq0V45hoMDkxSpMy2ouPE8s5xO0mptu4jW7uHANrxmtLTlram4R60n4kdes3bhjOrd8It9JeVsAv3kNdH2XDKEmAhYBUt5XFMpf/GukvGkGJAJE4MYQENH9ROjA2hJJ8WEwZR994xzN2rQkC0645YkDzrdLfLvCu+4u2EJTTn2RSUmmrrpGf2ChtFN/w8Jpe3jFpay5tA0mr7NwlqlvmLTOom+ZumGPbDEJV2HKK85I1q5l7FqGKRARxR5dZ9Iyk1JMhpgqNm3Npq25hrec0U0WXGHKul19g1ZzUt4ktYkAEWgVAqS8v7iEvmKFpLxvjOawHlupwUTg2yUgwmnrn4QHAS9t//c/s8F5BnlqYr7oTP+D+f0qP+F8r8L9ylOX9MI7HHOPpJ2jGSal2r/7h0NZ9aqrXaMbtjuLLmnFFko7tE27vumI/sDCaaave+79wAbjTFn2RNdYKM6kBAvF3SMZh77KhhaYnnEMr/vub0JocHnRE1lmQzE2FPePbPqGN1kwjf7lpj8MeZt8uyOW5m0i0DIESHlfUSh/8a+R8qZbAhEgAjeGAChvzIwD+XFEnhoMyw126CyT4m2P1tjA87bo1O8G3y3wcw7lhHP7nfttIzMs+IoFZ9oebrJQ3CnFA1qSdTzv0lPuoVjX6AYLpVg4Za6LUtIslPCPZt2RZbe+5NYTTjkGSTH1hEtLuqMppiyy4BwLznbeT9qC447gROjZpjM87wjHHaFE2+gWxjSsX6PZKnavG9PXLaNXiBgRuB0ESHl/cQl9xQobVt5mZC66ixABIkAErp2ACEIibN4fK2+wSYfn2Z1X7Xdj7vCTY9TcBud53PGH77vk5233FzserrLBKYey4AlNs87HwdHEQCTmGRjr0OYdQ7Pe6LJNXrRpSd/oiieSZMHXbGDcKU155Nft0ZgrPOkMTbDBscDIgkOdbbu37I3MOYYed2pj3ZFJ5+CTgDztk2b9asI+FHPLaRFQ3KHUL828dmKkX4kAESACSICU9xWF8hf/2lWVtxUTQEQGoC0RIAJE4BoI1CtvTH8DJmpMDGnTV7x3M93frbHe77r0l4cVflTgBc5LnB8XwezdNTzh1qZZaPI95x84P+L8jPPzCt875bs5OGC/yt9zvsO5S5m1S5MueWqf8wM8skN96R787n0BvnWAx/xe4T5t0j74/QnnR1WoarcE5YhzT3DCK8dETEMhvi9CgNdWhV4DK/oJIkAEiEAdARsES6Xs8V9cRzdeISlvK+cFPUsQASJwEwgI8W2ZcGqi1h5ZYwMzTJppH54TBu/TIu8fCpc5z5XA58Qffsr6n7nVuW3O35X4jsEP8zxf4oUKCPSe8MgHA3TzLuce5VV7ZLJ7+PX7PN8r8eMq75Ie9etPzzh/fwYa/Zjzf57y4MPZA8738hWD8+MyHHbG+X4ZPMs9wUkIaKgknQqk5sFnAytqeN2NkCYfIkAEiMC1ESDl3bhGbs43SHlf26CnHyICROALEBAR/VC/WvG88YFBWe19/DO4cWvTv53ysypYu8OSVixUz/LVHOf9w1Ou8KQvsuDT53zSeL/+osB5Ll+ucn5mFPrC8imat3cqvDP6qkN76hm8e8b5KecnZR6MPGzrlw3ODc5/3c93he92yQ+61O9PuTCrV4IRfVCPnlX5fhHke5c245fnPHLCqaTqlLeIQngTHm/o8YAIEIFbR4CUd3N0dOO1kvL+AlLg1l2fxIQItCoBy3KMOdttyiYWSFppk1MubRG0tfTiBN27O3pCQ+HIUDgCDiclflDhAWWiTZv1SlPt8kSv/Pgox4sVXua8PygP6tFz9CQ54TwQ/L5Led4Z/v6cg4I3OO8JDg9pD48K/LTMQ8PfdUv3etRHhxzs3CVeLpTPy7ySK5fP0ex9zLk3/MKrzLiVhEOtV96Zi9w9NGkQASJABK6XgFDeDiUDy9MjaaZDegT8cNWuLNm0FNMzTF+3yys+dX6/wM+KxbxRbFxXtuI3WEs16qrKm9YJEQEiQASunYAIaQIrLLOQp13ZsslbTjnrllM+LeaWX/qlh8cYzOSsCmsrDc6FGj5Dr27vnYcd4Vfd8myvPH1QMA8I9Az3S887hh6JY47LvFd62T4wNqTPHBTAgeSM8x7pWa/8fL/I90u8W7/foz3vVJ/v459KIN2LRvG8hD+3j67ePmXMo8441YSZvocWeBEBIkAEvjYBm5pxytk/Ut6sTnkHlPnDAj8vkPJujmBvWHmb+Zav/Y77tYfs7QgqRGdBBG42AW2VRVJgrYGJaIspbx0SKm8l6QpP9t9/3R35fqcESx5FPMHDIj8sg2f2QQU8sEOjL7pCT9ydD8/wgPdnlXPO7+jj3eGJzuDL/Qo/rIAc7xp4qAzHO/qfiko+nPNu6cXQ3ZkjzrfLvHfkEeuI9g5PgpN3FXQ356V8IVdEQzscU+Xtw6/d6hyE+hZO3mDZwjmzlv2HJjQiQASIwPUS+BPlzdQlUt7NUdmfq5WU980WItd73RIrIvCVCQjlDfEEhc3bUt5yyq/Nsd77v+Vh+eMJ593y94E7j3qVF93qC98QeGwfotP2gP6d+nBqzzCN2f470mD0qbfvfmfoiRDoec77pJGuwQfByHOxUvOMwwpLe4++V4bKu6P325VnbfLTD6jpj4zikCQPynJ45C5r6+vUHt15OGMLvXRqMcvVRDh2k/Imew0RIAJfkwAp78+p4K/xGSnvr6wkSDoTASJweQLgbZICs7elvG3ylkPecCqptuiiX4c4gO9K/L3B28LP+vTXHeGxLvlVp/xExBAED+x+aQ8z7OyVcndGlLZgaCD6aGjkVVvosXtgZKcE2hrcS8IjZxAusHrG+Xae90Ye9+gQI/yYc9Yb7olOdEcme4af75bBoeUoDz4t3fLICer736vco8841bjlamIpbw1Tb17+ZOlIIkAEiMCXI0DK+2uo7M/9JilvUt5EgAjcGAJCees15Q1+3qi80x5tkfU93eX81zL/UOa9o/N+6XWHPOvqHwsEx7xD90443ymZpu5towQRAKu5M/xwt8j3yrw3MiFkt0h7eYY6e7tUOuG8Q/m+W3/+/074HsQFf+m487QrMucOPtvn/BQdV8BezvlulYP055wNjqOrSRrBmq4mNnXVcj75mnavG9PXX05w0CkTASLAVEjp9Ud+3uRt8jmB3LTPSHnTBUkEiMCNIWAq7zSDlDQbTNmCRZbKhkNZZYOzd568+e8CpMLxqTMeedZ2ZzqgpXqGM77QXLs8sV3iu2UQ3yIg9wmG7t4ugVY+4nynwtvVWefgk90K+KWInDgijc4R57b+R57QywPO35V5372F7uGUrW+qcyTpk187+7474Xy7BKJ8n/P/k+MOddo3umzTRFSTC4O3TU2DFZxcvUlSEwEi8DUIkPJumpRusGJS3jdGc3yNC5XgEIHWIgAOG2kocDlsMGWTQWDBDYeSabu3wfommTRjV+Yc0rw9FOu6+8YeTLpCK87gsisY7x5Ne0LTndGYvf9Zhz5pG3jQNTzRGZnqGl5oV5N+JeUcWugcTnVFZ/zyy+7hWVv/4w590q9MsI7v7zxa90gLPnXJqyTZwKw9mPJrG151zRVe7NAT7eps1/ACu/PSp896h2M2JWbXl/7d1YSUd2uNJZpRicA3RoCUd4MCuWmHk/KmmwERIAI3hsBHyjsL4luFeLSQyTKcdEZXAnfXWHjBoaa8w1k2EPdENm3Bte77/8UGlnxa1hlOOUOJrtEs658OaEmvuuhTl1j/tEdZdqkrLjXDhhac4XlHaMYrx73qon1ovmM049NW2GAc/jq45FazbGjZG3nrUn9g/em2kR+doYRLinm0RV9kkYWn3dEkUxYdEH1lFWOib5iR0SHXPdm8yc2GCBCBr0aAlHfTpHSDFZPyvjGa4xt7Oqd+IQKfJ3CxTrE+GWQGlK4G0hbLKuTWUbI2xVTnaBqHtDsOeUMUp4Q7qNrB/RqrtamrDiXjUDJOGbYOrEHUY1NA5QsrO2zVTQxruAkHK2mHmgLHbg0KBOcyrfLi17GdpLxpBiMCROCrEiDl3aBAbtrhpLw/f3f/qpcHNYkIEIHLEaiJbzQjfSrKNyAECriGZ0yhDCHARXlrk35m8k9MeQt6+iJY4aopr9GaDgerW/hdlN3aBuxrm1AtpH/DfRUs7qjd0Q1GyG7T4G3pfhWaQTbvy/XpV7MIUvOIwO0mQMq7aVK6wYpJed/uK43OjgjcMgKWJdtaufiZh+QsxhwUWjnDIgkWTYD41jaggKRGc7X8M1N+BmGt4zHDcTgS4hUKeY1p6kF2b6HOXmX6Kotg7kw4PsWiKfgvaHpRJxrd9TSkZTYfAFB2g3UcHU7QJI9O6qu3rEfodIgAEbgRBEh5NyiQm3Y4Ke8bccFQI4kAEUACWZuygY4flvIWMvciYIhw7UDxDZbpNIvG2HDsQjRrQlLUm2CtAAAL+UlEQVRvoMH7J1Dh+iqLxtnwHAPxjfEKtQ34IuSoR6s2aG4MIh5Jo0xfBSkvDgYtLiQ+GtfBvv4HylsV/jAku8mkTQSIwNchQMq7aVK6wYpJeZOgIQJE4OYQyJqe1mBINn27zWgnF64mdXc1PQXKOxpDGY1CXEsxPQke4RAXZQuWP+ppFsFjIinzMC0Dx+gp054NByThE6HL9Qwo9WgM/lszpQu3FlN51y2vrNm8SXl/5u1EXU/RX4kAEWgyAVLeDQrkph1OyvvmaA66SxEBInBp5W3awlPgQ6InRZgR8LTWEg4t7lCTuHpyE5ZgammmJ+AwkRdTuH3r4lu4pBKqMvU6rq3cQBWeAK8SOFgU4VAuvE2E8s7Aj2LcQ9PhRIjvJt9caUIjAkSACHyWACnvpknpBism5f3ZAUofEgEi0JIEsuYSSdPmncZAIikznEjN58SU3WLJY5qpWZv8k01+C+FKtIRTm3OqcaeccUqbEOFEyTggIkrGJv/E5P+0yVuwryUgUIm8ZZPf4gLKNGSgVEQ9P4lslGg1f4trLrOQ2UcYvCG/5ueUNxjFhaMLPT4RASJABL4CAVLeDQrkph2eN4rnRuW4wPcN3iGP+eU5j7rkUFbt2pp5d1HTDqvgHQgSkOKfaEsEiAARuGYCGeHnDSIYkrGnIVWkKBfxBCFJuwgkYlPTIKzlDYf01hl+C2pbTbrVmFuNu+VVt7ThlLPwobLqULIO6SdH+GeHtAWBAtWkQ005pU2HtIURBlfhGHnDGf4JqhIxByXIXY/27Hq/lxT+9EVYw0+80mn+JAJEgAh8FQIOZdUtw1Rmg5d4KcwEjEFUYQJMQFxUNe3UVtzSUoc8e2jwswLPG8Wmyc9rrZhd66/91Y/ljfJ5ge8c81yVBwaedqtzPmnery4F9LRbTonikZOieKWkBz5MO5W0U1mlLREgAkTgegnAbcMqYiL6yy0eL2fcUgbUtpxyK0mc2dL4X7gV4Zy2iircFOJuOeVU0m4JAnvjvSotjnFLcIC4e4FkR9VuTYaftKTWzvodmjmJABEgAl+HgFtOCy0Hc6CSdCopp5LyyKIkXaEFn5Jskxf69ISr63G+yneOeN6o/JWKvBl/bznlnS/wAue/bVek4Yn2oSc9+lTfcIz1PA0oswFlPqDMtymzbcpshzwjSkCe8ctzVIgAESACRIAIEAEiQARuCIEZvzLtV6ZRxV0IuYA016bM9kYWerRZf/+TjsEn0vDUv95XCpyUd9OeKw4Oj09yhTLnuydFg/MPZ/zDOT/mfLtolp0C3ynwPSz7Bb5f4IdUiAARIAJEgAgQASJABG4Igf0C3yny7RJuLYEnlN67c35QAnV3UubnFf7hMF/i/OS8SN4mTZLeOc6Llapxen6ULxunhcL+eX43VzyuQjcclPgRluMiPy7ykwI/KVZyUEpGoURbIkAEiAARIAJEgAgQgdYncF6snJSrx1D4cZkf1pXTCj+r8P08KMDTQqHEq4fHBznjvEm68/qrbS1vk4Jxdnzwe9HYq1SOz/N7J+cHZV7KlY2d06OTknFSMs6Kxlkxdw7lLF84MwpnBSNXMHKlPG2JABEgAkSACBABIkAEbgaBfOHsvHh2VsxhAYF3UiqeFYtHudxpPmdUCsVyPm+cFIon5fIJ54Zh5K5fJTfjF1tOeXOey59+KBmH+bNdwzgyCqen50dVXsoXcvlCzjDV9mnBOC0ZxyXjtJTPlfIGFSJABIgAESACRIAIEIEbQQDNpqeFwrFROMUCtlSh9CqV0snJ0dn5kZE/KZfP8vl9Xj3f3f21QMq7Gc8BBSOXPz2qFs4rhZxxdloqGpVSOZfL5fOFQqFUKJSKRqFoFMpGvmzkK8Z52cgb+XLeqFAhAkSACBABIkAEiAARuBEEjHwZLadnuM0V8gaWYiEPJXeWr5Z5tViqFIq5k2NerRQL+UK+GcLzK9TZYjbvvFE4z/EyP9k/LhXKvMIL+XLutFgyeCFXKeTLpVy5lCuWoRjVc6OUK+by5TMoVdoSASJABIgAESACRIAItD6BXL5cPC+UzvNYCsXzQvG8hKVcMXjxvFwt8PxZqZQr584KhXwRPItvy7/WUt6GUQSFneOFHDfynymf6O9SDta6ovM3bYkAESACRIAIEAEiQARuAIHzAti2ITgGFGFXrZRyldI5KMCaDrTUYAV8HSiTTnOePYrgRfI5zY0fAvoCFLO3CnkjX4AFl7QlAkSACBABIkAEiAARuBEE8gXhYWK6l9TEN5pfK4WckIKwtZxnSHk3R3cbhpE3ynUFTNoXpWDkzbcNsG7XKmcF46yUpy0RIAJEgAgQASJABIjAzSCAsUpyYmv5eQtvbyExIVc8KEDUfpb8a5r6vMaKW83bBLQ1lAvWOfwErNp5c90rLICtlVI+V85RIQJEgAgQASJABIgAEbgZBEp5iFYnwkPXFB1aVCFaNHxibS3td0tCChqG0ZrK21TbNe6ie/LFU+iA4mmtGIUzWHB5XqZCBIgAESACRIAIEAEicCMIwDo98BYG8W3p79OCcVYwLrYi2qCp/YQWv0bLdPN+quWUN7xcuFjAar6GEBJcdE9tix2WwwA04JsvIp/QlggQASJABIgAESACRKC1CYAbiVinB9lawIXYdJIp5cGFWHgRF4wLH4fmSeFrrrn1lDeE6hbLKGElZV0RZIqG5fkNIWigGOfooEJbIkAEiAARIAJEgAgQgRtBACWcWNoH0g6CZ+SNcs6ouRCL9OTggnJbInkLIdtqyruIoUtqyluI7wsJjjFlirUlmKbyNvPJi6zytCUCRIAIEAEiQASIABFoYQJgNjUjamB2xIuwdfU5OK2Vl6DLr9ky3byfazXlbQhtXbcVn3xCAB6PwPhtrXilHSJABIgAESACRIAIEIEbQwCFXL3es3S2GeHklpm6a0K2BZV3rW20QwSIABEgAkSACBABIkAEbg8BUt63py/pTIgAESACRIAIEAEiQARamQAp71buHWobESACRIAIEAEiQASIwO0hQMr79vQlnQkRIAJEgAgQASJABIhAKxMg5d3KvUNtIwJEgAgQASJABIgAEbg9BEh5356+pDMhAkSACBABIkAEiAARaGUCpLxbuXeobUSACBABIkAEiAARIAK3hwAp79vTl3QmRIAIEAEiQASIABEgAq1MgJR3K/cOtY0IEAEiQASIABEgAkTg9hAg5X17+pLOhAgQASJABIgAESACRKCVCZDybuXeobYRASJABIgAESACRIAI3B4CpLxvT1/SmRABIkAEiAARIAJEgAi0MgFS3q3cO9Q2IkAEiAARIAJEgAgQgdtDgJT37elLOhMiQASIABEgAkSACBCBViZAyruVe4faRgSIABEgAkSACBABInB7CJDyvj19SWdCBIgAESACRIAIEAEi0MoESHm3cu9Q24gAESACRIAIEAEiQARuDwFS3renL+lMiAARIAJEgAgQASJABFqZACnvVu4dahsRIAJEgAgQASJABIjA7SFAyvv29CWdCREgAkSACBABIkAEiEArEyDl3cq9Q20jAkSACBABIkAEiAARuD0ESHnfnr6kMyECRIAIEAEiQASIABFoZQKkvFu5d6htRIAIEAEiQASIABEgAreHACnv29OXdCZEgAgQASJABIgAESACrUyAlHcr9w61jQgQASJABIgAESACROD2ECDlfXv6ks6ECBABIkAEiAARIAJEoJUJkPJu5d6hthEBIkAEiAARIAJEgAjcHgKkvG9PX9KZEAEiQASIABEgAkSACLQyAVLerdw71DYiQASIABEgAkSACBCB20OAlPft6Us6EyJABIgAESACRIAIEIFWJkDKu5V7h9pGBIgAESACRIAIEAEicHsIkPK+PX1JZ0IEiAARIAJEgAgQASLQygRIebdy71DbiAARIAJEgAgQASJABG4PAVLet6cv6UyIABEgAkSACBABIkAEWpkAKe9W7h1qGxEgAkSACBABIkAEiMDtIUDK+/b0JZ0JESACRIAIEAEiQASIQCsTIOXdyr1DbSMCRIAIEAEiQASIABG4PQRIed+evqQzIQJEgAgQASJABIgAEWhlAv8fVa7FpsmsYM0AAAAASUVORK5CYII="/>
          <p:cNvSpPr>
            <a:spLocks noChangeAspect="1" noChangeArrowheads="1"/>
          </p:cNvSpPr>
          <p:nvPr/>
        </p:nvSpPr>
        <p:spPr bwMode="auto">
          <a:xfrm>
            <a:off x="152517" y="-141136"/>
            <a:ext cx="298808" cy="2988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IN" sz="1765"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1">
            <a:extLst>
              <a:ext uri="{FF2B5EF4-FFF2-40B4-BE49-F238E27FC236}">
                <a16:creationId xmlns:a16="http://schemas.microsoft.com/office/drawing/2014/main" id="{907BC21E-6C4F-B333-4153-33607B7F7658}"/>
              </a:ext>
            </a:extLst>
          </p:cNvPr>
          <p:cNvSpPr txBox="1">
            <a:spLocks/>
          </p:cNvSpPr>
          <p:nvPr/>
        </p:nvSpPr>
        <p:spPr>
          <a:xfrm>
            <a:off x="8610243" y="6355935"/>
            <a:ext cx="2742811" cy="365074"/>
          </a:xfrm>
          <a:prstGeom prst="rect">
            <a:avLst/>
          </a:prstGeom>
        </p:spPr>
        <p:txBody>
          <a:bodyPr vert="horz" lIns="91427" tIns="45713" rIns="91427" bIns="45713" rtlCol="0" anchor="ctr"/>
          <a:lstStyle>
            <a:defPPr>
              <a:defRPr lang="en-US"/>
            </a:defPPr>
            <a:lvl1pPr marL="0" algn="r" defTabSz="932563" rtl="0" eaLnBrk="1" latinLnBrk="0" hangingPunct="1">
              <a:defRPr sz="1224" kern="1200">
                <a:solidFill>
                  <a:schemeClr val="tx1">
                    <a:tint val="82000"/>
                  </a:schemeClr>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a:lstStyle>
          <a:p>
            <a:pPr marL="0" marR="0" lvl="0" indent="0" algn="r" defTabSz="914225" rtl="0" eaLnBrk="1" fontAlgn="auto" latinLnBrk="0" hangingPunct="1">
              <a:lnSpc>
                <a:spcPct val="100000"/>
              </a:lnSpc>
              <a:spcBef>
                <a:spcPts val="0"/>
              </a:spcBef>
              <a:spcAft>
                <a:spcPts val="0"/>
              </a:spcAft>
              <a:buClrTx/>
              <a:buSzTx/>
              <a:buFontTx/>
              <a:buNone/>
              <a:tabLst/>
              <a:defRPr/>
            </a:pPr>
            <a:fld id="{0FF2C85F-F521-43F9-B0C2-22AE6F535ABC}" type="slidenum">
              <a:rPr kumimoji="0" lang="en-IN" sz="1200" b="0" i="0" u="none" strike="noStrike" kern="1200" cap="none" spc="0" normalizeH="0" baseline="0" noProof="0">
                <a:ln>
                  <a:noFill/>
                </a:ln>
                <a:solidFill>
                  <a:prstClr val="black">
                    <a:tint val="82000"/>
                  </a:prstClr>
                </a:solidFill>
                <a:effectLst/>
                <a:uLnTx/>
                <a:uFillTx/>
                <a:latin typeface="Avenir Next LT Pro"/>
                <a:ea typeface="+mn-ea"/>
                <a:cs typeface="+mn-cs"/>
              </a:rPr>
              <a:pPr marL="0" marR="0" lvl="0" indent="0" algn="r" defTabSz="914225"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grpSp>
        <p:nvGrpSpPr>
          <p:cNvPr id="11" name="Group 10">
            <a:extLst>
              <a:ext uri="{FF2B5EF4-FFF2-40B4-BE49-F238E27FC236}">
                <a16:creationId xmlns:a16="http://schemas.microsoft.com/office/drawing/2014/main" id="{5F55BDC9-1BAE-63FC-3CAA-1231B5792230}"/>
              </a:ext>
            </a:extLst>
          </p:cNvPr>
          <p:cNvGrpSpPr/>
          <p:nvPr/>
        </p:nvGrpSpPr>
        <p:grpSpPr>
          <a:xfrm>
            <a:off x="-3686" y="867327"/>
            <a:ext cx="11963935" cy="5792868"/>
            <a:chOff x="-4840" y="813068"/>
            <a:chExt cx="11965634" cy="5786974"/>
          </a:xfrm>
        </p:grpSpPr>
        <p:sp>
          <p:nvSpPr>
            <p:cNvPr id="16" name="Rectangle 15">
              <a:extLst>
                <a:ext uri="{FF2B5EF4-FFF2-40B4-BE49-F238E27FC236}">
                  <a16:creationId xmlns:a16="http://schemas.microsoft.com/office/drawing/2014/main" id="{68126557-8128-B432-7FE5-FECD8D50E237}"/>
                </a:ext>
              </a:extLst>
            </p:cNvPr>
            <p:cNvSpPr/>
            <p:nvPr/>
          </p:nvSpPr>
          <p:spPr>
            <a:xfrm>
              <a:off x="8770667" y="5857949"/>
              <a:ext cx="3082601" cy="742093"/>
            </a:xfrm>
            <a:prstGeom prst="rect">
              <a:avLst/>
            </a:prstGeom>
            <a:solidFill>
              <a:schemeClr val="bg1">
                <a:lumMod val="95000"/>
              </a:schemeClr>
            </a:solidFill>
            <a:ln w="19050" cap="flat" cmpd="sng" algn="ctr">
              <a:noFill/>
              <a:prstDash val="solid"/>
              <a:miter lim="800000"/>
            </a:ln>
            <a:effectLst/>
          </p:spPr>
          <p:txBody>
            <a:bodyPr rtlCol="0" anchor="ctr"/>
            <a:lstStyle/>
            <a:p>
              <a:pPr marL="0" marR="0" lvl="0" indent="0" defTabSz="914225" rtl="0" eaLnBrk="1" fontAlgn="auto" latinLnBrk="0" hangingPunct="1">
                <a:lnSpc>
                  <a:spcPct val="100000"/>
                </a:lnSpc>
                <a:spcBef>
                  <a:spcPts val="0"/>
                </a:spcBef>
                <a:spcAft>
                  <a:spcPts val="0"/>
                </a:spcAft>
                <a:buClrTx/>
                <a:buSzTx/>
                <a:buFontTx/>
                <a:buNone/>
                <a:tabLst/>
                <a:defRPr/>
              </a:pPr>
              <a:r>
                <a:rPr kumimoji="0" lang="en-IN" sz="2000" b="1" i="0" u="none" strike="noStrike" kern="0" cap="none" spc="0" normalizeH="0" baseline="0" noProof="0" dirty="0">
                  <a:ln>
                    <a:noFill/>
                  </a:ln>
                  <a:solidFill>
                    <a:prstClr val="black"/>
                  </a:solidFill>
                  <a:effectLst/>
                  <a:uLnTx/>
                  <a:uFillTx/>
                  <a:latin typeface="Aptos" panose="02110004020202020204"/>
                  <a:ea typeface="+mn-ea"/>
                  <a:cs typeface="+mn-cs"/>
                </a:rPr>
                <a:t>Workshop / Corporate Training across Microsoft Solutions</a:t>
              </a:r>
            </a:p>
          </p:txBody>
        </p:sp>
        <p:pic>
          <p:nvPicPr>
            <p:cNvPr id="17" name="Picture 16" descr="A logo with a rainbow colored ribbon&#10;&#10;Description automatically generated">
              <a:extLst>
                <a:ext uri="{FF2B5EF4-FFF2-40B4-BE49-F238E27FC236}">
                  <a16:creationId xmlns:a16="http://schemas.microsoft.com/office/drawing/2014/main" id="{08CA3431-7AD2-88EA-7CE6-6F4CA8055984}"/>
                </a:ext>
              </a:extLst>
            </p:cNvPr>
            <p:cNvPicPr>
              <a:picLocks noChangeAspect="1"/>
            </p:cNvPicPr>
            <p:nvPr/>
          </p:nvPicPr>
          <p:blipFill rotWithShape="1">
            <a:blip r:embed="rId4">
              <a:extLst>
                <a:ext uri="{28A0092B-C50C-407E-A947-70E740481C1C}">
                  <a14:useLocalDpi xmlns:a14="http://schemas.microsoft.com/office/drawing/2010/main" val="0"/>
                </a:ext>
              </a:extLst>
            </a:blip>
            <a:srcRect r="55825"/>
            <a:stretch/>
          </p:blipFill>
          <p:spPr>
            <a:xfrm>
              <a:off x="7260321" y="813068"/>
              <a:ext cx="831693" cy="1059041"/>
            </a:xfrm>
            <a:prstGeom prst="rect">
              <a:avLst/>
            </a:prstGeom>
          </p:spPr>
        </p:pic>
        <p:grpSp>
          <p:nvGrpSpPr>
            <p:cNvPr id="18" name="Group 17">
              <a:extLst>
                <a:ext uri="{FF2B5EF4-FFF2-40B4-BE49-F238E27FC236}">
                  <a16:creationId xmlns:a16="http://schemas.microsoft.com/office/drawing/2014/main" id="{146D7A51-F8B3-9CC3-DBE7-282BA3193991}"/>
                </a:ext>
              </a:extLst>
            </p:cNvPr>
            <p:cNvGrpSpPr/>
            <p:nvPr/>
          </p:nvGrpSpPr>
          <p:grpSpPr>
            <a:xfrm>
              <a:off x="4498069" y="1148611"/>
              <a:ext cx="7180116" cy="574702"/>
              <a:chOff x="4914225" y="1291156"/>
              <a:chExt cx="6918045" cy="508933"/>
            </a:xfrm>
          </p:grpSpPr>
          <p:cxnSp>
            <p:nvCxnSpPr>
              <p:cNvPr id="43" name="Straight Connector 42">
                <a:extLst>
                  <a:ext uri="{FF2B5EF4-FFF2-40B4-BE49-F238E27FC236}">
                    <a16:creationId xmlns:a16="http://schemas.microsoft.com/office/drawing/2014/main" id="{36DA8E52-3A91-CB57-9C2A-A320FA0D2FEC}"/>
                  </a:ext>
                </a:extLst>
              </p:cNvPr>
              <p:cNvCxnSpPr/>
              <p:nvPr/>
            </p:nvCxnSpPr>
            <p:spPr>
              <a:xfrm flipH="1">
                <a:off x="4914225" y="1800089"/>
                <a:ext cx="2423772" cy="0"/>
              </a:xfrm>
              <a:prstGeom prst="line">
                <a:avLst/>
              </a:prstGeom>
              <a:noFill/>
              <a:ln w="38100" cap="flat" cmpd="sng" algn="ctr">
                <a:solidFill>
                  <a:srgbClr val="0070C0"/>
                </a:solidFill>
                <a:prstDash val="solid"/>
                <a:miter lim="800000"/>
              </a:ln>
              <a:effectLst/>
            </p:spPr>
          </p:cxnSp>
          <p:cxnSp>
            <p:nvCxnSpPr>
              <p:cNvPr id="44" name="Straight Connector 43">
                <a:extLst>
                  <a:ext uri="{FF2B5EF4-FFF2-40B4-BE49-F238E27FC236}">
                    <a16:creationId xmlns:a16="http://schemas.microsoft.com/office/drawing/2014/main" id="{3A28F95C-11C1-693D-23CC-94405B5BA162}"/>
                  </a:ext>
                </a:extLst>
              </p:cNvPr>
              <p:cNvCxnSpPr>
                <a:cxnSpLocks/>
              </p:cNvCxnSpPr>
              <p:nvPr/>
            </p:nvCxnSpPr>
            <p:spPr>
              <a:xfrm flipH="1">
                <a:off x="8776836" y="1750310"/>
                <a:ext cx="2742119" cy="0"/>
              </a:xfrm>
              <a:prstGeom prst="line">
                <a:avLst/>
              </a:prstGeom>
              <a:noFill/>
              <a:ln w="38100" cap="flat" cmpd="sng" algn="ctr">
                <a:solidFill>
                  <a:srgbClr val="0070C0"/>
                </a:solidFill>
                <a:prstDash val="solid"/>
                <a:miter lim="800000"/>
              </a:ln>
              <a:effectLst/>
            </p:spPr>
          </p:cxnSp>
          <p:sp>
            <p:nvSpPr>
              <p:cNvPr id="45" name="TextBox 44">
                <a:extLst>
                  <a:ext uri="{FF2B5EF4-FFF2-40B4-BE49-F238E27FC236}">
                    <a16:creationId xmlns:a16="http://schemas.microsoft.com/office/drawing/2014/main" id="{D44FD5D0-903B-B384-975D-B405153B67FC}"/>
                  </a:ext>
                </a:extLst>
              </p:cNvPr>
              <p:cNvSpPr txBox="1"/>
              <p:nvPr/>
            </p:nvSpPr>
            <p:spPr>
              <a:xfrm>
                <a:off x="8636836" y="1291156"/>
                <a:ext cx="3195434" cy="359772"/>
              </a:xfrm>
              <a:prstGeom prst="rect">
                <a:avLst/>
              </a:prstGeom>
              <a:no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IN" sz="2000" b="1" i="0" u="none" strike="noStrike" kern="0" cap="none" spc="0" normalizeH="0" baseline="0" noProof="0">
                    <a:ln>
                      <a:noFill/>
                    </a:ln>
                    <a:solidFill>
                      <a:srgbClr val="32A7E1"/>
                    </a:solidFill>
                    <a:effectLst/>
                    <a:uLnTx/>
                    <a:uFillTx/>
                    <a:latin typeface="Calibri"/>
                    <a:ea typeface="+mn-ea"/>
                    <a:cs typeface="+mn-cs"/>
                  </a:rPr>
                  <a:t>Co-Pilot with AI Technology</a:t>
                </a:r>
              </a:p>
            </p:txBody>
          </p:sp>
        </p:grpSp>
        <p:grpSp>
          <p:nvGrpSpPr>
            <p:cNvPr id="19" name="Group 18">
              <a:extLst>
                <a:ext uri="{FF2B5EF4-FFF2-40B4-BE49-F238E27FC236}">
                  <a16:creationId xmlns:a16="http://schemas.microsoft.com/office/drawing/2014/main" id="{7D3BBBD9-B619-0842-FE51-B8646836401A}"/>
                </a:ext>
              </a:extLst>
            </p:cNvPr>
            <p:cNvGrpSpPr/>
            <p:nvPr/>
          </p:nvGrpSpPr>
          <p:grpSpPr>
            <a:xfrm>
              <a:off x="3926067" y="1930816"/>
              <a:ext cx="8034727" cy="3533811"/>
              <a:chOff x="3887455" y="2557595"/>
              <a:chExt cx="8034727" cy="3533811"/>
            </a:xfrm>
          </p:grpSpPr>
          <p:grpSp>
            <p:nvGrpSpPr>
              <p:cNvPr id="34" name="Group 33">
                <a:extLst>
                  <a:ext uri="{FF2B5EF4-FFF2-40B4-BE49-F238E27FC236}">
                    <a16:creationId xmlns:a16="http://schemas.microsoft.com/office/drawing/2014/main" id="{8185680A-8BBB-DE83-0D68-EFD40D1D02D1}"/>
                  </a:ext>
                </a:extLst>
              </p:cNvPr>
              <p:cNvGrpSpPr/>
              <p:nvPr/>
            </p:nvGrpSpPr>
            <p:grpSpPr>
              <a:xfrm>
                <a:off x="3887455" y="2557595"/>
                <a:ext cx="8034727" cy="3533811"/>
                <a:chOff x="882895" y="1946124"/>
                <a:chExt cx="8085259" cy="3235842"/>
              </a:xfrm>
            </p:grpSpPr>
            <p:pic>
              <p:nvPicPr>
                <p:cNvPr id="36" name="Picture 35">
                  <a:extLst>
                    <a:ext uri="{FF2B5EF4-FFF2-40B4-BE49-F238E27FC236}">
                      <a16:creationId xmlns:a16="http://schemas.microsoft.com/office/drawing/2014/main" id="{7DF0CC99-8644-C966-3866-9D6550599EC7}"/>
                    </a:ext>
                  </a:extLst>
                </p:cNvPr>
                <p:cNvPicPr>
                  <a:picLocks noChangeAspect="1"/>
                </p:cNvPicPr>
                <p:nvPr/>
              </p:nvPicPr>
              <p:blipFill>
                <a:blip r:embed="rId5"/>
                <a:stretch>
                  <a:fillRect/>
                </a:stretch>
              </p:blipFill>
              <p:spPr>
                <a:xfrm>
                  <a:off x="882895" y="1946124"/>
                  <a:ext cx="5330336" cy="3235842"/>
                </a:xfrm>
                <a:prstGeom prst="rect">
                  <a:avLst/>
                </a:prstGeom>
              </p:spPr>
            </p:pic>
            <p:sp>
              <p:nvSpPr>
                <p:cNvPr id="37" name="Rectangle 36">
                  <a:extLst>
                    <a:ext uri="{FF2B5EF4-FFF2-40B4-BE49-F238E27FC236}">
                      <a16:creationId xmlns:a16="http://schemas.microsoft.com/office/drawing/2014/main" id="{A362DFAE-78F1-E19A-43C5-8511D52CC1C7}"/>
                    </a:ext>
                  </a:extLst>
                </p:cNvPr>
                <p:cNvSpPr/>
                <p:nvPr/>
              </p:nvSpPr>
              <p:spPr>
                <a:xfrm>
                  <a:off x="6302986" y="1946125"/>
                  <a:ext cx="2665168" cy="1582522"/>
                </a:xfrm>
                <a:prstGeom prst="rect">
                  <a:avLst/>
                </a:prstGeom>
                <a:solidFill>
                  <a:srgbClr val="F1F1F1"/>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01CE442E-C88D-005B-42B8-6C756037D948}"/>
                    </a:ext>
                  </a:extLst>
                </p:cNvPr>
                <p:cNvSpPr/>
                <p:nvPr/>
              </p:nvSpPr>
              <p:spPr>
                <a:xfrm>
                  <a:off x="6279240" y="3585578"/>
                  <a:ext cx="2665168" cy="1582522"/>
                </a:xfrm>
                <a:prstGeom prst="rect">
                  <a:avLst/>
                </a:prstGeom>
                <a:solidFill>
                  <a:srgbClr val="F1F1F1"/>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effectLst/>
                    <a:uLnTx/>
                    <a:uFillTx/>
                    <a:latin typeface="Calibri"/>
                    <a:ea typeface="+mn-ea"/>
                    <a:cs typeface="+mn-cs"/>
                  </a:endParaRPr>
                </a:p>
              </p:txBody>
            </p:sp>
          </p:grpSp>
          <p:pic>
            <p:nvPicPr>
              <p:cNvPr id="35" name="Picture 2" descr="Copilot Studio user groups | Join groups and events">
                <a:extLst>
                  <a:ext uri="{FF2B5EF4-FFF2-40B4-BE49-F238E27FC236}">
                    <a16:creationId xmlns:a16="http://schemas.microsoft.com/office/drawing/2014/main" id="{1864A661-C759-B0B5-925E-CB43B74FE54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4255" t="20028" r="33809" b="18605"/>
              <a:stretch/>
            </p:blipFill>
            <p:spPr bwMode="auto">
              <a:xfrm>
                <a:off x="7913076" y="4460672"/>
                <a:ext cx="752802" cy="759434"/>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0" name="Diagram 19">
              <a:extLst>
                <a:ext uri="{FF2B5EF4-FFF2-40B4-BE49-F238E27FC236}">
                  <a16:creationId xmlns:a16="http://schemas.microsoft.com/office/drawing/2014/main" id="{96A008EC-FA2D-E218-48C3-5F31BCD6E1A7}"/>
                </a:ext>
              </a:extLst>
            </p:cNvPr>
            <p:cNvGraphicFramePr/>
            <p:nvPr>
              <p:extLst>
                <p:ext uri="{D42A27DB-BD31-4B8C-83A1-F6EECF244321}">
                  <p14:modId xmlns:p14="http://schemas.microsoft.com/office/powerpoint/2010/main" val="713157318"/>
                </p:ext>
              </p:extLst>
            </p:nvPr>
          </p:nvGraphicFramePr>
          <p:xfrm>
            <a:off x="-4840" y="910898"/>
            <a:ext cx="3928685" cy="44849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Box 20">
              <a:extLst>
                <a:ext uri="{FF2B5EF4-FFF2-40B4-BE49-F238E27FC236}">
                  <a16:creationId xmlns:a16="http://schemas.microsoft.com/office/drawing/2014/main" id="{0E7559D3-98EC-FC1A-306E-620C2DE2BA0C}"/>
                </a:ext>
              </a:extLst>
            </p:cNvPr>
            <p:cNvSpPr txBox="1"/>
            <p:nvPr/>
          </p:nvSpPr>
          <p:spPr>
            <a:xfrm>
              <a:off x="20580" y="5592403"/>
              <a:ext cx="4230072" cy="845809"/>
            </a:xfrm>
            <a:prstGeom prst="rect">
              <a:avLst/>
            </a:prstGeom>
            <a:noFill/>
          </p:spPr>
          <p:txBody>
            <a:bodyPr wrap="square">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SMB – Mid-Market – Large Enterprise </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&amp; </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All Business Verticals</a:t>
              </a:r>
            </a:p>
          </p:txBody>
        </p:sp>
        <p:pic>
          <p:nvPicPr>
            <p:cNvPr id="22" name="Picture 21">
              <a:extLst>
                <a:ext uri="{FF2B5EF4-FFF2-40B4-BE49-F238E27FC236}">
                  <a16:creationId xmlns:a16="http://schemas.microsoft.com/office/drawing/2014/main" id="{5A887215-864E-0B0D-4DA0-7FE42AAC478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319" t="20861" r="11702" b="25402"/>
            <a:stretch/>
          </p:blipFill>
          <p:spPr>
            <a:xfrm>
              <a:off x="4521283" y="969904"/>
              <a:ext cx="2195650" cy="705108"/>
            </a:xfrm>
            <a:prstGeom prst="rect">
              <a:avLst/>
            </a:prstGeom>
          </p:spPr>
        </p:pic>
        <p:sp>
          <p:nvSpPr>
            <p:cNvPr id="24" name="Rectangle 23">
              <a:extLst>
                <a:ext uri="{FF2B5EF4-FFF2-40B4-BE49-F238E27FC236}">
                  <a16:creationId xmlns:a16="http://schemas.microsoft.com/office/drawing/2014/main" id="{3EA780D2-C10B-3ED9-84FD-2EE533095614}"/>
                </a:ext>
              </a:extLst>
            </p:cNvPr>
            <p:cNvSpPr/>
            <p:nvPr/>
          </p:nvSpPr>
          <p:spPr>
            <a:xfrm>
              <a:off x="7626009" y="4571336"/>
              <a:ext cx="1526988" cy="214109"/>
            </a:xfrm>
            <a:prstGeom prst="rect">
              <a:avLst/>
            </a:prstGeom>
            <a:solidFill>
              <a:srgbClr val="F1F1F1"/>
            </a:solidFill>
            <a:ln w="12700" cap="flat" cmpd="sng" algn="ctr">
              <a:noFill/>
              <a:prstDash val="solid"/>
              <a:miter lim="800000"/>
            </a:ln>
            <a:effectLst/>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Copilot Studio</a:t>
              </a:r>
            </a:p>
          </p:txBody>
        </p:sp>
        <p:sp>
          <p:nvSpPr>
            <p:cNvPr id="25" name="Rectangle: Rounded Corners 24">
              <a:extLst>
                <a:ext uri="{FF2B5EF4-FFF2-40B4-BE49-F238E27FC236}">
                  <a16:creationId xmlns:a16="http://schemas.microsoft.com/office/drawing/2014/main" id="{FB255F5C-CACC-01C2-05CF-61F731696963}"/>
                </a:ext>
              </a:extLst>
            </p:cNvPr>
            <p:cNvSpPr/>
            <p:nvPr/>
          </p:nvSpPr>
          <p:spPr>
            <a:xfrm>
              <a:off x="4121584" y="1872109"/>
              <a:ext cx="2197573" cy="266039"/>
            </a:xfrm>
            <a:prstGeom prst="roundRect">
              <a:avLst/>
            </a:prstGeom>
            <a:solidFill>
              <a:srgbClr val="002060"/>
            </a:solidFill>
            <a:ln w="1905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IN" sz="1800" b="0" i="0" u="none" strike="noStrike" kern="0" cap="none" spc="0" normalizeH="0" baseline="0" noProof="0">
                  <a:ln>
                    <a:noFill/>
                  </a:ln>
                  <a:solidFill>
                    <a:prstClr val="white"/>
                  </a:solidFill>
                  <a:effectLst/>
                  <a:uLnTx/>
                  <a:uFillTx/>
                  <a:latin typeface="Aptos" panose="02110004020202020204"/>
                  <a:ea typeface="+mn-ea"/>
                  <a:cs typeface="+mn-cs"/>
                </a:rPr>
                <a:t>Modern Workplace</a:t>
              </a:r>
            </a:p>
          </p:txBody>
        </p:sp>
        <p:sp>
          <p:nvSpPr>
            <p:cNvPr id="27" name="Rectangle: Rounded Corners 26">
              <a:extLst>
                <a:ext uri="{FF2B5EF4-FFF2-40B4-BE49-F238E27FC236}">
                  <a16:creationId xmlns:a16="http://schemas.microsoft.com/office/drawing/2014/main" id="{CF0EDE1C-0187-D05F-B64D-E6D5D0061C39}"/>
                </a:ext>
              </a:extLst>
            </p:cNvPr>
            <p:cNvSpPr/>
            <p:nvPr/>
          </p:nvSpPr>
          <p:spPr>
            <a:xfrm>
              <a:off x="6716933" y="1846507"/>
              <a:ext cx="2436064" cy="289317"/>
            </a:xfrm>
            <a:prstGeom prst="roundRect">
              <a:avLst/>
            </a:prstGeom>
            <a:solidFill>
              <a:srgbClr val="002060"/>
            </a:solidFill>
            <a:ln w="1905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IN" sz="1800" b="0" i="0" u="none" strike="noStrike" kern="0" cap="none" spc="0" normalizeH="0" baseline="0" noProof="0">
                  <a:ln>
                    <a:noFill/>
                  </a:ln>
                  <a:solidFill>
                    <a:prstClr val="white"/>
                  </a:solidFill>
                  <a:effectLst/>
                  <a:uLnTx/>
                  <a:uFillTx/>
                  <a:latin typeface="Aptos" panose="02110004020202020204"/>
                  <a:ea typeface="+mn-ea"/>
                  <a:cs typeface="+mn-cs"/>
                </a:rPr>
                <a:t>Enterprise Application</a:t>
              </a:r>
            </a:p>
          </p:txBody>
        </p:sp>
        <p:sp>
          <p:nvSpPr>
            <p:cNvPr id="28" name="Rectangle: Rounded Corners 27">
              <a:extLst>
                <a:ext uri="{FF2B5EF4-FFF2-40B4-BE49-F238E27FC236}">
                  <a16:creationId xmlns:a16="http://schemas.microsoft.com/office/drawing/2014/main" id="{3D66A2FC-C730-51F0-EFC6-D83AFB2E9B9C}"/>
                </a:ext>
              </a:extLst>
            </p:cNvPr>
            <p:cNvSpPr/>
            <p:nvPr/>
          </p:nvSpPr>
          <p:spPr>
            <a:xfrm>
              <a:off x="9576268" y="1865785"/>
              <a:ext cx="2197573" cy="266039"/>
            </a:xfrm>
            <a:prstGeom prst="roundRect">
              <a:avLst/>
            </a:prstGeom>
            <a:solidFill>
              <a:srgbClr val="002060"/>
            </a:solidFill>
            <a:ln w="1905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IN" sz="1800" b="0" i="0" u="none" strike="noStrike" kern="0" cap="none" spc="0" normalizeH="0" baseline="0" noProof="0">
                  <a:ln>
                    <a:noFill/>
                  </a:ln>
                  <a:solidFill>
                    <a:prstClr val="white"/>
                  </a:solidFill>
                  <a:effectLst/>
                  <a:uLnTx/>
                  <a:uFillTx/>
                  <a:latin typeface="Aptos" panose="02110004020202020204"/>
                  <a:ea typeface="+mn-ea"/>
                  <a:cs typeface="+mn-cs"/>
                </a:rPr>
                <a:t>Data &amp; AI</a:t>
              </a:r>
            </a:p>
          </p:txBody>
        </p:sp>
        <p:sp>
          <p:nvSpPr>
            <p:cNvPr id="29" name="Rectangle: Rounded Corners 28">
              <a:extLst>
                <a:ext uri="{FF2B5EF4-FFF2-40B4-BE49-F238E27FC236}">
                  <a16:creationId xmlns:a16="http://schemas.microsoft.com/office/drawing/2014/main" id="{C8DFF62D-D2F0-1B5B-6655-CA143AEE7CD7}"/>
                </a:ext>
              </a:extLst>
            </p:cNvPr>
            <p:cNvSpPr/>
            <p:nvPr/>
          </p:nvSpPr>
          <p:spPr>
            <a:xfrm>
              <a:off x="4845158" y="3503109"/>
              <a:ext cx="3487485" cy="285232"/>
            </a:xfrm>
            <a:prstGeom prst="roundRect">
              <a:avLst/>
            </a:prstGeom>
            <a:solidFill>
              <a:srgbClr val="002060"/>
            </a:solidFill>
            <a:ln w="1905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IN" sz="1800" b="0" i="0" u="none" strike="noStrike" kern="0" cap="none" spc="0" normalizeH="0" baseline="0" noProof="0">
                  <a:ln>
                    <a:noFill/>
                  </a:ln>
                  <a:solidFill>
                    <a:prstClr val="white"/>
                  </a:solidFill>
                  <a:effectLst/>
                  <a:uLnTx/>
                  <a:uFillTx/>
                  <a:latin typeface="Aptos" panose="02110004020202020204"/>
                  <a:ea typeface="+mn-ea"/>
                  <a:cs typeface="+mn-cs"/>
                </a:rPr>
                <a:t>Low code Technology Solutions</a:t>
              </a:r>
            </a:p>
          </p:txBody>
        </p:sp>
        <p:sp>
          <p:nvSpPr>
            <p:cNvPr id="31" name="Rectangle: Rounded Corners 30">
              <a:extLst>
                <a:ext uri="{FF2B5EF4-FFF2-40B4-BE49-F238E27FC236}">
                  <a16:creationId xmlns:a16="http://schemas.microsoft.com/office/drawing/2014/main" id="{742236E6-90AB-DB86-14B4-5A98C732A6A7}"/>
                </a:ext>
              </a:extLst>
            </p:cNvPr>
            <p:cNvSpPr/>
            <p:nvPr/>
          </p:nvSpPr>
          <p:spPr>
            <a:xfrm>
              <a:off x="9545813" y="3543456"/>
              <a:ext cx="2197573" cy="266039"/>
            </a:xfrm>
            <a:prstGeom prst="roundRect">
              <a:avLst/>
            </a:prstGeom>
            <a:solidFill>
              <a:srgbClr val="002060"/>
            </a:solidFill>
            <a:ln w="1905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Aptos" panose="02110004020202020204"/>
                </a:rPr>
                <a:t>A</a:t>
              </a:r>
              <a:r>
                <a:rPr lang="en-IN" kern="0" dirty="0">
                  <a:solidFill>
                    <a:prstClr val="white"/>
                  </a:solidFill>
                  <a:latin typeface="Aptos" panose="02110004020202020204"/>
                </a:rPr>
                <a:t>zure</a:t>
              </a:r>
              <a:endParaRPr kumimoji="0" lang="en-IN"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3" name="Rectangle: Rounded Corners 32">
              <a:extLst>
                <a:ext uri="{FF2B5EF4-FFF2-40B4-BE49-F238E27FC236}">
                  <a16:creationId xmlns:a16="http://schemas.microsoft.com/office/drawing/2014/main" id="{DA1AD16F-C8E2-FD4F-57A7-188283E0B1CA}"/>
                </a:ext>
              </a:extLst>
            </p:cNvPr>
            <p:cNvSpPr/>
            <p:nvPr/>
          </p:nvSpPr>
          <p:spPr>
            <a:xfrm>
              <a:off x="7502955" y="5318404"/>
              <a:ext cx="4307676" cy="363984"/>
            </a:xfrm>
            <a:prstGeom prst="roundRect">
              <a:avLst/>
            </a:prstGeom>
            <a:solidFill>
              <a:srgbClr val="002060"/>
            </a:solidFill>
            <a:ln w="1905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IN" sz="1800" b="0" i="0" u="none" strike="noStrike" kern="0" cap="none" spc="0" normalizeH="0" baseline="0" noProof="0" dirty="0">
                  <a:ln>
                    <a:noFill/>
                  </a:ln>
                  <a:solidFill>
                    <a:prstClr val="white"/>
                  </a:solidFill>
                  <a:effectLst/>
                  <a:uLnTx/>
                  <a:uFillTx/>
                  <a:latin typeface="Aptos" panose="02110004020202020204"/>
                  <a:ea typeface="+mn-ea"/>
                  <a:cs typeface="+mn-cs"/>
                </a:rPr>
                <a:t>Training Services</a:t>
              </a:r>
            </a:p>
          </p:txBody>
        </p:sp>
      </p:grpSp>
      <p:sp>
        <p:nvSpPr>
          <p:cNvPr id="13" name="Rectangle 12">
            <a:extLst>
              <a:ext uri="{FF2B5EF4-FFF2-40B4-BE49-F238E27FC236}">
                <a16:creationId xmlns:a16="http://schemas.microsoft.com/office/drawing/2014/main" id="{A5EA1C72-6C5F-08E7-BA7C-AD3B3C24F68B}"/>
              </a:ext>
            </a:extLst>
          </p:cNvPr>
          <p:cNvSpPr/>
          <p:nvPr/>
        </p:nvSpPr>
        <p:spPr>
          <a:xfrm>
            <a:off x="-58847" y="0"/>
            <a:ext cx="12250848" cy="159618"/>
          </a:xfrm>
          <a:prstGeom prst="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4E7DEE5-41DE-4EAD-9391-3A1B0E7A09E4}"/>
              </a:ext>
            </a:extLst>
          </p:cNvPr>
          <p:cNvSpPr/>
          <p:nvPr/>
        </p:nvSpPr>
        <p:spPr>
          <a:xfrm>
            <a:off x="-58848" y="6890117"/>
            <a:ext cx="12240835" cy="163472"/>
          </a:xfrm>
          <a:prstGeom prst="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logo on a black background">
            <a:extLst>
              <a:ext uri="{FF2B5EF4-FFF2-40B4-BE49-F238E27FC236}">
                <a16:creationId xmlns:a16="http://schemas.microsoft.com/office/drawing/2014/main" id="{F730AC7C-1126-A572-B78C-FA1AB132075F}"/>
              </a:ext>
            </a:extLst>
          </p:cNvPr>
          <p:cNvPicPr>
            <a:picLocks noChangeAspect="1"/>
          </p:cNvPicPr>
          <p:nvPr/>
        </p:nvPicPr>
        <p:blipFill>
          <a:blip r:embed="rId13">
            <a:extLst>
              <a:ext uri="{28A0092B-C50C-407E-A947-70E740481C1C}">
                <a14:useLocalDpi xmlns:a14="http://schemas.microsoft.com/office/drawing/2010/main" val="0"/>
              </a:ext>
            </a:extLst>
          </a:blip>
          <a:srcRect l="16525" t="30232" r="15864" b="17534"/>
          <a:stretch/>
        </p:blipFill>
        <p:spPr>
          <a:xfrm>
            <a:off x="9428243" y="2299559"/>
            <a:ext cx="2381864" cy="1035085"/>
          </a:xfrm>
          <a:prstGeom prst="rect">
            <a:avLst/>
          </a:prstGeom>
        </p:spPr>
      </p:pic>
      <p:pic>
        <p:nvPicPr>
          <p:cNvPr id="1028" name="Picture 4" descr="Microsoft Azure - Wikipedia">
            <a:extLst>
              <a:ext uri="{FF2B5EF4-FFF2-40B4-BE49-F238E27FC236}">
                <a16:creationId xmlns:a16="http://schemas.microsoft.com/office/drawing/2014/main" id="{2C5B5A95-26C0-BA48-0E19-C788AAAA88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84565" y="3963596"/>
            <a:ext cx="779678" cy="7796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D40D7B-5638-F929-638B-4F4881C6089E}"/>
              </a:ext>
            </a:extLst>
          </p:cNvPr>
          <p:cNvSpPr txBox="1"/>
          <p:nvPr/>
        </p:nvSpPr>
        <p:spPr>
          <a:xfrm>
            <a:off x="9605935" y="4668134"/>
            <a:ext cx="2136937" cy="646331"/>
          </a:xfrm>
          <a:prstGeom prst="rect">
            <a:avLst/>
          </a:prstGeom>
          <a:noFill/>
        </p:spPr>
        <p:txBody>
          <a:bodyPr wrap="square" rtlCol="0">
            <a:spAutoFit/>
          </a:bodyPr>
          <a:lstStyle/>
          <a:p>
            <a:r>
              <a:rPr kumimoji="0" lang="en-US" sz="1800" b="1" i="0" u="none" strike="noStrike" kern="0" cap="none" spc="0" normalizeH="0" baseline="0" noProof="0" dirty="0">
                <a:ln>
                  <a:noFill/>
                </a:ln>
                <a:effectLst/>
                <a:uLnTx/>
                <a:uFillTx/>
                <a:latin typeface="Calibri"/>
                <a:ea typeface="+mn-ea"/>
                <a:cs typeface="+mn-cs"/>
              </a:rPr>
              <a:t>Infrastructure </a:t>
            </a:r>
          </a:p>
          <a:p>
            <a:r>
              <a:rPr kumimoji="0" lang="en-US" sz="1800" b="1" i="0" u="none" strike="noStrike" kern="0" cap="none" spc="0" normalizeH="0" baseline="0" noProof="0" dirty="0">
                <a:ln>
                  <a:noFill/>
                </a:ln>
                <a:effectLst/>
                <a:uLnTx/>
                <a:uFillTx/>
                <a:latin typeface="Calibri"/>
                <a:ea typeface="+mn-ea"/>
                <a:cs typeface="+mn-cs"/>
              </a:rPr>
              <a:t>&amp; Platform Services</a:t>
            </a:r>
            <a:endParaRPr kumimoji="0" lang="en-IN" sz="1800" b="1" i="0" u="none" strike="noStrike" kern="0" cap="none" spc="0" normalizeH="0" baseline="0" noProof="0" dirty="0">
              <a:ln>
                <a:noFill/>
              </a:ln>
              <a:effectLst/>
              <a:uLnTx/>
              <a:uFillTx/>
              <a:latin typeface="Calibri"/>
              <a:ea typeface="+mn-ea"/>
              <a:cs typeface="+mn-cs"/>
            </a:endParaRPr>
          </a:p>
        </p:txBody>
      </p:sp>
      <p:pic>
        <p:nvPicPr>
          <p:cNvPr id="1062" name="Picture 1061" descr="A logo for a company&#10;&#10;AI-generated content may be incorrect.">
            <a:extLst>
              <a:ext uri="{FF2B5EF4-FFF2-40B4-BE49-F238E27FC236}">
                <a16:creationId xmlns:a16="http://schemas.microsoft.com/office/drawing/2014/main" id="{0B9A7AB5-4C18-A417-E37B-9876B2991CF0}"/>
              </a:ext>
            </a:extLst>
          </p:cNvPr>
          <p:cNvPicPr>
            <a:picLocks noChangeAspect="1"/>
          </p:cNvPicPr>
          <p:nvPr/>
        </p:nvPicPr>
        <p:blipFill>
          <a:blip r:embed="rId15"/>
          <a:srcRect l="14751" t="24989" r="14943" b="25479"/>
          <a:stretch>
            <a:fillRect/>
          </a:stretch>
        </p:blipFill>
        <p:spPr>
          <a:xfrm>
            <a:off x="10615447" y="281727"/>
            <a:ext cx="1195560" cy="824696"/>
          </a:xfrm>
          <a:prstGeom prst="rect">
            <a:avLst/>
          </a:prstGeom>
        </p:spPr>
      </p:pic>
      <p:sp>
        <p:nvSpPr>
          <p:cNvPr id="4" name="TextBox 3">
            <a:extLst>
              <a:ext uri="{FF2B5EF4-FFF2-40B4-BE49-F238E27FC236}">
                <a16:creationId xmlns:a16="http://schemas.microsoft.com/office/drawing/2014/main" id="{681C25A2-4380-8B92-4B56-A53771761DE5}"/>
              </a:ext>
            </a:extLst>
          </p:cNvPr>
          <p:cNvSpPr txBox="1"/>
          <p:nvPr/>
        </p:nvSpPr>
        <p:spPr>
          <a:xfrm>
            <a:off x="4084772" y="5327121"/>
            <a:ext cx="3519731" cy="1024961"/>
          </a:xfrm>
          <a:prstGeom prst="round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182880" tIns="146304" rIns="182880" bIns="146304" rtlCol="0">
            <a:spAutoFit/>
          </a:bodyPr>
          <a:lstStyle/>
          <a:p>
            <a:pPr algn="ctr">
              <a:lnSpc>
                <a:spcPct val="90000"/>
              </a:lnSpc>
              <a:spcAft>
                <a:spcPts val="600"/>
              </a:spcAft>
            </a:pPr>
            <a:r>
              <a:rPr lang="en-IN" sz="2000" b="1" dirty="0">
                <a:solidFill>
                  <a:srgbClr val="002060"/>
                </a:solidFill>
              </a:rPr>
              <a:t>Microsoft TSP</a:t>
            </a:r>
          </a:p>
          <a:p>
            <a:pPr algn="ctr">
              <a:lnSpc>
                <a:spcPct val="90000"/>
              </a:lnSpc>
              <a:spcAft>
                <a:spcPts val="600"/>
              </a:spcAft>
            </a:pPr>
            <a:r>
              <a:rPr lang="en-IN" sz="2000" b="1" dirty="0">
                <a:solidFill>
                  <a:srgbClr val="002060"/>
                </a:solidFill>
              </a:rPr>
              <a:t>[Training Service Partner]</a:t>
            </a:r>
          </a:p>
        </p:txBody>
      </p:sp>
      <p:pic>
        <p:nvPicPr>
          <p:cNvPr id="3" name="Picture 2">
            <a:extLst>
              <a:ext uri="{FF2B5EF4-FFF2-40B4-BE49-F238E27FC236}">
                <a16:creationId xmlns:a16="http://schemas.microsoft.com/office/drawing/2014/main" id="{081EDD8A-4649-F3E5-3537-AFCD188DA694}"/>
              </a:ext>
            </a:extLst>
          </p:cNvPr>
          <p:cNvPicPr>
            <a:picLocks noChangeAspect="1"/>
          </p:cNvPicPr>
          <p:nvPr/>
        </p:nvPicPr>
        <p:blipFill>
          <a:blip r:embed="rId16"/>
          <a:stretch>
            <a:fillRect/>
          </a:stretch>
        </p:blipFill>
        <p:spPr>
          <a:xfrm>
            <a:off x="7598583" y="5722631"/>
            <a:ext cx="1177913" cy="1177913"/>
          </a:xfrm>
          <a:prstGeom prst="ellipse">
            <a:avLst/>
          </a:prstGeom>
          <a:ln>
            <a:noFill/>
          </a:ln>
          <a:effectLst>
            <a:softEdge rad="112500"/>
          </a:effectLst>
        </p:spPr>
      </p:pic>
    </p:spTree>
    <p:extLst>
      <p:ext uri="{BB962C8B-B14F-4D97-AF65-F5344CB8AC3E}">
        <p14:creationId xmlns:p14="http://schemas.microsoft.com/office/powerpoint/2010/main" val="4226911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F3FC4-5834-0D9A-E2F1-F778181129CC}"/>
            </a:ext>
          </a:extLst>
        </p:cNvPr>
        <p:cNvGrpSpPr/>
        <p:nvPr/>
      </p:nvGrpSpPr>
      <p:grpSpPr>
        <a:xfrm>
          <a:off x="0" y="0"/>
          <a:ext cx="0" cy="0"/>
          <a:chOff x="0" y="0"/>
          <a:chExt cx="0" cy="0"/>
        </a:xfrm>
      </p:grpSpPr>
      <p:sp>
        <p:nvSpPr>
          <p:cNvPr id="47" name="Title 29">
            <a:extLst>
              <a:ext uri="{FF2B5EF4-FFF2-40B4-BE49-F238E27FC236}">
                <a16:creationId xmlns:a16="http://schemas.microsoft.com/office/drawing/2014/main" id="{59E80C3D-6643-826B-5FFC-688A08D49BF7}"/>
              </a:ext>
            </a:extLst>
          </p:cNvPr>
          <p:cNvSpPr>
            <a:spLocks noGrp="1"/>
          </p:cNvSpPr>
          <p:nvPr>
            <p:ph type="title"/>
          </p:nvPr>
        </p:nvSpPr>
        <p:spPr>
          <a:xfrm>
            <a:off x="655638" y="783720"/>
            <a:ext cx="10880725" cy="461665"/>
          </a:xfrm>
        </p:spPr>
        <p:txBody>
          <a:bodyPr>
            <a:normAutofit fontScale="90000"/>
          </a:bodyPr>
          <a:lstStyle/>
          <a:p>
            <a:r>
              <a:rPr lang="en-US" dirty="0"/>
              <a:t>The AI advantage for sales</a:t>
            </a:r>
          </a:p>
        </p:txBody>
      </p:sp>
      <p:sp>
        <p:nvSpPr>
          <p:cNvPr id="48" name="Text Placeholder 9">
            <a:extLst>
              <a:ext uri="{FF2B5EF4-FFF2-40B4-BE49-F238E27FC236}">
                <a16:creationId xmlns:a16="http://schemas.microsoft.com/office/drawing/2014/main" id="{D0CC6FE5-D864-F1BC-1142-6AD8E03CECAB}"/>
              </a:ext>
            </a:extLst>
          </p:cNvPr>
          <p:cNvSpPr txBox="1">
            <a:spLocks/>
          </p:cNvSpPr>
          <p:nvPr/>
        </p:nvSpPr>
        <p:spPr>
          <a:xfrm>
            <a:off x="655638" y="1401505"/>
            <a:ext cx="11018520"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Segoe Sans Display" pitchFamily="2" charset="0"/>
                <a:ea typeface="Calibri" panose="020F0502020204030204" pitchFamily="34" charset="0"/>
                <a:cs typeface="Segoe Sans Display" pitchFamily="2" charset="0"/>
              </a:rPr>
              <a:t>Leading companies estimate that sales organizations can benefit significantly from generative AI</a:t>
            </a:r>
          </a:p>
        </p:txBody>
      </p:sp>
      <p:sp>
        <p:nvSpPr>
          <p:cNvPr id="79" name="Freeform: Shape 78">
            <a:extLst>
              <a:ext uri="{FF2B5EF4-FFF2-40B4-BE49-F238E27FC236}">
                <a16:creationId xmlns:a16="http://schemas.microsoft.com/office/drawing/2014/main" id="{0F3C79C0-4560-398A-3D6F-6E85CADDE830}"/>
              </a:ext>
              <a:ext uri="{C183D7F6-B498-43B3-948B-1728B52AA6E4}">
                <adec:decorative xmlns:adec="http://schemas.microsoft.com/office/drawing/2017/decorative" val="1"/>
              </a:ext>
            </a:extLst>
          </p:cNvPr>
          <p:cNvSpPr/>
          <p:nvPr/>
        </p:nvSpPr>
        <p:spPr bwMode="auto">
          <a:xfrm>
            <a:off x="588262" y="1978062"/>
            <a:ext cx="5465356" cy="3830431"/>
          </a:xfrm>
          <a:custGeom>
            <a:avLst/>
            <a:gdLst>
              <a:gd name="connsiteX0" fmla="*/ 99895 w 5465356"/>
              <a:gd name="connsiteY0" fmla="*/ 0 h 4121988"/>
              <a:gd name="connsiteX1" fmla="*/ 5465356 w 5465356"/>
              <a:gd name="connsiteY1" fmla="*/ 0 h 4121988"/>
              <a:gd name="connsiteX2" fmla="*/ 5465356 w 5465356"/>
              <a:gd name="connsiteY2" fmla="*/ 4121988 h 4121988"/>
              <a:gd name="connsiteX3" fmla="*/ 99895 w 5465356"/>
              <a:gd name="connsiteY3" fmla="*/ 4121988 h 4121988"/>
              <a:gd name="connsiteX4" fmla="*/ 4108 w 5465356"/>
              <a:gd name="connsiteY4" fmla="*/ 4058496 h 4121988"/>
              <a:gd name="connsiteX5" fmla="*/ 0 w 5465356"/>
              <a:gd name="connsiteY5" fmla="*/ 4038151 h 4121988"/>
              <a:gd name="connsiteX6" fmla="*/ 0 w 5465356"/>
              <a:gd name="connsiteY6" fmla="*/ 83837 h 4121988"/>
              <a:gd name="connsiteX7" fmla="*/ 4108 w 5465356"/>
              <a:gd name="connsiteY7" fmla="*/ 63492 h 4121988"/>
              <a:gd name="connsiteX8" fmla="*/ 99895 w 5465356"/>
              <a:gd name="connsiteY8" fmla="*/ 0 h 412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5356" h="4121988">
                <a:moveTo>
                  <a:pt x="99895" y="0"/>
                </a:moveTo>
                <a:lnTo>
                  <a:pt x="5465356" y="0"/>
                </a:lnTo>
                <a:lnTo>
                  <a:pt x="5465356" y="4121988"/>
                </a:lnTo>
                <a:lnTo>
                  <a:pt x="99895" y="4121988"/>
                </a:lnTo>
                <a:cubicBezTo>
                  <a:pt x="56835" y="4121988"/>
                  <a:pt x="19889" y="4095808"/>
                  <a:pt x="4108" y="4058496"/>
                </a:cubicBezTo>
                <a:lnTo>
                  <a:pt x="0" y="4038151"/>
                </a:lnTo>
                <a:lnTo>
                  <a:pt x="0" y="83837"/>
                </a:lnTo>
                <a:lnTo>
                  <a:pt x="4108" y="63492"/>
                </a:lnTo>
                <a:cubicBezTo>
                  <a:pt x="19889" y="26181"/>
                  <a:pt x="56835" y="0"/>
                  <a:pt x="99895" y="0"/>
                </a:cubicBezTo>
                <a:close/>
              </a:path>
            </a:pathLst>
          </a:custGeom>
          <a:solidFill>
            <a:schemeClr val="bg1">
              <a:lumMod val="95000"/>
            </a:schemeClr>
          </a:solidFill>
          <a:ln>
            <a:noFill/>
            <a:headEnd type="none" w="med" len="med"/>
            <a:tailEnd type="none" w="med" len="med"/>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Freeform: Shape 66">
            <a:extLst>
              <a:ext uri="{FF2B5EF4-FFF2-40B4-BE49-F238E27FC236}">
                <a16:creationId xmlns:a16="http://schemas.microsoft.com/office/drawing/2014/main" id="{D144876B-7654-2262-749A-3EBE4641D612}"/>
              </a:ext>
              <a:ext uri="{C183D7F6-B498-43B3-948B-1728B52AA6E4}">
                <adec:decorative xmlns:adec="http://schemas.microsoft.com/office/drawing/2017/decorative" val="1"/>
              </a:ext>
            </a:extLst>
          </p:cNvPr>
          <p:cNvSpPr/>
          <p:nvPr/>
        </p:nvSpPr>
        <p:spPr bwMode="auto">
          <a:xfrm>
            <a:off x="6137364" y="1983389"/>
            <a:ext cx="5465356" cy="3830431"/>
          </a:xfrm>
          <a:custGeom>
            <a:avLst/>
            <a:gdLst>
              <a:gd name="connsiteX0" fmla="*/ 0 w 5465356"/>
              <a:gd name="connsiteY0" fmla="*/ 0 h 4121988"/>
              <a:gd name="connsiteX1" fmla="*/ 5361399 w 5465356"/>
              <a:gd name="connsiteY1" fmla="*/ 0 h 4121988"/>
              <a:gd name="connsiteX2" fmla="*/ 5465356 w 5465356"/>
              <a:gd name="connsiteY2" fmla="*/ 103957 h 4121988"/>
              <a:gd name="connsiteX3" fmla="*/ 5465356 w 5465356"/>
              <a:gd name="connsiteY3" fmla="*/ 4018031 h 4121988"/>
              <a:gd name="connsiteX4" fmla="*/ 5361399 w 5465356"/>
              <a:gd name="connsiteY4" fmla="*/ 4121988 h 4121988"/>
              <a:gd name="connsiteX5" fmla="*/ 0 w 5465356"/>
              <a:gd name="connsiteY5" fmla="*/ 4121988 h 412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356" h="4121988">
                <a:moveTo>
                  <a:pt x="0" y="0"/>
                </a:moveTo>
                <a:lnTo>
                  <a:pt x="5361399" y="0"/>
                </a:lnTo>
                <a:cubicBezTo>
                  <a:pt x="5418813" y="0"/>
                  <a:pt x="5465356" y="46543"/>
                  <a:pt x="5465356" y="103957"/>
                </a:cubicBezTo>
                <a:lnTo>
                  <a:pt x="5465356" y="4018031"/>
                </a:lnTo>
                <a:cubicBezTo>
                  <a:pt x="5465356" y="4075445"/>
                  <a:pt x="5418813" y="4121988"/>
                  <a:pt x="5361399" y="4121988"/>
                </a:cubicBezTo>
                <a:lnTo>
                  <a:pt x="0" y="4121988"/>
                </a:lnTo>
                <a:close/>
              </a:path>
            </a:pathLst>
          </a:custGeom>
          <a:solidFill>
            <a:schemeClr val="bg1">
              <a:lumMod val="95000"/>
            </a:schemeClr>
          </a:solidFill>
          <a:ln>
            <a:noFill/>
            <a:headEnd type="none" w="med" len="med"/>
            <a:tailEnd type="none" w="med" len="med"/>
          </a:ln>
          <a:effectLst>
            <a:outerShdw blurRad="63500"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3" name="Rectangle: Rounded Corners 112">
            <a:extLst>
              <a:ext uri="{FF2B5EF4-FFF2-40B4-BE49-F238E27FC236}">
                <a16:creationId xmlns:a16="http://schemas.microsoft.com/office/drawing/2014/main" id="{138D63E8-CBC6-07B5-D9FC-289ADFBCFD71}"/>
              </a:ext>
              <a:ext uri="{C183D7F6-B498-43B3-948B-1728B52AA6E4}">
                <adec:decorative xmlns:adec="http://schemas.microsoft.com/office/drawing/2017/decorative" val="1"/>
              </a:ext>
            </a:extLst>
          </p:cNvPr>
          <p:cNvSpPr/>
          <p:nvPr/>
        </p:nvSpPr>
        <p:spPr bwMode="auto">
          <a:xfrm>
            <a:off x="588262" y="1978062"/>
            <a:ext cx="11018520" cy="3830431"/>
          </a:xfrm>
          <a:prstGeom prst="roundRect">
            <a:avLst>
              <a:gd name="adj" fmla="val 2522"/>
            </a:avLst>
          </a:prstGeom>
          <a:noFill/>
          <a:ln w="12700">
            <a:gradFill flip="none" rotWithShape="1">
              <a:gsLst>
                <a:gs pos="35000">
                  <a:srgbClr val="196EBF"/>
                </a:gs>
                <a:gs pos="70000">
                  <a:srgbClr val="15AFFE"/>
                </a:gs>
                <a:gs pos="92000">
                  <a:srgbClr val="43D2A2"/>
                </a:gs>
              </a:gsLst>
              <a:lin ang="0" scaled="1"/>
              <a:tileRect/>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Segoe UI Semibold"/>
              <a:ea typeface="+mn-ea"/>
              <a:cs typeface="Segoe UI" pitchFamily="34" charset="0"/>
            </a:endParaRPr>
          </a:p>
        </p:txBody>
      </p:sp>
      <p:sp>
        <p:nvSpPr>
          <p:cNvPr id="100" name="Text Placeholder 9">
            <a:extLst>
              <a:ext uri="{FF2B5EF4-FFF2-40B4-BE49-F238E27FC236}">
                <a16:creationId xmlns:a16="http://schemas.microsoft.com/office/drawing/2014/main" id="{1EFF5E99-738E-FD3E-8A03-2F8892889184}"/>
              </a:ext>
            </a:extLst>
          </p:cNvPr>
          <p:cNvSpPr txBox="1">
            <a:spLocks/>
          </p:cNvSpPr>
          <p:nvPr/>
        </p:nvSpPr>
        <p:spPr>
          <a:xfrm>
            <a:off x="828155" y="2214329"/>
            <a:ext cx="2197304" cy="33855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a:ln>
                  <a:noFill/>
                </a:ln>
                <a:solidFill>
                  <a:srgbClr val="000000"/>
                </a:solidFill>
                <a:effectLst/>
                <a:uLnTx/>
                <a:uFillTx/>
                <a:latin typeface="Segoe Sans Display Semibold" pitchFamily="2" charset="0"/>
                <a:ea typeface="Calibri" panose="020F0502020204030204" pitchFamily="34" charset="0"/>
                <a:cs typeface="Segoe Sans Display Semibold" pitchFamily="2" charset="0"/>
              </a:rPr>
              <a:t>Sales efficiency</a:t>
            </a:r>
          </a:p>
        </p:txBody>
      </p:sp>
      <p:grpSp>
        <p:nvGrpSpPr>
          <p:cNvPr id="104" name="Group 103">
            <a:extLst>
              <a:ext uri="{FF2B5EF4-FFF2-40B4-BE49-F238E27FC236}">
                <a16:creationId xmlns:a16="http://schemas.microsoft.com/office/drawing/2014/main" id="{982EDA93-939E-FBF4-42A5-C49EA3BEEB69}"/>
              </a:ext>
              <a:ext uri="{C183D7F6-B498-43B3-948B-1728B52AA6E4}">
                <adec:decorative xmlns:adec="http://schemas.microsoft.com/office/drawing/2017/decorative" val="1"/>
              </a:ext>
            </a:extLst>
          </p:cNvPr>
          <p:cNvGrpSpPr/>
          <p:nvPr/>
        </p:nvGrpSpPr>
        <p:grpSpPr>
          <a:xfrm>
            <a:off x="5581063" y="2274633"/>
            <a:ext cx="228600" cy="228600"/>
            <a:chOff x="5581063" y="2274633"/>
            <a:chExt cx="228600" cy="228600"/>
          </a:xfrm>
        </p:grpSpPr>
        <p:sp>
          <p:nvSpPr>
            <p:cNvPr id="105" name="Rectangle: Rounded Corners 104">
              <a:extLst>
                <a:ext uri="{FF2B5EF4-FFF2-40B4-BE49-F238E27FC236}">
                  <a16:creationId xmlns:a16="http://schemas.microsoft.com/office/drawing/2014/main" id="{43599ABE-4627-D313-9274-D2B1065D3F1E}"/>
                </a:ext>
              </a:extLst>
            </p:cNvPr>
            <p:cNvSpPr/>
            <p:nvPr/>
          </p:nvSpPr>
          <p:spPr bwMode="auto">
            <a:xfrm>
              <a:off x="5581063" y="2274633"/>
              <a:ext cx="228600" cy="228600"/>
            </a:xfrm>
            <a:prstGeom prst="roundRect">
              <a:avLst/>
            </a:prstGeom>
            <a:solidFill>
              <a:schemeClr val="accent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06" name="Graphic 105">
              <a:extLst>
                <a:ext uri="{FF2B5EF4-FFF2-40B4-BE49-F238E27FC236}">
                  <a16:creationId xmlns:a16="http://schemas.microsoft.com/office/drawing/2014/main" id="{0ED5DA0C-6A0E-11E0-20D7-C37BDB6AF1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9613" y="2303183"/>
              <a:ext cx="171500" cy="171500"/>
            </a:xfrm>
            <a:prstGeom prst="rect">
              <a:avLst/>
            </a:prstGeom>
          </p:spPr>
        </p:pic>
      </p:grpSp>
      <p:sp>
        <p:nvSpPr>
          <p:cNvPr id="88" name="TextBox 87">
            <a:extLst>
              <a:ext uri="{FF2B5EF4-FFF2-40B4-BE49-F238E27FC236}">
                <a16:creationId xmlns:a16="http://schemas.microsoft.com/office/drawing/2014/main" id="{D5AD4CE9-9E8A-EC77-8024-0B01F4655F04}"/>
              </a:ext>
            </a:extLst>
          </p:cNvPr>
          <p:cNvSpPr txBox="1"/>
          <p:nvPr/>
        </p:nvSpPr>
        <p:spPr>
          <a:xfrm>
            <a:off x="828156" y="2740303"/>
            <a:ext cx="1447391"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29%</a:t>
            </a:r>
          </a:p>
        </p:txBody>
      </p:sp>
      <p:sp>
        <p:nvSpPr>
          <p:cNvPr id="89" name="Text Placeholder 9">
            <a:extLst>
              <a:ext uri="{FF2B5EF4-FFF2-40B4-BE49-F238E27FC236}">
                <a16:creationId xmlns:a16="http://schemas.microsoft.com/office/drawing/2014/main" id="{D7E847F6-A705-FB5E-AE9F-75624EE23572}"/>
              </a:ext>
            </a:extLst>
          </p:cNvPr>
          <p:cNvSpPr txBox="1">
            <a:spLocks/>
          </p:cNvSpPr>
          <p:nvPr/>
        </p:nvSpPr>
        <p:spPr>
          <a:xfrm>
            <a:off x="2176801" y="2986525"/>
            <a:ext cx="3223354" cy="246221"/>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of sales time can be automated</a:t>
            </a:r>
            <a:r>
              <a:rPr kumimoji="0" lang="en-US" sz="1600" b="0" i="0" u="none" strike="noStrike" kern="1200" cap="none" spc="0" normalizeH="0" baseline="3000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1</a:t>
            </a:r>
          </a:p>
        </p:txBody>
      </p:sp>
      <p:cxnSp>
        <p:nvCxnSpPr>
          <p:cNvPr id="98" name="Straight Arrow Connector 97">
            <a:extLst>
              <a:ext uri="{FF2B5EF4-FFF2-40B4-BE49-F238E27FC236}">
                <a16:creationId xmlns:a16="http://schemas.microsoft.com/office/drawing/2014/main" id="{127874C4-F3F9-94C6-C135-718F169A905B}"/>
              </a:ext>
              <a:ext uri="{C183D7F6-B498-43B3-948B-1728B52AA6E4}">
                <adec:decorative xmlns:adec="http://schemas.microsoft.com/office/drawing/2017/decorative" val="1"/>
              </a:ext>
            </a:extLst>
          </p:cNvPr>
          <p:cNvCxnSpPr>
            <a:cxnSpLocks/>
          </p:cNvCxnSpPr>
          <p:nvPr/>
        </p:nvCxnSpPr>
        <p:spPr>
          <a:xfrm>
            <a:off x="828155" y="3629589"/>
            <a:ext cx="4981508"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194270DE-EA08-434A-9644-82CA71BDA00F}"/>
              </a:ext>
            </a:extLst>
          </p:cNvPr>
          <p:cNvSpPr txBox="1"/>
          <p:nvPr/>
        </p:nvSpPr>
        <p:spPr>
          <a:xfrm>
            <a:off x="828156" y="3780211"/>
            <a:ext cx="1447391" cy="738664"/>
          </a:xfrm>
          <a:prstGeom prst="rect">
            <a:avLst/>
          </a:prstGeom>
          <a:noFill/>
        </p:spPr>
        <p:txBody>
          <a:bodyPr wrap="square" lIns="0" tIns="0" rIns="0" bIns="0" rtlCol="0">
            <a:spAutoFit/>
          </a:bodyPr>
          <a:lstStyle>
            <a:defPPr>
              <a:defRPr lang="en-US"/>
            </a:defPPr>
            <a:lvl1pPr>
              <a:defRPr sz="4800">
                <a:solidFill>
                  <a:srgbClr val="196EBF"/>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3-5%</a:t>
            </a:r>
          </a:p>
        </p:txBody>
      </p:sp>
      <p:sp>
        <p:nvSpPr>
          <p:cNvPr id="91" name="Text Placeholder 9">
            <a:extLst>
              <a:ext uri="{FF2B5EF4-FFF2-40B4-BE49-F238E27FC236}">
                <a16:creationId xmlns:a16="http://schemas.microsoft.com/office/drawing/2014/main" id="{7EA95330-AE2C-D524-7696-8A40FC74F949}"/>
              </a:ext>
            </a:extLst>
          </p:cNvPr>
          <p:cNvSpPr txBox="1">
            <a:spLocks/>
          </p:cNvSpPr>
          <p:nvPr/>
        </p:nvSpPr>
        <p:spPr>
          <a:xfrm>
            <a:off x="2416406" y="3949489"/>
            <a:ext cx="2983749" cy="400110"/>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productivity lift</a:t>
            </a:r>
            <a:r>
              <a:rPr kumimoji="0" lang="en-US" sz="1600" b="0" i="0" u="none" strike="noStrike" kern="1200" cap="none" spc="0" normalizeH="0" baseline="3000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2</a:t>
            </a:r>
            <a:br>
              <a:rPr kumimoji="0" lang="en-US" sz="16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br>
            <a:r>
              <a:rPr kumimoji="0" lang="en-US" sz="10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(total sales expense)</a:t>
            </a:r>
          </a:p>
        </p:txBody>
      </p:sp>
      <p:cxnSp>
        <p:nvCxnSpPr>
          <p:cNvPr id="99" name="Straight Arrow Connector 98">
            <a:extLst>
              <a:ext uri="{FF2B5EF4-FFF2-40B4-BE49-F238E27FC236}">
                <a16:creationId xmlns:a16="http://schemas.microsoft.com/office/drawing/2014/main" id="{BF66BDAE-9B28-57D7-FEE3-EC31D7255D14}"/>
              </a:ext>
              <a:ext uri="{C183D7F6-B498-43B3-948B-1728B52AA6E4}">
                <adec:decorative xmlns:adec="http://schemas.microsoft.com/office/drawing/2017/decorative" val="1"/>
              </a:ext>
            </a:extLst>
          </p:cNvPr>
          <p:cNvCxnSpPr>
            <a:cxnSpLocks/>
          </p:cNvCxnSpPr>
          <p:nvPr/>
        </p:nvCxnSpPr>
        <p:spPr>
          <a:xfrm>
            <a:off x="828155" y="4669497"/>
            <a:ext cx="4981508"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893D163-AC14-8B4C-78DC-3690FAF4CD4E}"/>
              </a:ext>
            </a:extLst>
          </p:cNvPr>
          <p:cNvSpPr txBox="1"/>
          <p:nvPr/>
        </p:nvSpPr>
        <p:spPr>
          <a:xfrm>
            <a:off x="828156" y="4820117"/>
            <a:ext cx="1447391" cy="738664"/>
          </a:xfrm>
          <a:prstGeom prst="rect">
            <a:avLst/>
          </a:prstGeom>
          <a:noFill/>
        </p:spPr>
        <p:txBody>
          <a:bodyPr wrap="square" lIns="0" tIns="0" rIns="0" bIns="0" rtlCol="0">
            <a:spAutoFit/>
          </a:bodyPr>
          <a:lstStyle>
            <a:defPPr>
              <a:defRPr lang="en-US"/>
            </a:defPPr>
            <a:lvl1pPr>
              <a:defRPr sz="4800">
                <a:solidFill>
                  <a:srgbClr val="196EBF"/>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99%</a:t>
            </a:r>
          </a:p>
        </p:txBody>
      </p:sp>
      <p:sp>
        <p:nvSpPr>
          <p:cNvPr id="96" name="Text Placeholder 9">
            <a:extLst>
              <a:ext uri="{FF2B5EF4-FFF2-40B4-BE49-F238E27FC236}">
                <a16:creationId xmlns:a16="http://schemas.microsoft.com/office/drawing/2014/main" id="{3DDB9048-EAD4-08B2-8BEA-8FFD1EE1A413}"/>
              </a:ext>
            </a:extLst>
          </p:cNvPr>
          <p:cNvSpPr txBox="1">
            <a:spLocks/>
          </p:cNvSpPr>
          <p:nvPr/>
        </p:nvSpPr>
        <p:spPr>
          <a:xfrm>
            <a:off x="2176802" y="4943228"/>
            <a:ext cx="3223353" cy="492443"/>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of sellers would reinvest time saved from AI on work tasks</a:t>
            </a:r>
            <a:r>
              <a:rPr kumimoji="0" lang="en-US" sz="1600" b="0" i="0" u="none" strike="noStrike" kern="1200" cap="none" spc="0" normalizeH="0" baseline="3000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3</a:t>
            </a:r>
          </a:p>
        </p:txBody>
      </p:sp>
      <p:sp>
        <p:nvSpPr>
          <p:cNvPr id="78" name="Text Placeholder 9">
            <a:extLst>
              <a:ext uri="{FF2B5EF4-FFF2-40B4-BE49-F238E27FC236}">
                <a16:creationId xmlns:a16="http://schemas.microsoft.com/office/drawing/2014/main" id="{A87AEE75-2BC7-EEAC-BAE4-2FBFC2236262}"/>
              </a:ext>
            </a:extLst>
          </p:cNvPr>
          <p:cNvSpPr txBox="1">
            <a:spLocks/>
          </p:cNvSpPr>
          <p:nvPr/>
        </p:nvSpPr>
        <p:spPr>
          <a:xfrm>
            <a:off x="6377256" y="2219656"/>
            <a:ext cx="4666849" cy="33855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a:ln>
                  <a:noFill/>
                </a:ln>
                <a:solidFill>
                  <a:srgbClr val="000000"/>
                </a:solidFill>
                <a:effectLst/>
                <a:uLnTx/>
                <a:uFillTx/>
                <a:latin typeface="Segoe Sans Display Semibold" pitchFamily="2" charset="0"/>
                <a:ea typeface="Calibri" panose="020F0502020204030204" pitchFamily="34" charset="0"/>
                <a:cs typeface="Segoe Sans Display Semibold" pitchFamily="2" charset="0"/>
              </a:rPr>
              <a:t>Data quality + sales effectiveness</a:t>
            </a:r>
          </a:p>
        </p:txBody>
      </p:sp>
      <p:grpSp>
        <p:nvGrpSpPr>
          <p:cNvPr id="110" name="Group 109">
            <a:extLst>
              <a:ext uri="{FF2B5EF4-FFF2-40B4-BE49-F238E27FC236}">
                <a16:creationId xmlns:a16="http://schemas.microsoft.com/office/drawing/2014/main" id="{7B574474-12B3-DAC3-5F4D-BA349D33B3D8}"/>
              </a:ext>
              <a:ext uri="{C183D7F6-B498-43B3-948B-1728B52AA6E4}">
                <adec:decorative xmlns:adec="http://schemas.microsoft.com/office/drawing/2017/decorative" val="1"/>
              </a:ext>
            </a:extLst>
          </p:cNvPr>
          <p:cNvGrpSpPr/>
          <p:nvPr/>
        </p:nvGrpSpPr>
        <p:grpSpPr>
          <a:xfrm>
            <a:off x="10829780" y="2274633"/>
            <a:ext cx="228600" cy="228600"/>
            <a:chOff x="5633672" y="2952141"/>
            <a:chExt cx="320040" cy="320040"/>
          </a:xfrm>
        </p:grpSpPr>
        <p:sp>
          <p:nvSpPr>
            <p:cNvPr id="111" name="Rectangle: Rounded Corners 110">
              <a:extLst>
                <a:ext uri="{FF2B5EF4-FFF2-40B4-BE49-F238E27FC236}">
                  <a16:creationId xmlns:a16="http://schemas.microsoft.com/office/drawing/2014/main" id="{EA5758BE-B6BB-987E-232C-D86048753F04}"/>
                </a:ext>
              </a:extLst>
            </p:cNvPr>
            <p:cNvSpPr/>
            <p:nvPr/>
          </p:nvSpPr>
          <p:spPr bwMode="auto">
            <a:xfrm>
              <a:off x="5633672" y="2952141"/>
              <a:ext cx="320040" cy="320040"/>
            </a:xfrm>
            <a:prstGeom prst="roundRect">
              <a:avLst/>
            </a:prstGeom>
            <a:solidFill>
              <a:schemeClr val="accent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2" name="binary" title="Icon of binary code, ones and zeros">
              <a:extLst>
                <a:ext uri="{FF2B5EF4-FFF2-40B4-BE49-F238E27FC236}">
                  <a16:creationId xmlns:a16="http://schemas.microsoft.com/office/drawing/2014/main" id="{838ACABE-2552-E4A0-C8CC-354252E56F13}"/>
                </a:ext>
              </a:extLst>
            </p:cNvPr>
            <p:cNvSpPr>
              <a:spLocks noChangeAspect="1" noEditPoints="1"/>
            </p:cNvSpPr>
            <p:nvPr/>
          </p:nvSpPr>
          <p:spPr bwMode="auto">
            <a:xfrm>
              <a:off x="5696480" y="3028218"/>
              <a:ext cx="194425" cy="167886"/>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07" name="Group 106">
            <a:extLst>
              <a:ext uri="{FF2B5EF4-FFF2-40B4-BE49-F238E27FC236}">
                <a16:creationId xmlns:a16="http://schemas.microsoft.com/office/drawing/2014/main" id="{54460FD4-A779-80F7-1172-AD525F4CF108}"/>
              </a:ext>
              <a:ext uri="{C183D7F6-B498-43B3-948B-1728B52AA6E4}">
                <adec:decorative xmlns:adec="http://schemas.microsoft.com/office/drawing/2017/decorative" val="1"/>
              </a:ext>
            </a:extLst>
          </p:cNvPr>
          <p:cNvGrpSpPr/>
          <p:nvPr/>
        </p:nvGrpSpPr>
        <p:grpSpPr>
          <a:xfrm>
            <a:off x="11130165" y="2274633"/>
            <a:ext cx="228600" cy="228600"/>
            <a:chOff x="6842011" y="2189122"/>
            <a:chExt cx="320040" cy="320040"/>
          </a:xfrm>
        </p:grpSpPr>
        <p:sp>
          <p:nvSpPr>
            <p:cNvPr id="108" name="Rectangle: Rounded Corners 107">
              <a:extLst>
                <a:ext uri="{FF2B5EF4-FFF2-40B4-BE49-F238E27FC236}">
                  <a16:creationId xmlns:a16="http://schemas.microsoft.com/office/drawing/2014/main" id="{EEDC4732-E289-CE16-3C90-136A68FC724F}"/>
                </a:ext>
              </a:extLst>
            </p:cNvPr>
            <p:cNvSpPr/>
            <p:nvPr/>
          </p:nvSpPr>
          <p:spPr bwMode="auto">
            <a:xfrm>
              <a:off x="6842011" y="2189122"/>
              <a:ext cx="320040" cy="320040"/>
            </a:xfrm>
            <a:prstGeom prst="roundRect">
              <a:avLst/>
            </a:prstGeom>
            <a:solidFill>
              <a:schemeClr val="accent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09" name="Graphic 108">
              <a:extLst>
                <a:ext uri="{FF2B5EF4-FFF2-40B4-BE49-F238E27FC236}">
                  <a16:creationId xmlns:a16="http://schemas.microsoft.com/office/drawing/2014/main" id="{8A6B3492-9FA9-86C6-22CF-FF4813FB46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74015" y="2221126"/>
              <a:ext cx="256032" cy="256032"/>
            </a:xfrm>
            <a:prstGeom prst="rect">
              <a:avLst/>
            </a:prstGeom>
          </p:spPr>
        </p:pic>
      </p:grpSp>
      <p:sp>
        <p:nvSpPr>
          <p:cNvPr id="68" name="TextBox 67">
            <a:extLst>
              <a:ext uri="{FF2B5EF4-FFF2-40B4-BE49-F238E27FC236}">
                <a16:creationId xmlns:a16="http://schemas.microsoft.com/office/drawing/2014/main" id="{613B0D1B-D0CC-97C5-364E-55F48234B7D6}"/>
              </a:ext>
            </a:extLst>
          </p:cNvPr>
          <p:cNvSpPr txBox="1"/>
          <p:nvPr/>
        </p:nvSpPr>
        <p:spPr>
          <a:xfrm>
            <a:off x="6377258" y="2740303"/>
            <a:ext cx="1655201"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+50%</a:t>
            </a:r>
          </a:p>
        </p:txBody>
      </p:sp>
      <p:sp>
        <p:nvSpPr>
          <p:cNvPr id="69" name="Text Placeholder 9">
            <a:extLst>
              <a:ext uri="{FF2B5EF4-FFF2-40B4-BE49-F238E27FC236}">
                <a16:creationId xmlns:a16="http://schemas.microsoft.com/office/drawing/2014/main" id="{099A5844-A4F7-A478-0FE3-5B2A5FB7D83E}"/>
              </a:ext>
            </a:extLst>
          </p:cNvPr>
          <p:cNvSpPr txBox="1">
            <a:spLocks/>
          </p:cNvSpPr>
          <p:nvPr/>
        </p:nvSpPr>
        <p:spPr>
          <a:xfrm>
            <a:off x="8168825" y="2863414"/>
            <a:ext cx="3076538" cy="492443"/>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jump in lead-to-sale </a:t>
            </a:r>
            <a:br>
              <a:rPr kumimoji="0" lang="en-US" sz="16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conversion rate</a:t>
            </a:r>
            <a:r>
              <a:rPr kumimoji="0" lang="en-US" sz="1600" b="0" i="0" u="none" strike="noStrike" kern="1200" cap="none" spc="0" normalizeH="0" baseline="3000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4</a:t>
            </a:r>
          </a:p>
        </p:txBody>
      </p:sp>
      <p:cxnSp>
        <p:nvCxnSpPr>
          <p:cNvPr id="76" name="Straight Arrow Connector 75">
            <a:extLst>
              <a:ext uri="{FF2B5EF4-FFF2-40B4-BE49-F238E27FC236}">
                <a16:creationId xmlns:a16="http://schemas.microsoft.com/office/drawing/2014/main" id="{53ABFFAA-5A43-D3B2-49FA-C38503C51F74}"/>
              </a:ext>
              <a:ext uri="{C183D7F6-B498-43B3-948B-1728B52AA6E4}">
                <adec:decorative xmlns:adec="http://schemas.microsoft.com/office/drawing/2017/decorative" val="1"/>
              </a:ext>
            </a:extLst>
          </p:cNvPr>
          <p:cNvCxnSpPr>
            <a:cxnSpLocks/>
          </p:cNvCxnSpPr>
          <p:nvPr/>
        </p:nvCxnSpPr>
        <p:spPr>
          <a:xfrm>
            <a:off x="6377257" y="3629589"/>
            <a:ext cx="4981508"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8024F853-A738-6C1B-A0DC-6CD966DE3649}"/>
              </a:ext>
            </a:extLst>
          </p:cNvPr>
          <p:cNvSpPr txBox="1"/>
          <p:nvPr/>
        </p:nvSpPr>
        <p:spPr>
          <a:xfrm>
            <a:off x="6377258" y="3780211"/>
            <a:ext cx="1739091" cy="738664"/>
          </a:xfrm>
          <a:prstGeom prst="rect">
            <a:avLst/>
          </a:prstGeom>
          <a:noFill/>
        </p:spPr>
        <p:txBody>
          <a:bodyPr wrap="square" lIns="0" tIns="0" rIns="0" bIns="0" rtlCol="0">
            <a:spAutoFit/>
          </a:bodyPr>
          <a:lstStyle>
            <a:defPPr>
              <a:defRPr lang="en-US"/>
            </a:defPPr>
            <a:lvl1pPr>
              <a:defRPr sz="4800">
                <a:solidFill>
                  <a:srgbClr val="196EBF"/>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3-15%</a:t>
            </a:r>
          </a:p>
        </p:txBody>
      </p:sp>
      <p:sp>
        <p:nvSpPr>
          <p:cNvPr id="74" name="Text Placeholder 9">
            <a:extLst>
              <a:ext uri="{FF2B5EF4-FFF2-40B4-BE49-F238E27FC236}">
                <a16:creationId xmlns:a16="http://schemas.microsoft.com/office/drawing/2014/main" id="{1AD86941-2D10-6FF8-43F5-FF52D6E8684B}"/>
              </a:ext>
            </a:extLst>
          </p:cNvPr>
          <p:cNvSpPr txBox="1">
            <a:spLocks/>
          </p:cNvSpPr>
          <p:nvPr/>
        </p:nvSpPr>
        <p:spPr>
          <a:xfrm>
            <a:off x="8213025" y="3903322"/>
            <a:ext cx="2825718" cy="492443"/>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of revenue uplift for players </a:t>
            </a:r>
            <a:br>
              <a:rPr kumimoji="0" lang="en-US" sz="16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br>
            <a:r>
              <a:rPr kumimoji="0" lang="en-US" sz="16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that invest in AI</a:t>
            </a:r>
            <a:r>
              <a:rPr kumimoji="0" lang="en-US" sz="1600" b="0" i="0" u="none" strike="noStrike" kern="1200" cap="none" spc="0" normalizeH="0" baseline="3000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4</a:t>
            </a:r>
          </a:p>
        </p:txBody>
      </p:sp>
      <p:cxnSp>
        <p:nvCxnSpPr>
          <p:cNvPr id="77" name="Straight Arrow Connector 76">
            <a:extLst>
              <a:ext uri="{FF2B5EF4-FFF2-40B4-BE49-F238E27FC236}">
                <a16:creationId xmlns:a16="http://schemas.microsoft.com/office/drawing/2014/main" id="{CF6DA446-9079-F0F0-71AE-35FC6C6D8AF7}"/>
              </a:ext>
              <a:ext uri="{C183D7F6-B498-43B3-948B-1728B52AA6E4}">
                <adec:decorative xmlns:adec="http://schemas.microsoft.com/office/drawing/2017/decorative" val="1"/>
              </a:ext>
            </a:extLst>
          </p:cNvPr>
          <p:cNvCxnSpPr>
            <a:cxnSpLocks/>
          </p:cNvCxnSpPr>
          <p:nvPr/>
        </p:nvCxnSpPr>
        <p:spPr>
          <a:xfrm>
            <a:off x="6377257" y="4669497"/>
            <a:ext cx="4981508"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C19675F2-CEE4-6FCE-14CA-CAB341037C68}"/>
              </a:ext>
            </a:extLst>
          </p:cNvPr>
          <p:cNvSpPr txBox="1"/>
          <p:nvPr/>
        </p:nvSpPr>
        <p:spPr>
          <a:xfrm>
            <a:off x="6377258" y="4820117"/>
            <a:ext cx="1447391" cy="738664"/>
          </a:xfrm>
          <a:prstGeom prst="rect">
            <a:avLst/>
          </a:prstGeom>
          <a:noFill/>
        </p:spPr>
        <p:txBody>
          <a:bodyPr wrap="square" lIns="0" tIns="0" rIns="0" bIns="0" rtlCol="0">
            <a:spAutoFit/>
          </a:bodyPr>
          <a:lstStyle>
            <a:defPPr>
              <a:defRPr lang="en-US"/>
            </a:defPPr>
            <a:lvl1pPr>
              <a:defRPr sz="4800">
                <a:solidFill>
                  <a:srgbClr val="196EBF"/>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2X</a:t>
            </a:r>
          </a:p>
        </p:txBody>
      </p:sp>
      <p:grpSp>
        <p:nvGrpSpPr>
          <p:cNvPr id="114" name="Group 113">
            <a:extLst>
              <a:ext uri="{FF2B5EF4-FFF2-40B4-BE49-F238E27FC236}">
                <a16:creationId xmlns:a16="http://schemas.microsoft.com/office/drawing/2014/main" id="{14D1A19E-DCCC-0482-A0F5-707125FF05E3}"/>
              </a:ext>
              <a:ext uri="{C183D7F6-B498-43B3-948B-1728B52AA6E4}">
                <adec:decorative xmlns:adec="http://schemas.microsoft.com/office/drawing/2017/decorative" val="1"/>
              </a:ext>
            </a:extLst>
          </p:cNvPr>
          <p:cNvGrpSpPr/>
          <p:nvPr/>
        </p:nvGrpSpPr>
        <p:grpSpPr>
          <a:xfrm>
            <a:off x="5981191" y="5695605"/>
            <a:ext cx="228600" cy="228600"/>
            <a:chOff x="5731086" y="3051590"/>
            <a:chExt cx="320040" cy="320040"/>
          </a:xfrm>
        </p:grpSpPr>
        <p:sp>
          <p:nvSpPr>
            <p:cNvPr id="115" name="Rectangle: Rounded Corners 114">
              <a:extLst>
                <a:ext uri="{FF2B5EF4-FFF2-40B4-BE49-F238E27FC236}">
                  <a16:creationId xmlns:a16="http://schemas.microsoft.com/office/drawing/2014/main" id="{F77ADFFE-19EE-EAFC-48A4-4271B127297D}"/>
                </a:ext>
              </a:extLst>
            </p:cNvPr>
            <p:cNvSpPr/>
            <p:nvPr/>
          </p:nvSpPr>
          <p:spPr bwMode="auto">
            <a:xfrm>
              <a:off x="5731086" y="3051590"/>
              <a:ext cx="320040" cy="320040"/>
            </a:xfrm>
            <a:prstGeom prst="roundRect">
              <a:avLst/>
            </a:prstGeom>
            <a:solidFill>
              <a:schemeClr val="accent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16" name="Group 115">
              <a:extLst>
                <a:ext uri="{FF2B5EF4-FFF2-40B4-BE49-F238E27FC236}">
                  <a16:creationId xmlns:a16="http://schemas.microsoft.com/office/drawing/2014/main" id="{56D8C182-13B9-7CFC-49B6-0EDDCA2C2B51}"/>
                </a:ext>
              </a:extLst>
            </p:cNvPr>
            <p:cNvGrpSpPr/>
            <p:nvPr/>
          </p:nvGrpSpPr>
          <p:grpSpPr>
            <a:xfrm>
              <a:off x="5791309" y="3164652"/>
              <a:ext cx="199570" cy="93916"/>
              <a:chOff x="6126843" y="3693884"/>
              <a:chExt cx="524330" cy="246745"/>
            </a:xfrm>
          </p:grpSpPr>
          <p:sp>
            <p:nvSpPr>
              <p:cNvPr id="117" name="Arc 116">
                <a:extLst>
                  <a:ext uri="{FF2B5EF4-FFF2-40B4-BE49-F238E27FC236}">
                    <a16:creationId xmlns:a16="http://schemas.microsoft.com/office/drawing/2014/main" id="{7B504C0A-10F1-22C2-7BAC-0D15167609E7}"/>
                  </a:ext>
                </a:extLst>
              </p:cNvPr>
              <p:cNvSpPr/>
              <p:nvPr/>
            </p:nvSpPr>
            <p:spPr>
              <a:xfrm>
                <a:off x="6404428" y="3693884"/>
                <a:ext cx="246745" cy="246745"/>
              </a:xfrm>
              <a:prstGeom prst="arc">
                <a:avLst>
                  <a:gd name="adj1" fmla="val 13826411"/>
                  <a:gd name="adj2" fmla="val 8847653"/>
                </a:avLst>
              </a:prstGeom>
              <a:ln w="1905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8" name="Arc 117">
                <a:extLst>
                  <a:ext uri="{FF2B5EF4-FFF2-40B4-BE49-F238E27FC236}">
                    <a16:creationId xmlns:a16="http://schemas.microsoft.com/office/drawing/2014/main" id="{AAB4AC95-8D63-9920-F51A-96488D862AFD}"/>
                  </a:ext>
                </a:extLst>
              </p:cNvPr>
              <p:cNvSpPr/>
              <p:nvPr/>
            </p:nvSpPr>
            <p:spPr>
              <a:xfrm flipH="1" flipV="1">
                <a:off x="6126843" y="3693884"/>
                <a:ext cx="246745" cy="246745"/>
              </a:xfrm>
              <a:prstGeom prst="arc">
                <a:avLst>
                  <a:gd name="adj1" fmla="val 13826411"/>
                  <a:gd name="adj2" fmla="val 8847653"/>
                </a:avLst>
              </a:prstGeom>
              <a:ln w="1905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cxnSp>
            <p:nvCxnSpPr>
              <p:cNvPr id="119" name="Straight Connector 118">
                <a:extLst>
                  <a:ext uri="{FF2B5EF4-FFF2-40B4-BE49-F238E27FC236}">
                    <a16:creationId xmlns:a16="http://schemas.microsoft.com/office/drawing/2014/main" id="{C4C2CB3C-E1F9-D248-9876-36B1ABFC196B}"/>
                  </a:ext>
                </a:extLst>
              </p:cNvPr>
              <p:cNvCxnSpPr>
                <a:cxnSpLocks/>
              </p:cNvCxnSpPr>
              <p:nvPr/>
            </p:nvCxnSpPr>
            <p:spPr>
              <a:xfrm>
                <a:off x="6353555" y="3749625"/>
                <a:ext cx="70516" cy="134520"/>
              </a:xfrm>
              <a:prstGeom prst="line">
                <a:avLst/>
              </a:prstGeom>
              <a:ln w="190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72" name="Text Placeholder 9">
            <a:extLst>
              <a:ext uri="{FF2B5EF4-FFF2-40B4-BE49-F238E27FC236}">
                <a16:creationId xmlns:a16="http://schemas.microsoft.com/office/drawing/2014/main" id="{91CBFA55-359D-6F2E-AADB-8F8244C8654D}"/>
              </a:ext>
            </a:extLst>
          </p:cNvPr>
          <p:cNvSpPr txBox="1">
            <a:spLocks/>
          </p:cNvSpPr>
          <p:nvPr/>
        </p:nvSpPr>
        <p:spPr>
          <a:xfrm>
            <a:off x="7272108" y="5066339"/>
            <a:ext cx="3496264" cy="246221"/>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2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lift in cross-selling and up-selling rate</a:t>
            </a:r>
            <a:r>
              <a:rPr kumimoji="0" lang="en-US" sz="1600" b="0" i="0" u="none" strike="noStrike" kern="1200" cap="none" spc="0" normalizeH="0" baseline="30000" noProof="0">
                <a:ln>
                  <a:noFill/>
                </a:ln>
                <a:solidFill>
                  <a:srgbClr val="000000"/>
                </a:solidFill>
                <a:effectLst/>
                <a:uLnTx/>
                <a:uFillTx/>
                <a:latin typeface="Segoe Sans Display" pitchFamily="2" charset="0"/>
                <a:ea typeface="Calibri" panose="020F0502020204030204" pitchFamily="34" charset="0"/>
                <a:cs typeface="Segoe Sans Display" pitchFamily="2" charset="0"/>
              </a:rPr>
              <a:t>4</a:t>
            </a:r>
            <a:endParaRPr kumimoji="0" lang="en-US" sz="1000" b="0" i="0" u="none" strike="noStrike" kern="1200" cap="none" spc="0" normalizeH="0" baseline="30000" noProof="0">
              <a:ln>
                <a:noFill/>
              </a:ln>
              <a:solidFill>
                <a:srgbClr val="000000"/>
              </a:solidFill>
              <a:effectLst/>
              <a:uLnTx/>
              <a:uFillTx/>
              <a:latin typeface="Segoe Sans Display" pitchFamily="2" charset="0"/>
              <a:ea typeface="Calibri" panose="020F0502020204030204" pitchFamily="34" charset="0"/>
              <a:cs typeface="Segoe Sans Display" pitchFamily="2" charset="0"/>
            </a:endParaRPr>
          </a:p>
        </p:txBody>
      </p:sp>
      <p:sp>
        <p:nvSpPr>
          <p:cNvPr id="66" name="CuadroTexto 5">
            <a:extLst>
              <a:ext uri="{FF2B5EF4-FFF2-40B4-BE49-F238E27FC236}">
                <a16:creationId xmlns:a16="http://schemas.microsoft.com/office/drawing/2014/main" id="{719A07EC-4FC9-8C79-E053-681E9B29A5F1}"/>
              </a:ext>
            </a:extLst>
          </p:cNvPr>
          <p:cNvSpPr txBox="1"/>
          <p:nvPr/>
        </p:nvSpPr>
        <p:spPr>
          <a:xfrm>
            <a:off x="586740" y="5990586"/>
            <a:ext cx="7223760"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latin typeface="Segoe Sans Display" pitchFamily="2" charset="0"/>
                <a:ea typeface="+mn-ea"/>
                <a:cs typeface="Segoe Sans Display" pitchFamily="2" charset="0"/>
              </a:rPr>
              <a:t>1</a:t>
            </a: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Bain &amp; Company. "</a:t>
            </a: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hlinkClick r:id="rId7"/>
              </a:rPr>
              <a:t>How Generative AI Will Supercharge Productivity</a:t>
            </a: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August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latin typeface="Segoe Sans Display" pitchFamily="2" charset="0"/>
                <a:ea typeface="+mn-ea"/>
                <a:cs typeface="Segoe Sans Display" pitchFamily="2" charset="0"/>
              </a:rPr>
              <a:t>2</a:t>
            </a: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McKinsey. “</a:t>
            </a: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hlinkClick r:id="rId8"/>
              </a:rPr>
              <a:t>The economic potential of generative AI: The next productivity frontier</a:t>
            </a: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latin typeface="Segoe Sans Display" pitchFamily="2" charset="0"/>
                <a:ea typeface="+mn-ea"/>
                <a:cs typeface="Segoe Sans Display" pitchFamily="2" charset="0"/>
              </a:rPr>
              <a:t>3</a:t>
            </a: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Microsoft. “Sellers’ attitudes about AI.” June 2023. An Ipsos study commissioned by Microsoft. Study included 700 participants who use professional CRM systems at organizations of at least 300 people. Industries include Financial Services, Professional Services, Manufacturing, Retail, Technology, and Healthcare.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latin typeface="Segoe Sans Display" pitchFamily="2" charset="0"/>
                <a:ea typeface="+mn-ea"/>
                <a:cs typeface="Segoe Sans Display" pitchFamily="2" charset="0"/>
              </a:rPr>
              <a:t>4</a:t>
            </a: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McKinsey. “</a:t>
            </a: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hlinkClick r:id="rId9"/>
              </a:rPr>
              <a:t>AI-powered marketing and sales reach new heights with generative AI</a:t>
            </a: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May 2023. </a:t>
            </a:r>
          </a:p>
        </p:txBody>
      </p:sp>
      <p:pic>
        <p:nvPicPr>
          <p:cNvPr id="2" name="Picture 1" descr="A logo for a company&#10;&#10;AI-generated content may be incorrect.">
            <a:extLst>
              <a:ext uri="{FF2B5EF4-FFF2-40B4-BE49-F238E27FC236}">
                <a16:creationId xmlns:a16="http://schemas.microsoft.com/office/drawing/2014/main" id="{02E3FFCE-8668-17FE-673A-D1584B5F2518}"/>
              </a:ext>
            </a:extLst>
          </p:cNvPr>
          <p:cNvPicPr>
            <a:picLocks noChangeAspect="1"/>
          </p:cNvPicPr>
          <p:nvPr/>
        </p:nvPicPr>
        <p:blipFill>
          <a:blip r:embed="rId10"/>
          <a:srcRect l="14751" t="24989" r="14943" b="25479"/>
          <a:stretch>
            <a:fillRect/>
          </a:stretch>
        </p:blipFill>
        <p:spPr>
          <a:xfrm>
            <a:off x="10875498" y="87045"/>
            <a:ext cx="1195560" cy="861820"/>
          </a:xfrm>
          <a:prstGeom prst="rect">
            <a:avLst/>
          </a:prstGeom>
        </p:spPr>
      </p:pic>
      <p:pic>
        <p:nvPicPr>
          <p:cNvPr id="5" name="Picture 4">
            <a:extLst>
              <a:ext uri="{FF2B5EF4-FFF2-40B4-BE49-F238E27FC236}">
                <a16:creationId xmlns:a16="http://schemas.microsoft.com/office/drawing/2014/main" id="{04CBDB2F-A73E-1CE6-2715-21C51FC6EF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069" y="206945"/>
            <a:ext cx="1740598" cy="373976"/>
          </a:xfrm>
          <a:prstGeom prst="rect">
            <a:avLst/>
          </a:prstGeom>
        </p:spPr>
      </p:pic>
    </p:spTree>
    <p:extLst>
      <p:ext uri="{BB962C8B-B14F-4D97-AF65-F5344CB8AC3E}">
        <p14:creationId xmlns:p14="http://schemas.microsoft.com/office/powerpoint/2010/main" val="349793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7D108-DE67-9F86-834B-CE63DB60C9D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3914EB4-0EE3-DADF-0B1F-1F3817E65BA2}"/>
              </a:ext>
            </a:extLst>
          </p:cNvPr>
          <p:cNvSpPr>
            <a:spLocks noGrp="1"/>
          </p:cNvSpPr>
          <p:nvPr>
            <p:ph type="title"/>
          </p:nvPr>
        </p:nvSpPr>
        <p:spPr>
          <a:xfrm>
            <a:off x="588963" y="457200"/>
            <a:ext cx="11017250" cy="1107996"/>
          </a:xfrm>
        </p:spPr>
        <p:txBody>
          <a:bodyPr>
            <a:normAutofit fontScale="90000"/>
          </a:bodyPr>
          <a:lstStyle/>
          <a:p>
            <a:pPr algn="ctr"/>
            <a:r>
              <a:rPr lang="en-US"/>
              <a:t>Agents are radically improving seller </a:t>
            </a:r>
            <a:br>
              <a:rPr lang="en-US"/>
            </a:br>
            <a:r>
              <a:rPr lang="en-US"/>
              <a:t>efficiency, effectiveness </a:t>
            </a:r>
            <a:endParaRPr lang="en-CA"/>
          </a:p>
        </p:txBody>
      </p:sp>
      <p:grpSp>
        <p:nvGrpSpPr>
          <p:cNvPr id="28" name="Group 27" descr="Infographic of sales handoff with AI">
            <a:extLst>
              <a:ext uri="{FF2B5EF4-FFF2-40B4-BE49-F238E27FC236}">
                <a16:creationId xmlns:a16="http://schemas.microsoft.com/office/drawing/2014/main" id="{913C8140-FAB6-8E22-6E51-16C3936F759B}"/>
              </a:ext>
              <a:ext uri="{C183D7F6-B498-43B3-948B-1728B52AA6E4}">
                <adec:decorative xmlns:adec="http://schemas.microsoft.com/office/drawing/2017/decorative" val="0"/>
              </a:ext>
            </a:extLst>
          </p:cNvPr>
          <p:cNvGrpSpPr/>
          <p:nvPr/>
        </p:nvGrpSpPr>
        <p:grpSpPr>
          <a:xfrm>
            <a:off x="601928" y="1975674"/>
            <a:ext cx="11007460" cy="4185454"/>
            <a:chOff x="601928" y="1975674"/>
            <a:chExt cx="11007460" cy="4185454"/>
          </a:xfrm>
        </p:grpSpPr>
        <p:sp>
          <p:nvSpPr>
            <p:cNvPr id="1040" name="Freeform: Shape 1039">
              <a:extLst>
                <a:ext uri="{FF2B5EF4-FFF2-40B4-BE49-F238E27FC236}">
                  <a16:creationId xmlns:a16="http://schemas.microsoft.com/office/drawing/2014/main" id="{7F36C3AE-F3AF-4D19-6B87-FFF3692C7BC8}"/>
                </a:ext>
              </a:extLst>
            </p:cNvPr>
            <p:cNvSpPr/>
            <p:nvPr/>
          </p:nvSpPr>
          <p:spPr>
            <a:xfrm>
              <a:off x="3730125" y="1975674"/>
              <a:ext cx="4740768" cy="381347"/>
            </a:xfrm>
            <a:custGeom>
              <a:avLst/>
              <a:gdLst>
                <a:gd name="connsiteX0" fmla="*/ 5340308 w 5340307"/>
                <a:gd name="connsiteY0" fmla="*/ 214117 h 428223"/>
                <a:gd name="connsiteX1" fmla="*/ 5335902 w 5340307"/>
                <a:gd name="connsiteY1" fmla="*/ 226530 h 428223"/>
                <a:gd name="connsiteX2" fmla="*/ 2670145 w 5340307"/>
                <a:gd name="connsiteY2" fmla="*/ 428224 h 428223"/>
                <a:gd name="connsiteX3" fmla="*/ 4423 w 5340307"/>
                <a:gd name="connsiteY3" fmla="*/ 226530 h 428223"/>
                <a:gd name="connsiteX4" fmla="*/ 0 w 5340307"/>
                <a:gd name="connsiteY4" fmla="*/ 214117 h 428223"/>
                <a:gd name="connsiteX5" fmla="*/ 2670145 w 5340307"/>
                <a:gd name="connsiteY5" fmla="*/ 0 h 428223"/>
                <a:gd name="connsiteX6" fmla="*/ 5340308 w 5340307"/>
                <a:gd name="connsiteY6" fmla="*/ 214117 h 42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0307" h="428223">
                  <a:moveTo>
                    <a:pt x="5340308" y="214117"/>
                  </a:moveTo>
                  <a:cubicBezTo>
                    <a:pt x="5340308" y="218283"/>
                    <a:pt x="5338816" y="222432"/>
                    <a:pt x="5335902" y="226530"/>
                  </a:cubicBezTo>
                  <a:cubicBezTo>
                    <a:pt x="5255680" y="339001"/>
                    <a:pt x="4092855" y="428224"/>
                    <a:pt x="2670145" y="428224"/>
                  </a:cubicBezTo>
                  <a:cubicBezTo>
                    <a:pt x="1247436" y="428224"/>
                    <a:pt x="84611" y="339001"/>
                    <a:pt x="4423" y="226530"/>
                  </a:cubicBezTo>
                  <a:cubicBezTo>
                    <a:pt x="1492" y="222432"/>
                    <a:pt x="0" y="218283"/>
                    <a:pt x="0" y="214117"/>
                  </a:cubicBezTo>
                  <a:cubicBezTo>
                    <a:pt x="0" y="95851"/>
                    <a:pt x="1195469" y="0"/>
                    <a:pt x="2670145" y="0"/>
                  </a:cubicBezTo>
                  <a:cubicBezTo>
                    <a:pt x="4144838" y="0"/>
                    <a:pt x="5340308" y="95851"/>
                    <a:pt x="5340308" y="214117"/>
                  </a:cubicBezTo>
                  <a:close/>
                </a:path>
              </a:pathLst>
            </a:custGeom>
            <a:noFill/>
            <a:ln w="19050" cap="rnd" cmpd="sng" algn="ctr">
              <a:gradFill flip="none" rotWithShape="1">
                <a:gsLst>
                  <a:gs pos="100000">
                    <a:srgbClr val="8661C5"/>
                  </a:gs>
                  <a:gs pos="0">
                    <a:srgbClr val="0078D4"/>
                  </a:gs>
                </a:gsLst>
                <a:path path="circle">
                  <a:fillToRect r="100000" b="100000"/>
                </a:path>
                <a:tileRect l="-100000" t="-100000"/>
              </a:gradFill>
              <a:prstDash val="solid"/>
              <a:round/>
              <a:headEnd type="none" w="lg" len="med"/>
              <a:tailEnd type="arrow" w="med" len="sm"/>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Semibold"/>
                <a:ea typeface="+mn-ea"/>
                <a:cs typeface="+mn-cs"/>
              </a:endParaRPr>
            </a:p>
          </p:txBody>
        </p:sp>
        <p:grpSp>
          <p:nvGrpSpPr>
            <p:cNvPr id="97" name="Group 96">
              <a:extLst>
                <a:ext uri="{FF2B5EF4-FFF2-40B4-BE49-F238E27FC236}">
                  <a16:creationId xmlns:a16="http://schemas.microsoft.com/office/drawing/2014/main" id="{FFCAB274-4105-BB75-54E0-0FFDD9CADE74}"/>
                </a:ext>
              </a:extLst>
            </p:cNvPr>
            <p:cNvGrpSpPr/>
            <p:nvPr/>
          </p:nvGrpSpPr>
          <p:grpSpPr>
            <a:xfrm>
              <a:off x="3766669" y="2178013"/>
              <a:ext cx="4699517" cy="3983115"/>
              <a:chOff x="3620627" y="2168445"/>
              <a:chExt cx="4699517" cy="4395225"/>
            </a:xfrm>
            <a:effectLst/>
          </p:grpSpPr>
          <p:sp>
            <p:nvSpPr>
              <p:cNvPr id="73" name="Freeform: Shape 72">
                <a:extLst>
                  <a:ext uri="{FF2B5EF4-FFF2-40B4-BE49-F238E27FC236}">
                    <a16:creationId xmlns:a16="http://schemas.microsoft.com/office/drawing/2014/main" id="{1FD0A1B1-466C-0ADC-C070-8ECDC08CB59A}"/>
                  </a:ext>
                </a:extLst>
              </p:cNvPr>
              <p:cNvSpPr/>
              <p:nvPr/>
            </p:nvSpPr>
            <p:spPr>
              <a:xfrm>
                <a:off x="3620627" y="2168445"/>
                <a:ext cx="4699517" cy="983141"/>
              </a:xfrm>
              <a:custGeom>
                <a:avLst/>
                <a:gdLst>
                  <a:gd name="connsiteX0" fmla="*/ 4699517 w 4699517"/>
                  <a:gd name="connsiteY0" fmla="*/ 0 h 983141"/>
                  <a:gd name="connsiteX1" fmla="*/ 4596537 w 4699517"/>
                  <a:gd name="connsiteY1" fmla="*/ 88565 h 983141"/>
                  <a:gd name="connsiteX2" fmla="*/ 3924793 w 4699517"/>
                  <a:gd name="connsiteY2" fmla="*/ 877793 h 983141"/>
                  <a:gd name="connsiteX3" fmla="*/ 3904193 w 4699517"/>
                  <a:gd name="connsiteY3" fmla="*/ 910112 h 983141"/>
                  <a:gd name="connsiteX4" fmla="*/ 3871671 w 4699517"/>
                  <a:gd name="connsiteY4" fmla="*/ 914114 h 983141"/>
                  <a:gd name="connsiteX5" fmla="*/ 2333834 w 4699517"/>
                  <a:gd name="connsiteY5" fmla="*/ 983141 h 983141"/>
                  <a:gd name="connsiteX6" fmla="*/ 2324199 w 4699517"/>
                  <a:gd name="connsiteY6" fmla="*/ 983141 h 983141"/>
                  <a:gd name="connsiteX7" fmla="*/ 855604 w 4699517"/>
                  <a:gd name="connsiteY7" fmla="*/ 922616 h 983141"/>
                  <a:gd name="connsiteX8" fmla="*/ 772986 w 4699517"/>
                  <a:gd name="connsiteY8" fmla="*/ 913592 h 983141"/>
                  <a:gd name="connsiteX9" fmla="*/ 750167 w 4699517"/>
                  <a:gd name="connsiteY9" fmla="*/ 877793 h 983141"/>
                  <a:gd name="connsiteX10" fmla="*/ 78423 w 4699517"/>
                  <a:gd name="connsiteY10" fmla="*/ 88565 h 983141"/>
                  <a:gd name="connsiteX11" fmla="*/ 0 w 4699517"/>
                  <a:gd name="connsiteY11" fmla="*/ 21119 h 983141"/>
                  <a:gd name="connsiteX12" fmla="*/ 37703 w 4699517"/>
                  <a:gd name="connsiteY12" fmla="*/ 35869 h 983141"/>
                  <a:gd name="connsiteX13" fmla="*/ 2333834 w 4699517"/>
                  <a:gd name="connsiteY13" fmla="*/ 179010 h 983141"/>
                  <a:gd name="connsiteX14" fmla="*/ 4675878 w 4699517"/>
                  <a:gd name="connsiteY14" fmla="*/ 17917 h 983141"/>
                  <a:gd name="connsiteX15" fmla="*/ 4699517 w 4699517"/>
                  <a:gd name="connsiteY15" fmla="*/ 0 h 98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99517" h="983141">
                    <a:moveTo>
                      <a:pt x="4699517" y="0"/>
                    </a:moveTo>
                    <a:lnTo>
                      <a:pt x="4596537" y="88565"/>
                    </a:lnTo>
                    <a:cubicBezTo>
                      <a:pt x="4351715" y="311070"/>
                      <a:pt x="4126246" y="576470"/>
                      <a:pt x="3924793" y="877793"/>
                    </a:cubicBezTo>
                    <a:lnTo>
                      <a:pt x="3904193" y="910112"/>
                    </a:lnTo>
                    <a:lnTo>
                      <a:pt x="3871671" y="914114"/>
                    </a:lnTo>
                    <a:cubicBezTo>
                      <a:pt x="3504979" y="956065"/>
                      <a:pt x="2952432" y="982855"/>
                      <a:pt x="2333834" y="983141"/>
                    </a:cubicBezTo>
                    <a:lnTo>
                      <a:pt x="2324199" y="983141"/>
                    </a:lnTo>
                    <a:cubicBezTo>
                      <a:pt x="1744626" y="983141"/>
                      <a:pt x="1222360" y="959860"/>
                      <a:pt x="855604" y="922616"/>
                    </a:cubicBezTo>
                    <a:lnTo>
                      <a:pt x="772986" y="913592"/>
                    </a:lnTo>
                    <a:lnTo>
                      <a:pt x="750167" y="877793"/>
                    </a:lnTo>
                    <a:cubicBezTo>
                      <a:pt x="548715" y="576470"/>
                      <a:pt x="323246" y="311070"/>
                      <a:pt x="78423" y="88565"/>
                    </a:cubicBezTo>
                    <a:lnTo>
                      <a:pt x="0" y="21119"/>
                    </a:lnTo>
                    <a:lnTo>
                      <a:pt x="37703" y="35869"/>
                    </a:lnTo>
                    <a:cubicBezTo>
                      <a:pt x="300244" y="118177"/>
                      <a:pt x="1228721" y="179010"/>
                      <a:pt x="2333834" y="179010"/>
                    </a:cubicBezTo>
                    <a:cubicBezTo>
                      <a:pt x="3517885" y="179010"/>
                      <a:pt x="4499163" y="109176"/>
                      <a:pt x="4675878" y="17917"/>
                    </a:cubicBezTo>
                    <a:lnTo>
                      <a:pt x="4699517" y="0"/>
                    </a:lnTo>
                    <a:close/>
                  </a:path>
                </a:pathLst>
              </a:custGeom>
              <a:gradFill flip="none" rotWithShape="1">
                <a:gsLst>
                  <a:gs pos="100000">
                    <a:srgbClr val="3E76D4"/>
                  </a:gs>
                  <a:gs pos="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72" name="Freeform: Shape 71">
                <a:extLst>
                  <a:ext uri="{FF2B5EF4-FFF2-40B4-BE49-F238E27FC236}">
                    <a16:creationId xmlns:a16="http://schemas.microsoft.com/office/drawing/2014/main" id="{B1A0B405-0D74-1DC1-8287-8FF906900710}"/>
                  </a:ext>
                </a:extLst>
              </p:cNvPr>
              <p:cNvSpPr/>
              <p:nvPr/>
            </p:nvSpPr>
            <p:spPr>
              <a:xfrm>
                <a:off x="4430386" y="3138993"/>
                <a:ext cx="3055910" cy="865614"/>
              </a:xfrm>
              <a:custGeom>
                <a:avLst/>
                <a:gdLst>
                  <a:gd name="connsiteX0" fmla="*/ 3055910 w 3055910"/>
                  <a:gd name="connsiteY0" fmla="*/ 0 h 865614"/>
                  <a:gd name="connsiteX1" fmla="*/ 2997080 w 3055910"/>
                  <a:gd name="connsiteY1" fmla="*/ 92294 h 865614"/>
                  <a:gd name="connsiteX2" fmla="*/ 2680044 w 3055910"/>
                  <a:gd name="connsiteY2" fmla="*/ 695820 h 865614"/>
                  <a:gd name="connsiteX3" fmla="*/ 2628577 w 3055910"/>
                  <a:gd name="connsiteY3" fmla="*/ 822536 h 865614"/>
                  <a:gd name="connsiteX4" fmla="*/ 2504109 w 3055910"/>
                  <a:gd name="connsiteY4" fmla="*/ 833064 h 865614"/>
                  <a:gd name="connsiteX5" fmla="*/ 1524075 w 3055910"/>
                  <a:gd name="connsiteY5" fmla="*/ 865614 h 865614"/>
                  <a:gd name="connsiteX6" fmla="*/ 1515596 w 3055910"/>
                  <a:gd name="connsiteY6" fmla="*/ 865614 h 865614"/>
                  <a:gd name="connsiteX7" fmla="*/ 516039 w 3055910"/>
                  <a:gd name="connsiteY7" fmla="*/ 832257 h 865614"/>
                  <a:gd name="connsiteX8" fmla="*/ 427721 w 3055910"/>
                  <a:gd name="connsiteY8" fmla="*/ 824647 h 865614"/>
                  <a:gd name="connsiteX9" fmla="*/ 375396 w 3055910"/>
                  <a:gd name="connsiteY9" fmla="*/ 695820 h 865614"/>
                  <a:gd name="connsiteX10" fmla="*/ 58360 w 3055910"/>
                  <a:gd name="connsiteY10" fmla="*/ 92294 h 865614"/>
                  <a:gd name="connsiteX11" fmla="*/ 0 w 3055910"/>
                  <a:gd name="connsiteY11" fmla="*/ 736 h 865614"/>
                  <a:gd name="connsiteX12" fmla="*/ 89485 w 3055910"/>
                  <a:gd name="connsiteY12" fmla="*/ 9235 h 865614"/>
                  <a:gd name="connsiteX13" fmla="*/ 1524075 w 3055910"/>
                  <a:gd name="connsiteY13" fmla="*/ 61483 h 865614"/>
                  <a:gd name="connsiteX14" fmla="*/ 2958669 w 3055910"/>
                  <a:gd name="connsiteY14" fmla="*/ 9235 h 865614"/>
                  <a:gd name="connsiteX15" fmla="*/ 3055910 w 3055910"/>
                  <a:gd name="connsiteY15" fmla="*/ 0 h 86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5910" h="865614">
                    <a:moveTo>
                      <a:pt x="3055910" y="0"/>
                    </a:moveTo>
                    <a:lnTo>
                      <a:pt x="2997080" y="92294"/>
                    </a:lnTo>
                    <a:cubicBezTo>
                      <a:pt x="2882085" y="281542"/>
                      <a:pt x="2776070" y="483219"/>
                      <a:pt x="2680044" y="695820"/>
                    </a:cubicBezTo>
                    <a:lnTo>
                      <a:pt x="2628577" y="822536"/>
                    </a:lnTo>
                    <a:lnTo>
                      <a:pt x="2504109" y="833064"/>
                    </a:lnTo>
                    <a:cubicBezTo>
                      <a:pt x="2224091" y="853453"/>
                      <a:pt x="1887000" y="865423"/>
                      <a:pt x="1524075" y="865614"/>
                    </a:cubicBezTo>
                    <a:lnTo>
                      <a:pt x="1515596" y="865614"/>
                    </a:lnTo>
                    <a:cubicBezTo>
                      <a:pt x="1144654" y="865614"/>
                      <a:pt x="800387" y="853300"/>
                      <a:pt x="516039" y="832257"/>
                    </a:cubicBezTo>
                    <a:lnTo>
                      <a:pt x="427721" y="824647"/>
                    </a:lnTo>
                    <a:lnTo>
                      <a:pt x="375396" y="695820"/>
                    </a:lnTo>
                    <a:cubicBezTo>
                      <a:pt x="279370" y="483219"/>
                      <a:pt x="173356" y="281542"/>
                      <a:pt x="58360" y="92294"/>
                    </a:cubicBezTo>
                    <a:lnTo>
                      <a:pt x="0" y="736"/>
                    </a:lnTo>
                    <a:lnTo>
                      <a:pt x="89485" y="9235"/>
                    </a:lnTo>
                    <a:cubicBezTo>
                      <a:pt x="463360" y="41619"/>
                      <a:pt x="968339" y="61483"/>
                      <a:pt x="1524075" y="61483"/>
                    </a:cubicBezTo>
                    <a:cubicBezTo>
                      <a:pt x="2079812" y="61483"/>
                      <a:pt x="2584790" y="41619"/>
                      <a:pt x="2958669" y="9235"/>
                    </a:cubicBezTo>
                    <a:lnTo>
                      <a:pt x="3055910" y="0"/>
                    </a:lnTo>
                    <a:close/>
                  </a:path>
                </a:pathLst>
              </a:custGeom>
              <a:gradFill flip="none" rotWithShape="1">
                <a:gsLst>
                  <a:gs pos="100000">
                    <a:srgbClr val="3E76D4"/>
                  </a:gs>
                  <a:gs pos="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70" name="Freeform: Shape 69">
                <a:extLst>
                  <a:ext uri="{FF2B5EF4-FFF2-40B4-BE49-F238E27FC236}">
                    <a16:creationId xmlns:a16="http://schemas.microsoft.com/office/drawing/2014/main" id="{61B4447B-7845-ADED-4113-5C4A7891A2FF}"/>
                  </a:ext>
                </a:extLst>
              </p:cNvPr>
              <p:cNvSpPr/>
              <p:nvPr/>
            </p:nvSpPr>
            <p:spPr>
              <a:xfrm>
                <a:off x="4878185" y="4012421"/>
                <a:ext cx="2160108" cy="845207"/>
              </a:xfrm>
              <a:custGeom>
                <a:avLst/>
                <a:gdLst>
                  <a:gd name="connsiteX0" fmla="*/ 2160108 w 2160108"/>
                  <a:gd name="connsiteY0" fmla="*/ 0 h 845207"/>
                  <a:gd name="connsiteX1" fmla="*/ 2053811 w 2160108"/>
                  <a:gd name="connsiteY1" fmla="*/ 261711 h 845207"/>
                  <a:gd name="connsiteX2" fmla="*/ 1903804 w 2160108"/>
                  <a:gd name="connsiteY2" fmla="*/ 727481 h 845207"/>
                  <a:gd name="connsiteX3" fmla="*/ 1881026 w 2160108"/>
                  <a:gd name="connsiteY3" fmla="*/ 813892 h 845207"/>
                  <a:gd name="connsiteX4" fmla="*/ 1713123 w 2160108"/>
                  <a:gd name="connsiteY4" fmla="*/ 826318 h 845207"/>
                  <a:gd name="connsiteX5" fmla="*/ 1076277 w 2160108"/>
                  <a:gd name="connsiteY5" fmla="*/ 845207 h 845207"/>
                  <a:gd name="connsiteX6" fmla="*/ 1069170 w 2160108"/>
                  <a:gd name="connsiteY6" fmla="*/ 845207 h 845207"/>
                  <a:gd name="connsiteX7" fmla="*/ 419104 w 2160108"/>
                  <a:gd name="connsiteY7" fmla="*/ 825940 h 845207"/>
                  <a:gd name="connsiteX8" fmla="*/ 279225 w 2160108"/>
                  <a:gd name="connsiteY8" fmla="*/ 815442 h 845207"/>
                  <a:gd name="connsiteX9" fmla="*/ 256038 w 2160108"/>
                  <a:gd name="connsiteY9" fmla="*/ 727481 h 845207"/>
                  <a:gd name="connsiteX10" fmla="*/ 106031 w 2160108"/>
                  <a:gd name="connsiteY10" fmla="*/ 261711 h 845207"/>
                  <a:gd name="connsiteX11" fmla="*/ 0 w 2160108"/>
                  <a:gd name="connsiteY11" fmla="*/ 653 h 845207"/>
                  <a:gd name="connsiteX12" fmla="*/ 128429 w 2160108"/>
                  <a:gd name="connsiteY12" fmla="*/ 10654 h 845207"/>
                  <a:gd name="connsiteX13" fmla="*/ 1076277 w 2160108"/>
                  <a:gd name="connsiteY13" fmla="*/ 41076 h 845207"/>
                  <a:gd name="connsiteX14" fmla="*/ 2156172 w 2160108"/>
                  <a:gd name="connsiteY14" fmla="*/ 371 h 845207"/>
                  <a:gd name="connsiteX15" fmla="*/ 2160108 w 2160108"/>
                  <a:gd name="connsiteY15" fmla="*/ 0 h 84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60108" h="845207">
                    <a:moveTo>
                      <a:pt x="2160108" y="0"/>
                    </a:moveTo>
                    <a:lnTo>
                      <a:pt x="2053811" y="261711"/>
                    </a:lnTo>
                    <a:cubicBezTo>
                      <a:pt x="1998972" y="412708"/>
                      <a:pt x="1948870" y="568114"/>
                      <a:pt x="1903804" y="727481"/>
                    </a:cubicBezTo>
                    <a:lnTo>
                      <a:pt x="1881026" y="813892"/>
                    </a:lnTo>
                    <a:lnTo>
                      <a:pt x="1713123" y="826318"/>
                    </a:lnTo>
                    <a:cubicBezTo>
                      <a:pt x="1520385" y="838295"/>
                      <a:pt x="1304421" y="845064"/>
                      <a:pt x="1076277" y="845207"/>
                    </a:cubicBezTo>
                    <a:lnTo>
                      <a:pt x="1069170" y="845207"/>
                    </a:lnTo>
                    <a:cubicBezTo>
                      <a:pt x="835987" y="845207"/>
                      <a:pt x="615380" y="838281"/>
                      <a:pt x="419104" y="825940"/>
                    </a:cubicBezTo>
                    <a:lnTo>
                      <a:pt x="279225" y="815442"/>
                    </a:lnTo>
                    <a:lnTo>
                      <a:pt x="256038" y="727481"/>
                    </a:lnTo>
                    <a:cubicBezTo>
                      <a:pt x="210973" y="568114"/>
                      <a:pt x="160871" y="412708"/>
                      <a:pt x="106031" y="261711"/>
                    </a:cubicBezTo>
                    <a:lnTo>
                      <a:pt x="0" y="653"/>
                    </a:lnTo>
                    <a:lnTo>
                      <a:pt x="128429" y="10654"/>
                    </a:lnTo>
                    <a:cubicBezTo>
                      <a:pt x="401508" y="29903"/>
                      <a:pt x="726927" y="41076"/>
                      <a:pt x="1076277" y="41076"/>
                    </a:cubicBezTo>
                    <a:cubicBezTo>
                      <a:pt x="1483852" y="41076"/>
                      <a:pt x="1858855" y="25868"/>
                      <a:pt x="2156172" y="371"/>
                    </a:cubicBezTo>
                    <a:lnTo>
                      <a:pt x="2160108" y="0"/>
                    </a:lnTo>
                    <a:close/>
                  </a:path>
                </a:pathLst>
              </a:custGeom>
              <a:gradFill flip="none" rotWithShape="1">
                <a:gsLst>
                  <a:gs pos="100000">
                    <a:srgbClr val="3E76D4"/>
                  </a:gs>
                  <a:gs pos="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68" name="Freeform: Shape 67">
                <a:extLst>
                  <a:ext uri="{FF2B5EF4-FFF2-40B4-BE49-F238E27FC236}">
                    <a16:creationId xmlns:a16="http://schemas.microsoft.com/office/drawing/2014/main" id="{6EA5236B-2AF3-1F08-4709-034CC0357FDE}"/>
                  </a:ext>
                </a:extLst>
              </p:cNvPr>
              <p:cNvSpPr/>
              <p:nvPr/>
            </p:nvSpPr>
            <p:spPr>
              <a:xfrm>
                <a:off x="5170931" y="4878611"/>
                <a:ext cx="1574494" cy="832038"/>
              </a:xfrm>
              <a:custGeom>
                <a:avLst/>
                <a:gdLst>
                  <a:gd name="connsiteX0" fmla="*/ 1574494 w 1574494"/>
                  <a:gd name="connsiteY0" fmla="*/ 0 h 832038"/>
                  <a:gd name="connsiteX1" fmla="*/ 1547274 w 1574494"/>
                  <a:gd name="connsiteY1" fmla="*/ 103257 h 832038"/>
                  <a:gd name="connsiteX2" fmla="*/ 1443266 w 1574494"/>
                  <a:gd name="connsiteY2" fmla="*/ 603681 h 832038"/>
                  <a:gd name="connsiteX3" fmla="*/ 1411912 w 1574494"/>
                  <a:gd name="connsiteY3" fmla="*/ 806880 h 832038"/>
                  <a:gd name="connsiteX4" fmla="*/ 1338141 w 1574494"/>
                  <a:gd name="connsiteY4" fmla="*/ 813149 h 832038"/>
                  <a:gd name="connsiteX5" fmla="*/ 783531 w 1574494"/>
                  <a:gd name="connsiteY5" fmla="*/ 832038 h 832038"/>
                  <a:gd name="connsiteX6" fmla="*/ 777342 w 1574494"/>
                  <a:gd name="connsiteY6" fmla="*/ 832038 h 832038"/>
                  <a:gd name="connsiteX7" fmla="*/ 211220 w 1574494"/>
                  <a:gd name="connsiteY7" fmla="*/ 812771 h 832038"/>
                  <a:gd name="connsiteX8" fmla="*/ 162703 w 1574494"/>
                  <a:gd name="connsiteY8" fmla="*/ 808590 h 832038"/>
                  <a:gd name="connsiteX9" fmla="*/ 131084 w 1574494"/>
                  <a:gd name="connsiteY9" fmla="*/ 603681 h 832038"/>
                  <a:gd name="connsiteX10" fmla="*/ 27076 w 1574494"/>
                  <a:gd name="connsiteY10" fmla="*/ 103257 h 832038"/>
                  <a:gd name="connsiteX11" fmla="*/ 0 w 1574494"/>
                  <a:gd name="connsiteY11" fmla="*/ 541 h 832038"/>
                  <a:gd name="connsiteX12" fmla="*/ 80672 w 1574494"/>
                  <a:gd name="connsiteY12" fmla="*/ 6422 h 832038"/>
                  <a:gd name="connsiteX13" fmla="*/ 783531 w 1574494"/>
                  <a:gd name="connsiteY13" fmla="*/ 27907 h 832038"/>
                  <a:gd name="connsiteX14" fmla="*/ 1486391 w 1574494"/>
                  <a:gd name="connsiteY14" fmla="*/ 6422 h 832038"/>
                  <a:gd name="connsiteX15" fmla="*/ 1574494 w 1574494"/>
                  <a:gd name="connsiteY15" fmla="*/ 0 h 83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494" h="832038">
                    <a:moveTo>
                      <a:pt x="1574494" y="0"/>
                    </a:moveTo>
                    <a:lnTo>
                      <a:pt x="1547274" y="103257"/>
                    </a:lnTo>
                    <a:cubicBezTo>
                      <a:pt x="1507320" y="266475"/>
                      <a:pt x="1472551" y="433432"/>
                      <a:pt x="1443266" y="603681"/>
                    </a:cubicBezTo>
                    <a:lnTo>
                      <a:pt x="1411912" y="806880"/>
                    </a:lnTo>
                    <a:lnTo>
                      <a:pt x="1338141" y="813149"/>
                    </a:lnTo>
                    <a:cubicBezTo>
                      <a:pt x="1170291" y="825126"/>
                      <a:pt x="982215" y="831895"/>
                      <a:pt x="783531" y="832038"/>
                    </a:cubicBezTo>
                    <a:lnTo>
                      <a:pt x="777342" y="832038"/>
                    </a:lnTo>
                    <a:cubicBezTo>
                      <a:pt x="574270" y="832038"/>
                      <a:pt x="382151" y="825112"/>
                      <a:pt x="211220" y="812771"/>
                    </a:cubicBezTo>
                    <a:lnTo>
                      <a:pt x="162703" y="808590"/>
                    </a:lnTo>
                    <a:lnTo>
                      <a:pt x="131084" y="603681"/>
                    </a:lnTo>
                    <a:cubicBezTo>
                      <a:pt x="101800" y="433432"/>
                      <a:pt x="67031" y="266475"/>
                      <a:pt x="27076" y="103257"/>
                    </a:cubicBezTo>
                    <a:lnTo>
                      <a:pt x="0" y="541"/>
                    </a:lnTo>
                    <a:lnTo>
                      <a:pt x="80672" y="6422"/>
                    </a:lnTo>
                    <a:cubicBezTo>
                      <a:pt x="290941" y="20148"/>
                      <a:pt x="530000" y="27907"/>
                      <a:pt x="783531" y="27907"/>
                    </a:cubicBezTo>
                    <a:cubicBezTo>
                      <a:pt x="1037063" y="27907"/>
                      <a:pt x="1276122" y="20148"/>
                      <a:pt x="1486391" y="6422"/>
                    </a:cubicBezTo>
                    <a:lnTo>
                      <a:pt x="1574494" y="0"/>
                    </a:lnTo>
                    <a:close/>
                  </a:path>
                </a:pathLst>
              </a:custGeom>
              <a:gradFill flip="none" rotWithShape="1">
                <a:gsLst>
                  <a:gs pos="100000">
                    <a:srgbClr val="3E76D4"/>
                  </a:gs>
                  <a:gs pos="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66" name="Freeform: Shape 65">
                <a:extLst>
                  <a:ext uri="{FF2B5EF4-FFF2-40B4-BE49-F238E27FC236}">
                    <a16:creationId xmlns:a16="http://schemas.microsoft.com/office/drawing/2014/main" id="{C420214A-8A04-8B72-DAB2-C6FFEC5ECA8E}"/>
                  </a:ext>
                </a:extLst>
              </p:cNvPr>
              <p:cNvSpPr/>
              <p:nvPr/>
            </p:nvSpPr>
            <p:spPr>
              <a:xfrm>
                <a:off x="5341187" y="5735582"/>
                <a:ext cx="1233927" cy="828088"/>
              </a:xfrm>
              <a:custGeom>
                <a:avLst/>
                <a:gdLst>
                  <a:gd name="connsiteX0" fmla="*/ 1233927 w 1233927"/>
                  <a:gd name="connsiteY0" fmla="*/ 0 h 828088"/>
                  <a:gd name="connsiteX1" fmla="*/ 1233233 w 1233927"/>
                  <a:gd name="connsiteY1" fmla="*/ 4497 h 828088"/>
                  <a:gd name="connsiteX2" fmla="*/ 1179252 w 1233927"/>
                  <a:gd name="connsiteY2" fmla="*/ 533548 h 828088"/>
                  <a:gd name="connsiteX3" fmla="*/ 1165635 w 1233927"/>
                  <a:gd name="connsiteY3" fmla="*/ 801397 h 828088"/>
                  <a:gd name="connsiteX4" fmla="*/ 1087186 w 1233927"/>
                  <a:gd name="connsiteY4" fmla="*/ 809199 h 828088"/>
                  <a:gd name="connsiteX5" fmla="*/ 613277 w 1233927"/>
                  <a:gd name="connsiteY5" fmla="*/ 828088 h 828088"/>
                  <a:gd name="connsiteX6" fmla="*/ 607989 w 1233927"/>
                  <a:gd name="connsiteY6" fmla="*/ 828088 h 828088"/>
                  <a:gd name="connsiteX7" fmla="*/ 124242 w 1233927"/>
                  <a:gd name="connsiteY7" fmla="*/ 808821 h 828088"/>
                  <a:gd name="connsiteX8" fmla="*/ 68296 w 1233927"/>
                  <a:gd name="connsiteY8" fmla="*/ 803179 h 828088"/>
                  <a:gd name="connsiteX9" fmla="*/ 54588 w 1233927"/>
                  <a:gd name="connsiteY9" fmla="*/ 533548 h 828088"/>
                  <a:gd name="connsiteX10" fmla="*/ 607 w 1233927"/>
                  <a:gd name="connsiteY10" fmla="*/ 4497 h 828088"/>
                  <a:gd name="connsiteX11" fmla="*/ 0 w 1233927"/>
                  <a:gd name="connsiteY11" fmla="*/ 562 h 828088"/>
                  <a:gd name="connsiteX12" fmla="*/ 123348 w 1233927"/>
                  <a:gd name="connsiteY12" fmla="*/ 9977 h 828088"/>
                  <a:gd name="connsiteX13" fmla="*/ 613277 w 1233927"/>
                  <a:gd name="connsiteY13" fmla="*/ 23957 h 828088"/>
                  <a:gd name="connsiteX14" fmla="*/ 1103207 w 1233927"/>
                  <a:gd name="connsiteY14" fmla="*/ 9977 h 828088"/>
                  <a:gd name="connsiteX15" fmla="*/ 1233927 w 1233927"/>
                  <a:gd name="connsiteY15" fmla="*/ 0 h 82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3927" h="828088">
                    <a:moveTo>
                      <a:pt x="1233927" y="0"/>
                    </a:moveTo>
                    <a:lnTo>
                      <a:pt x="1233233" y="4497"/>
                    </a:lnTo>
                    <a:cubicBezTo>
                      <a:pt x="1209507" y="177927"/>
                      <a:pt x="1191414" y="354426"/>
                      <a:pt x="1179252" y="533548"/>
                    </a:cubicBezTo>
                    <a:lnTo>
                      <a:pt x="1165635" y="801397"/>
                    </a:lnTo>
                    <a:lnTo>
                      <a:pt x="1087186" y="809199"/>
                    </a:lnTo>
                    <a:cubicBezTo>
                      <a:pt x="943760" y="821176"/>
                      <a:pt x="783051" y="827945"/>
                      <a:pt x="613277" y="828088"/>
                    </a:cubicBezTo>
                    <a:lnTo>
                      <a:pt x="607989" y="828088"/>
                    </a:lnTo>
                    <a:cubicBezTo>
                      <a:pt x="434466" y="828088"/>
                      <a:pt x="270301" y="821162"/>
                      <a:pt x="124242" y="808821"/>
                    </a:cubicBezTo>
                    <a:lnTo>
                      <a:pt x="68296" y="803179"/>
                    </a:lnTo>
                    <a:lnTo>
                      <a:pt x="54588" y="533548"/>
                    </a:lnTo>
                    <a:cubicBezTo>
                      <a:pt x="42427" y="354426"/>
                      <a:pt x="24334" y="177927"/>
                      <a:pt x="607" y="4497"/>
                    </a:cubicBezTo>
                    <a:lnTo>
                      <a:pt x="0" y="562"/>
                    </a:lnTo>
                    <a:lnTo>
                      <a:pt x="123348" y="9977"/>
                    </a:lnTo>
                    <a:cubicBezTo>
                      <a:pt x="274567" y="18991"/>
                      <a:pt x="439965" y="23957"/>
                      <a:pt x="613277" y="23957"/>
                    </a:cubicBezTo>
                    <a:cubicBezTo>
                      <a:pt x="786590" y="23957"/>
                      <a:pt x="951988" y="18991"/>
                      <a:pt x="1103207" y="9977"/>
                    </a:cubicBezTo>
                    <a:lnTo>
                      <a:pt x="1233927" y="0"/>
                    </a:lnTo>
                    <a:close/>
                  </a:path>
                </a:pathLst>
              </a:custGeom>
              <a:gradFill flip="none" rotWithShape="1">
                <a:gsLst>
                  <a:gs pos="100000">
                    <a:srgbClr val="3E76D4"/>
                  </a:gs>
                  <a:gs pos="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grpSp>
        <p:sp>
          <p:nvSpPr>
            <p:cNvPr id="23" name="Freeform: Shape 22">
              <a:extLst>
                <a:ext uri="{FF2B5EF4-FFF2-40B4-BE49-F238E27FC236}">
                  <a16:creationId xmlns:a16="http://schemas.microsoft.com/office/drawing/2014/main" id="{CBF8F6E4-3902-1AAA-909B-2C20ECEB1BF9}"/>
                </a:ext>
              </a:extLst>
            </p:cNvPr>
            <p:cNvSpPr/>
            <p:nvPr/>
          </p:nvSpPr>
          <p:spPr>
            <a:xfrm flipH="1">
              <a:off x="601928" y="2205748"/>
              <a:ext cx="4884538" cy="3926128"/>
            </a:xfrm>
            <a:custGeom>
              <a:avLst/>
              <a:gdLst>
                <a:gd name="connsiteX0" fmla="*/ 4649529 w 4884538"/>
                <a:gd name="connsiteY0" fmla="*/ 0 h 3926128"/>
                <a:gd name="connsiteX1" fmla="*/ 1789019 w 4884538"/>
                <a:gd name="connsiteY1" fmla="*/ 0 h 3926128"/>
                <a:gd name="connsiteX2" fmla="*/ 1690281 w 4884538"/>
                <a:gd name="connsiteY2" fmla="*/ 86654 h 3926128"/>
                <a:gd name="connsiteX3" fmla="*/ 2152 w 4884538"/>
                <a:gd name="connsiteY3" fmla="*/ 3831084 h 3926128"/>
                <a:gd name="connsiteX4" fmla="*/ 0 w 4884538"/>
                <a:gd name="connsiteY4" fmla="*/ 3926128 h 3926128"/>
                <a:gd name="connsiteX5" fmla="*/ 4649529 w 4884538"/>
                <a:gd name="connsiteY5" fmla="*/ 3926128 h 3926128"/>
                <a:gd name="connsiteX6" fmla="*/ 4878016 w 4884538"/>
                <a:gd name="connsiteY6" fmla="*/ 3774677 h 3926128"/>
                <a:gd name="connsiteX7" fmla="*/ 4884538 w 4884538"/>
                <a:gd name="connsiteY7" fmla="*/ 3742372 h 3926128"/>
                <a:gd name="connsiteX8" fmla="*/ 4884538 w 4884538"/>
                <a:gd name="connsiteY8" fmla="*/ 183756 h 3926128"/>
                <a:gd name="connsiteX9" fmla="*/ 4878016 w 4884538"/>
                <a:gd name="connsiteY9" fmla="*/ 151452 h 3926128"/>
                <a:gd name="connsiteX10" fmla="*/ 4649529 w 4884538"/>
                <a:gd name="connsiteY10" fmla="*/ 0 h 39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538" h="3926128">
                  <a:moveTo>
                    <a:pt x="4649529" y="0"/>
                  </a:moveTo>
                  <a:lnTo>
                    <a:pt x="1789019" y="0"/>
                  </a:lnTo>
                  <a:lnTo>
                    <a:pt x="1690281" y="86654"/>
                  </a:lnTo>
                  <a:cubicBezTo>
                    <a:pt x="713081" y="987291"/>
                    <a:pt x="70530" y="2324600"/>
                    <a:pt x="2152" y="3831084"/>
                  </a:cubicBezTo>
                  <a:lnTo>
                    <a:pt x="0" y="3926128"/>
                  </a:lnTo>
                  <a:lnTo>
                    <a:pt x="4649529" y="3926128"/>
                  </a:lnTo>
                  <a:cubicBezTo>
                    <a:pt x="4752243" y="3926128"/>
                    <a:pt x="4840371" y="3863678"/>
                    <a:pt x="4878016" y="3774677"/>
                  </a:cubicBezTo>
                  <a:lnTo>
                    <a:pt x="4884538" y="3742372"/>
                  </a:lnTo>
                  <a:lnTo>
                    <a:pt x="4884538" y="183756"/>
                  </a:lnTo>
                  <a:lnTo>
                    <a:pt x="4878016" y="151452"/>
                  </a:lnTo>
                  <a:cubicBezTo>
                    <a:pt x="4840371" y="62450"/>
                    <a:pt x="4752243" y="0"/>
                    <a:pt x="4649529" y="0"/>
                  </a:cubicBezTo>
                  <a:close/>
                </a:path>
              </a:pathLst>
            </a:custGeom>
            <a:gradFill>
              <a:gsLst>
                <a:gs pos="0">
                  <a:srgbClr val="A8F2FF">
                    <a:alpha val="50000"/>
                  </a:srgbClr>
                </a:gs>
                <a:gs pos="99000">
                  <a:srgbClr val="EACEFF">
                    <a:alpha val="50000"/>
                  </a:srgbClr>
                </a:gs>
              </a:gsLst>
              <a:lin ang="0" scaled="1"/>
            </a:gra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118872" rtlCol="0" anchor="ctr">
              <a:noAutofit/>
            </a:bodyPr>
            <a:lstStyle/>
            <a:p>
              <a:pPr marL="0" marR="0" lvl="0" indent="0" algn="ctr" defTabSz="914400" rtl="0" eaLnBrk="1" fontAlgn="auto" latinLnBrk="0" hangingPunct="1">
                <a:lnSpc>
                  <a:spcPct val="100000"/>
                </a:lnSpc>
                <a:spcBef>
                  <a:spcPct val="20000"/>
                </a:spcBef>
                <a:spcAft>
                  <a:spcPts val="0"/>
                </a:spcAft>
                <a:buClrTx/>
                <a:buSzPct val="90000"/>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6" name="Freeform: Shape 25">
              <a:extLst>
                <a:ext uri="{FF2B5EF4-FFF2-40B4-BE49-F238E27FC236}">
                  <a16:creationId xmlns:a16="http://schemas.microsoft.com/office/drawing/2014/main" id="{D67B82D2-8CCE-B353-4916-E7D8B74C5158}"/>
                </a:ext>
              </a:extLst>
            </p:cNvPr>
            <p:cNvSpPr/>
            <p:nvPr/>
          </p:nvSpPr>
          <p:spPr>
            <a:xfrm>
              <a:off x="6724850" y="2205748"/>
              <a:ext cx="4884538" cy="3926128"/>
            </a:xfrm>
            <a:custGeom>
              <a:avLst/>
              <a:gdLst>
                <a:gd name="connsiteX0" fmla="*/ 1789019 w 4884538"/>
                <a:gd name="connsiteY0" fmla="*/ 0 h 3926128"/>
                <a:gd name="connsiteX1" fmla="*/ 4636564 w 4884538"/>
                <a:gd name="connsiteY1" fmla="*/ 0 h 3926128"/>
                <a:gd name="connsiteX2" fmla="*/ 4884538 w 4884538"/>
                <a:gd name="connsiteY2" fmla="*/ 247974 h 3926128"/>
                <a:gd name="connsiteX3" fmla="*/ 4884538 w 4884538"/>
                <a:gd name="connsiteY3" fmla="*/ 3678154 h 3926128"/>
                <a:gd name="connsiteX4" fmla="*/ 4636564 w 4884538"/>
                <a:gd name="connsiteY4" fmla="*/ 3926128 h 3926128"/>
                <a:gd name="connsiteX5" fmla="*/ 0 w 4884538"/>
                <a:gd name="connsiteY5" fmla="*/ 3926128 h 3926128"/>
                <a:gd name="connsiteX6" fmla="*/ 2152 w 4884538"/>
                <a:gd name="connsiteY6" fmla="*/ 3831084 h 3926128"/>
                <a:gd name="connsiteX7" fmla="*/ 1690281 w 4884538"/>
                <a:gd name="connsiteY7" fmla="*/ 86654 h 39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4538" h="3926128">
                  <a:moveTo>
                    <a:pt x="1789019" y="0"/>
                  </a:moveTo>
                  <a:lnTo>
                    <a:pt x="4636564" y="0"/>
                  </a:lnTo>
                  <a:cubicBezTo>
                    <a:pt x="4773516" y="0"/>
                    <a:pt x="4884538" y="111022"/>
                    <a:pt x="4884538" y="247974"/>
                  </a:cubicBezTo>
                  <a:lnTo>
                    <a:pt x="4884538" y="3678154"/>
                  </a:lnTo>
                  <a:cubicBezTo>
                    <a:pt x="4884538" y="3815106"/>
                    <a:pt x="4773516" y="3926128"/>
                    <a:pt x="4636564" y="3926128"/>
                  </a:cubicBezTo>
                  <a:lnTo>
                    <a:pt x="0" y="3926128"/>
                  </a:lnTo>
                  <a:lnTo>
                    <a:pt x="2152" y="3831084"/>
                  </a:lnTo>
                  <a:cubicBezTo>
                    <a:pt x="70530" y="2324600"/>
                    <a:pt x="713081" y="987291"/>
                    <a:pt x="1690281" y="86654"/>
                  </a:cubicBezTo>
                  <a:close/>
                </a:path>
              </a:pathLst>
            </a:custGeom>
            <a:gradFill>
              <a:gsLst>
                <a:gs pos="0">
                  <a:srgbClr val="A8F2FF">
                    <a:alpha val="50000"/>
                  </a:srgbClr>
                </a:gs>
                <a:gs pos="99000">
                  <a:srgbClr val="EACEFF">
                    <a:alpha val="50000"/>
                  </a:srgbClr>
                </a:gs>
              </a:gsLst>
              <a:lin ang="0" scaled="1"/>
            </a:gra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118872" rtlCol="0" anchor="ctr">
              <a:noAutofit/>
            </a:bodyPr>
            <a:lstStyle/>
            <a:p>
              <a:pPr marL="0" marR="0" lvl="0" indent="0" algn="ctr" defTabSz="914400" rtl="0" eaLnBrk="1" fontAlgn="auto" latinLnBrk="0" hangingPunct="1">
                <a:lnSpc>
                  <a:spcPct val="100000"/>
                </a:lnSpc>
                <a:spcBef>
                  <a:spcPct val="20000"/>
                </a:spcBef>
                <a:spcAft>
                  <a:spcPts val="0"/>
                </a:spcAft>
                <a:buClrTx/>
                <a:buSzPct val="90000"/>
                <a:buFontTx/>
                <a:buNone/>
                <a:tabLst/>
                <a:defRPr/>
              </a:pPr>
              <a:endParaRPr kumimoji="0" lang="en-US" sz="20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9" name="Title" descr="The words &quot;Teach everyone to code&quot; are crossed out with horizontal lines.">
              <a:extLst>
                <a:ext uri="{FF2B5EF4-FFF2-40B4-BE49-F238E27FC236}">
                  <a16:creationId xmlns:a16="http://schemas.microsoft.com/office/drawing/2014/main" id="{CF573400-632B-90D5-B6B4-E796802D076B}"/>
                </a:ext>
                <a:ext uri="{C183D7F6-B498-43B3-948B-1728B52AA6E4}">
                  <adec:decorative xmlns:adec="http://schemas.microsoft.com/office/drawing/2017/decorative" val="0"/>
                </a:ext>
              </a:extLst>
            </p:cNvPr>
            <p:cNvSpPr txBox="1">
              <a:spLocks/>
            </p:cNvSpPr>
            <p:nvPr/>
          </p:nvSpPr>
          <p:spPr>
            <a:xfrm>
              <a:off x="1884199" y="2327081"/>
              <a:ext cx="1064507" cy="276999"/>
            </a:xfrm>
            <a:prstGeom prst="rect">
              <a:avLst/>
            </a:prstGeom>
            <a:noFill/>
            <a:ln>
              <a:noFill/>
              <a:prstDash/>
            </a:ln>
            <a:effectLst/>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solidFill>
                    <a:srgbClr val="000000"/>
                  </a:solidFill>
                  <a:effectLst/>
                  <a:uLnTx/>
                  <a:uFillTx/>
                  <a:latin typeface="Segoe UI Semibold"/>
                  <a:ea typeface="+mn-ea"/>
                  <a:cs typeface="Segoe Sans Display Semibold"/>
                </a:rPr>
                <a:t>Yesterday</a:t>
              </a:r>
            </a:p>
          </p:txBody>
        </p:sp>
        <p:sp>
          <p:nvSpPr>
            <p:cNvPr id="67" name="Title" descr="The words &quot;Teach everyone to code&quot; are crossed out with horizontal lines.">
              <a:extLst>
                <a:ext uri="{FF2B5EF4-FFF2-40B4-BE49-F238E27FC236}">
                  <a16:creationId xmlns:a16="http://schemas.microsoft.com/office/drawing/2014/main" id="{F5789721-F457-DEBE-6C69-A5573A557AD1}"/>
                </a:ext>
                <a:ext uri="{C183D7F6-B498-43B3-948B-1728B52AA6E4}">
                  <adec:decorative xmlns:adec="http://schemas.microsoft.com/office/drawing/2017/decorative" val="0"/>
                </a:ext>
              </a:extLst>
            </p:cNvPr>
            <p:cNvSpPr txBox="1">
              <a:spLocks/>
            </p:cNvSpPr>
            <p:nvPr/>
          </p:nvSpPr>
          <p:spPr>
            <a:xfrm>
              <a:off x="9171229" y="2327081"/>
              <a:ext cx="1514682" cy="276999"/>
            </a:xfrm>
            <a:prstGeom prst="rect">
              <a:avLst/>
            </a:prstGeom>
            <a:noFill/>
            <a:ln>
              <a:noFill/>
              <a:prstDash/>
            </a:ln>
            <a:effectLst/>
          </p:spPr>
          <p:txBody>
            <a:bodyPr rot="0" spcFirstLastPara="0" vert="horz" wrap="square" lIns="0" tIns="0" rIns="0" bIns="0" numCol="1" spcCol="0" rtlCol="0" fromWordArt="0" anchor="ctr" anchorCtr="0" forceAA="0" compatLnSpc="1">
              <a:prstTxWarp prst="textNoShape">
                <a:avLst/>
              </a:prstTxWarp>
              <a:spAutoFit/>
            </a:bodyPr>
            <a:lstStyle>
              <a:defPPr>
                <a:defRPr lang="en-US"/>
              </a:defPPr>
              <a:lvl1pPr marL="0"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solidFill>
                    <a:srgbClr val="000000"/>
                  </a:solidFill>
                  <a:effectLst/>
                  <a:uLnTx/>
                  <a:uFillTx/>
                  <a:latin typeface="Segoe UI Semibold"/>
                  <a:ea typeface="+mn-ea"/>
                  <a:cs typeface="Segoe Sans Display Semibold"/>
                </a:rPr>
                <a:t>Today with AI</a:t>
              </a:r>
            </a:p>
          </p:txBody>
        </p:sp>
        <p:sp>
          <p:nvSpPr>
            <p:cNvPr id="75" name="Rectangle: Rounded Corners 74">
              <a:extLst>
                <a:ext uri="{FF2B5EF4-FFF2-40B4-BE49-F238E27FC236}">
                  <a16:creationId xmlns:a16="http://schemas.microsoft.com/office/drawing/2014/main" id="{A52A897E-135D-4F0D-1B09-87DFB28F5C45}"/>
                </a:ext>
              </a:extLst>
            </p:cNvPr>
            <p:cNvSpPr>
              <a:spLocks/>
            </p:cNvSpPr>
            <p:nvPr/>
          </p:nvSpPr>
          <p:spPr bwMode="auto">
            <a:xfrm>
              <a:off x="1251348" y="2802147"/>
              <a:ext cx="2330209" cy="497393"/>
            </a:xfrm>
            <a:prstGeom prst="roundRect">
              <a:avLst>
                <a:gd name="adj" fmla="val 23166"/>
              </a:avLst>
            </a:prstGeom>
            <a:gradFill flip="none" rotWithShape="1">
              <a:gsLst>
                <a:gs pos="100000">
                  <a:srgbClr val="3E76D4"/>
                </a:gs>
                <a:gs pos="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mn-cs"/>
                </a:rPr>
                <a:t>Sales Handoff</a:t>
              </a:r>
            </a:p>
          </p:txBody>
        </p:sp>
        <p:sp>
          <p:nvSpPr>
            <p:cNvPr id="2" name="TextBox 1">
              <a:extLst>
                <a:ext uri="{FF2B5EF4-FFF2-40B4-BE49-F238E27FC236}">
                  <a16:creationId xmlns:a16="http://schemas.microsoft.com/office/drawing/2014/main" id="{569647BD-6B67-9416-BCE7-F0A03D52378C}"/>
                </a:ext>
              </a:extLst>
            </p:cNvPr>
            <p:cNvSpPr txBox="1">
              <a:spLocks/>
            </p:cNvSpPr>
            <p:nvPr/>
          </p:nvSpPr>
          <p:spPr>
            <a:xfrm>
              <a:off x="5251552" y="5618519"/>
              <a:ext cx="166323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Close-Won Customer</a:t>
              </a:r>
            </a:p>
          </p:txBody>
        </p:sp>
        <p:sp>
          <p:nvSpPr>
            <p:cNvPr id="4" name="TextBox 3">
              <a:extLst>
                <a:ext uri="{FF2B5EF4-FFF2-40B4-BE49-F238E27FC236}">
                  <a16:creationId xmlns:a16="http://schemas.microsoft.com/office/drawing/2014/main" id="{B15574E1-1D56-41D2-D9BF-FA043E5E186C}"/>
                </a:ext>
              </a:extLst>
            </p:cNvPr>
            <p:cNvSpPr txBox="1">
              <a:spLocks/>
            </p:cNvSpPr>
            <p:nvPr/>
          </p:nvSpPr>
          <p:spPr>
            <a:xfrm>
              <a:off x="5251552" y="4777431"/>
              <a:ext cx="166323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Sales </a:t>
              </a:r>
              <a:br>
                <a:rPr kumimoji="0" lang="en-US" sz="1400" b="0" i="0" u="none" strike="noStrike" kern="1200" cap="none" spc="0" normalizeH="0" baseline="0" noProof="0">
                  <a:ln>
                    <a:noFill/>
                  </a:ln>
                  <a:solidFill>
                    <a:srgbClr val="FFFFFF"/>
                  </a:solidFill>
                  <a:effectLst/>
                  <a:uLnTx/>
                  <a:uFillTx/>
                  <a:latin typeface="Segoe UI"/>
                  <a:ea typeface="+mn-ea"/>
                  <a:cs typeface="+mn-cs"/>
                </a:rPr>
              </a:br>
              <a:r>
                <a:rPr kumimoji="0" lang="en-US" sz="1400" b="0" i="0" u="none" strike="noStrike" kern="1200" cap="none" spc="0" normalizeH="0" baseline="0" noProof="0">
                  <a:ln>
                    <a:noFill/>
                  </a:ln>
                  <a:solidFill>
                    <a:srgbClr val="FFFFFF"/>
                  </a:solidFill>
                  <a:effectLst/>
                  <a:uLnTx/>
                  <a:uFillTx/>
                  <a:latin typeface="Segoe UI"/>
                  <a:ea typeface="+mn-ea"/>
                  <a:cs typeface="+mn-cs"/>
                </a:rPr>
                <a:t>Opportunity </a:t>
              </a:r>
            </a:p>
          </p:txBody>
        </p:sp>
        <p:sp>
          <p:nvSpPr>
            <p:cNvPr id="5" name="TextBox 4">
              <a:extLst>
                <a:ext uri="{FF2B5EF4-FFF2-40B4-BE49-F238E27FC236}">
                  <a16:creationId xmlns:a16="http://schemas.microsoft.com/office/drawing/2014/main" id="{526C1727-AA18-6BB2-0152-64A342150EDF}"/>
                </a:ext>
              </a:extLst>
            </p:cNvPr>
            <p:cNvSpPr txBox="1">
              <a:spLocks/>
            </p:cNvSpPr>
            <p:nvPr/>
          </p:nvSpPr>
          <p:spPr>
            <a:xfrm>
              <a:off x="5251552" y="3263730"/>
              <a:ext cx="166323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Marketing Qualified Lead (MQL)</a:t>
              </a:r>
            </a:p>
          </p:txBody>
        </p:sp>
        <p:sp>
          <p:nvSpPr>
            <p:cNvPr id="7" name="TextBox 6">
              <a:extLst>
                <a:ext uri="{FF2B5EF4-FFF2-40B4-BE49-F238E27FC236}">
                  <a16:creationId xmlns:a16="http://schemas.microsoft.com/office/drawing/2014/main" id="{894DD50F-F85B-D667-004C-B48A49C05EF0}"/>
                </a:ext>
              </a:extLst>
            </p:cNvPr>
            <p:cNvSpPr txBox="1">
              <a:spLocks/>
            </p:cNvSpPr>
            <p:nvPr/>
          </p:nvSpPr>
          <p:spPr>
            <a:xfrm>
              <a:off x="5251552" y="4016628"/>
              <a:ext cx="1663238"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Sales Qualified </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Lead (SQL)</a:t>
              </a: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9" name="TextBox 8">
              <a:extLst>
                <a:ext uri="{FF2B5EF4-FFF2-40B4-BE49-F238E27FC236}">
                  <a16:creationId xmlns:a16="http://schemas.microsoft.com/office/drawing/2014/main" id="{8B6286CF-9527-5E8F-9CD8-58CF868CBABE}"/>
                </a:ext>
              </a:extLst>
            </p:cNvPr>
            <p:cNvSpPr txBox="1">
              <a:spLocks/>
            </p:cNvSpPr>
            <p:nvPr/>
          </p:nvSpPr>
          <p:spPr>
            <a:xfrm>
              <a:off x="5251552" y="2511459"/>
              <a:ext cx="166323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Marketing Engaged Lead (MEL)</a:t>
              </a:r>
            </a:p>
          </p:txBody>
        </p:sp>
        <p:cxnSp>
          <p:nvCxnSpPr>
            <p:cNvPr id="20" name="Straight Connector 19">
              <a:extLst>
                <a:ext uri="{FF2B5EF4-FFF2-40B4-BE49-F238E27FC236}">
                  <a16:creationId xmlns:a16="http://schemas.microsoft.com/office/drawing/2014/main" id="{64AFB381-2C14-F658-5BA5-2460D144024E}"/>
                </a:ext>
              </a:extLst>
            </p:cNvPr>
            <p:cNvCxnSpPr>
              <a:cxnSpLocks/>
              <a:stCxn id="27" idx="1"/>
            </p:cNvCxnSpPr>
            <p:nvPr/>
          </p:nvCxnSpPr>
          <p:spPr>
            <a:xfrm flipH="1">
              <a:off x="6987540" y="4617720"/>
              <a:ext cx="1696207" cy="0"/>
            </a:xfrm>
            <a:prstGeom prst="line">
              <a:avLst/>
            </a:prstGeom>
            <a:noFill/>
            <a:ln w="12700" cap="rnd" cmpd="sng" algn="ctr">
              <a:gradFill flip="none" rotWithShape="1">
                <a:gsLst>
                  <a:gs pos="100000">
                    <a:srgbClr val="8661C5"/>
                  </a:gs>
                  <a:gs pos="0">
                    <a:srgbClr val="0078D4"/>
                  </a:gs>
                </a:gsLst>
                <a:path path="circle">
                  <a:fillToRect l="100000" t="100000"/>
                </a:path>
                <a:tileRect r="-100000" b="-100000"/>
              </a:gradFill>
              <a:prstDash val="solid"/>
              <a:round/>
              <a:headEnd type="none" w="lg" len="med"/>
              <a:tailEnd type="arrow" w="med" len="sm"/>
            </a:ln>
            <a:effectLst/>
          </p:spPr>
        </p:cxnSp>
        <p:grpSp>
          <p:nvGrpSpPr>
            <p:cNvPr id="30" name="Group 29">
              <a:extLst>
                <a:ext uri="{FF2B5EF4-FFF2-40B4-BE49-F238E27FC236}">
                  <a16:creationId xmlns:a16="http://schemas.microsoft.com/office/drawing/2014/main" id="{88883DD2-B475-3782-4AEB-1472612CA72B}"/>
                </a:ext>
              </a:extLst>
            </p:cNvPr>
            <p:cNvGrpSpPr/>
            <p:nvPr/>
          </p:nvGrpSpPr>
          <p:grpSpPr>
            <a:xfrm>
              <a:off x="8683747" y="4121274"/>
              <a:ext cx="2330209" cy="992892"/>
              <a:chOff x="8168610" y="4062205"/>
              <a:chExt cx="2330209" cy="992892"/>
            </a:xfrm>
          </p:grpSpPr>
          <p:sp>
            <p:nvSpPr>
              <p:cNvPr id="27" name="TextBox 26">
                <a:extLst>
                  <a:ext uri="{FF2B5EF4-FFF2-40B4-BE49-F238E27FC236}">
                    <a16:creationId xmlns:a16="http://schemas.microsoft.com/office/drawing/2014/main" id="{F0DD7959-6CDC-10C3-55D7-40E6D8366904}"/>
                  </a:ext>
                </a:extLst>
              </p:cNvPr>
              <p:cNvSpPr txBox="1">
                <a:spLocks/>
              </p:cNvSpPr>
              <p:nvPr/>
            </p:nvSpPr>
            <p:spPr>
              <a:xfrm>
                <a:off x="8168610" y="4062205"/>
                <a:ext cx="2330209" cy="992892"/>
              </a:xfrm>
              <a:prstGeom prst="roundRect">
                <a:avLst>
                  <a:gd name="adj" fmla="val 12387"/>
                </a:avLst>
              </a:prstGeom>
              <a:solidFill>
                <a:schemeClr val="bg1"/>
              </a:solidFill>
              <a:ln w="19050" cap="rnd" cmpd="sng" algn="ctr">
                <a:gradFill flip="none" rotWithShape="1">
                  <a:gsLst>
                    <a:gs pos="100000">
                      <a:srgbClr val="8661C5"/>
                    </a:gs>
                    <a:gs pos="0">
                      <a:srgbClr val="0078D4"/>
                    </a:gs>
                  </a:gsLst>
                  <a:path path="circle">
                    <a:fillToRect l="100000" t="100000"/>
                  </a:path>
                  <a:tileRect r="-100000" b="-100000"/>
                </a:gradFill>
                <a:prstDash val="solid"/>
                <a:round/>
                <a:headEnd type="none" w="lg" len="med"/>
                <a:tailEnd type="arrow" w="med" len="sm"/>
              </a:ln>
              <a:effectLst/>
            </p:spPr>
            <p:txBody>
              <a:bodyPr rtlCol="0" anchor="ctr"/>
              <a:lstStyle>
                <a:defPPr>
                  <a:defRPr lang="en-US"/>
                </a:defPPr>
                <a:lvl1pPr algn="ctr">
                  <a:defRPr sz="160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Semibold"/>
                  <a:ea typeface="+mn-ea"/>
                  <a:cs typeface="+mn-cs"/>
                </a:endParaRPr>
              </a:p>
            </p:txBody>
          </p:sp>
          <p:sp>
            <p:nvSpPr>
              <p:cNvPr id="25" name="TextBox 24">
                <a:extLst>
                  <a:ext uri="{FF2B5EF4-FFF2-40B4-BE49-F238E27FC236}">
                    <a16:creationId xmlns:a16="http://schemas.microsoft.com/office/drawing/2014/main" id="{24F3F7A6-5984-DFEB-F575-9780C283C3F0}"/>
                  </a:ext>
                </a:extLst>
              </p:cNvPr>
              <p:cNvSpPr txBox="1">
                <a:spLocks/>
              </p:cNvSpPr>
              <p:nvPr/>
            </p:nvSpPr>
            <p:spPr>
              <a:xfrm>
                <a:off x="8437567" y="4613306"/>
                <a:ext cx="1792294" cy="325282"/>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877414" fontAlgn="base">
                  <a:spcBef>
                    <a:spcPct val="0"/>
                  </a:spcBef>
                  <a:spcAft>
                    <a:spcPct val="0"/>
                  </a:spcAft>
                  <a:defRPr sz="6493">
                    <a:gradFill>
                      <a:gsLst>
                        <a:gs pos="0">
                          <a:srgbClr val="8DC8E8"/>
                        </a:gs>
                        <a:gs pos="100000">
                          <a:srgbClr val="49C5B1"/>
                        </a:gs>
                      </a:gsLst>
                      <a:lin ang="2700000" scaled="0"/>
                    </a:gradFill>
                    <a:latin typeface="Segoe UI"/>
                    <a:cs typeface="Segoe UI" pitchFamily="34" charset="0"/>
                  </a:defRPr>
                </a:lvl1pPr>
                <a:lvl2pPr marL="1638544" defTabSz="3277091">
                  <a:defRPr sz="6326">
                    <a:solidFill>
                      <a:schemeClr val="lt1"/>
                    </a:solidFill>
                  </a:defRPr>
                </a:lvl2pPr>
                <a:lvl3pPr marL="3277091" defTabSz="3277091">
                  <a:defRPr sz="6326">
                    <a:solidFill>
                      <a:schemeClr val="lt1"/>
                    </a:solidFill>
                  </a:defRPr>
                </a:lvl3pPr>
                <a:lvl4pPr marL="4915635" defTabSz="3277091">
                  <a:defRPr sz="6326">
                    <a:solidFill>
                      <a:schemeClr val="lt1"/>
                    </a:solidFill>
                  </a:defRPr>
                </a:lvl4pPr>
                <a:lvl5pPr marL="6554183" defTabSz="3277091">
                  <a:defRPr sz="6326">
                    <a:solidFill>
                      <a:schemeClr val="lt1"/>
                    </a:solidFill>
                  </a:defRPr>
                </a:lvl5pPr>
                <a:lvl6pPr marL="8192730" defTabSz="3277091">
                  <a:defRPr sz="6326">
                    <a:solidFill>
                      <a:schemeClr val="lt1"/>
                    </a:solidFill>
                  </a:defRPr>
                </a:lvl6pPr>
                <a:lvl7pPr marL="9831274" defTabSz="3277091">
                  <a:defRPr sz="6326">
                    <a:solidFill>
                      <a:schemeClr val="lt1"/>
                    </a:solidFill>
                  </a:defRPr>
                </a:lvl7pPr>
                <a:lvl8pPr marL="11469818" defTabSz="3277091">
                  <a:defRPr sz="6326">
                    <a:solidFill>
                      <a:schemeClr val="lt1"/>
                    </a:solidFill>
                  </a:defRPr>
                </a:lvl8pPr>
                <a:lvl9pPr marL="13108369" defTabSz="3277091">
                  <a:defRPr sz="6326">
                    <a:solidFill>
                      <a:schemeClr val="lt1"/>
                    </a:solidFill>
                  </a:defRPr>
                </a:lvl9pPr>
              </a:lstStyle>
              <a:p>
                <a:pPr marL="0" marR="0" lvl="0" indent="0" algn="ctr" defTabSz="932472" rtl="0" eaLnBrk="1" fontAlgn="base" latinLnBrk="0" hangingPunct="1">
                  <a:lnSpc>
                    <a:spcPct val="11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rPr>
                  <a:t>Sales engages with fewer, </a:t>
                </a:r>
                <a:br>
                  <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rPr>
                </a:br>
                <a:r>
                  <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rPr>
                  <a:t>more qualified leads</a:t>
                </a:r>
              </a:p>
            </p:txBody>
          </p:sp>
          <p:sp>
            <p:nvSpPr>
              <p:cNvPr id="19" name="Rectangle: Top Corners Rounded 18">
                <a:extLst>
                  <a:ext uri="{FF2B5EF4-FFF2-40B4-BE49-F238E27FC236}">
                    <a16:creationId xmlns:a16="http://schemas.microsoft.com/office/drawing/2014/main" id="{B2A4556F-143E-59FB-3D7A-244E1AF2769A}"/>
                  </a:ext>
                </a:extLst>
              </p:cNvPr>
              <p:cNvSpPr>
                <a:spLocks/>
              </p:cNvSpPr>
              <p:nvPr/>
            </p:nvSpPr>
            <p:spPr bwMode="auto">
              <a:xfrm flipH="1">
                <a:off x="8168610" y="4062205"/>
                <a:ext cx="2330209" cy="493776"/>
              </a:xfrm>
              <a:prstGeom prst="round2SameRect">
                <a:avLst>
                  <a:gd name="adj1" fmla="val 27018"/>
                  <a:gd name="adj2" fmla="val 0"/>
                </a:avLst>
              </a:prstGeom>
              <a:gradFill flip="none" rotWithShape="1">
                <a:gsLst>
                  <a:gs pos="100000">
                    <a:srgbClr val="3E76D4"/>
                  </a:gs>
                  <a:gs pos="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mn-cs"/>
                  </a:rPr>
                  <a:t>Sales Handoff</a:t>
                </a:r>
              </a:p>
            </p:txBody>
          </p:sp>
        </p:grpSp>
        <p:cxnSp>
          <p:nvCxnSpPr>
            <p:cNvPr id="99" name="Straight Connector 98">
              <a:extLst>
                <a:ext uri="{FF2B5EF4-FFF2-40B4-BE49-F238E27FC236}">
                  <a16:creationId xmlns:a16="http://schemas.microsoft.com/office/drawing/2014/main" id="{A7106787-BC26-B14D-1007-5D84A495E8A3}"/>
                </a:ext>
              </a:extLst>
            </p:cNvPr>
            <p:cNvCxnSpPr>
              <a:cxnSpLocks/>
            </p:cNvCxnSpPr>
            <p:nvPr/>
          </p:nvCxnSpPr>
          <p:spPr>
            <a:xfrm>
              <a:off x="3581557" y="3050844"/>
              <a:ext cx="867404" cy="0"/>
            </a:xfrm>
            <a:prstGeom prst="line">
              <a:avLst/>
            </a:prstGeom>
            <a:noFill/>
            <a:ln w="12700" cap="rnd" cmpd="sng" algn="ctr">
              <a:gradFill flip="none" rotWithShape="1">
                <a:gsLst>
                  <a:gs pos="100000">
                    <a:srgbClr val="8661C5"/>
                  </a:gs>
                  <a:gs pos="0">
                    <a:srgbClr val="0078D4"/>
                  </a:gs>
                </a:gsLst>
                <a:path path="circle">
                  <a:fillToRect l="100000" t="100000"/>
                </a:path>
                <a:tileRect r="-100000" b="-100000"/>
              </a:gradFill>
              <a:prstDash val="solid"/>
              <a:round/>
              <a:headEnd type="none" w="lg" len="med"/>
              <a:tailEnd type="arrow" w="med" len="sm"/>
            </a:ln>
            <a:effectLst/>
          </p:spPr>
        </p:cxnSp>
        <p:sp>
          <p:nvSpPr>
            <p:cNvPr id="115" name="Freeform: Shape 114">
              <a:extLst>
                <a:ext uri="{FF2B5EF4-FFF2-40B4-BE49-F238E27FC236}">
                  <a16:creationId xmlns:a16="http://schemas.microsoft.com/office/drawing/2014/main" id="{D4E3EC99-5BA8-0B1E-049B-A58F75BDDE0F}"/>
                </a:ext>
              </a:extLst>
            </p:cNvPr>
            <p:cNvSpPr/>
            <p:nvPr/>
          </p:nvSpPr>
          <p:spPr>
            <a:xfrm>
              <a:off x="7010392" y="2197143"/>
              <a:ext cx="1696245" cy="2284368"/>
            </a:xfrm>
            <a:custGeom>
              <a:avLst/>
              <a:gdLst>
                <a:gd name="connsiteX0" fmla="*/ 0 w 1819275"/>
                <a:gd name="connsiteY0" fmla="*/ 2387600 h 2416175"/>
                <a:gd name="connsiteX1" fmla="*/ 266700 w 1819275"/>
                <a:gd name="connsiteY1" fmla="*/ 1635125 h 2416175"/>
                <a:gd name="connsiteX2" fmla="*/ 717550 w 1819275"/>
                <a:gd name="connsiteY2" fmla="*/ 854075 h 2416175"/>
                <a:gd name="connsiteX3" fmla="*/ 1536700 w 1819275"/>
                <a:gd name="connsiteY3" fmla="*/ 6350 h 2416175"/>
                <a:gd name="connsiteX4" fmla="*/ 1673225 w 1819275"/>
                <a:gd name="connsiteY4" fmla="*/ 3175 h 2416175"/>
                <a:gd name="connsiteX5" fmla="*/ 1819275 w 1819275"/>
                <a:gd name="connsiteY5" fmla="*/ 0 h 2416175"/>
                <a:gd name="connsiteX6" fmla="*/ 1050925 w 1819275"/>
                <a:gd name="connsiteY6" fmla="*/ 866775 h 2416175"/>
                <a:gd name="connsiteX7" fmla="*/ 587375 w 1819275"/>
                <a:gd name="connsiteY7" fmla="*/ 1644650 h 2416175"/>
                <a:gd name="connsiteX8" fmla="*/ 301625 w 1819275"/>
                <a:gd name="connsiteY8" fmla="*/ 2416175 h 2416175"/>
                <a:gd name="connsiteX9" fmla="*/ 0 w 1819275"/>
                <a:gd name="connsiteY9" fmla="*/ 2387600 h 2416175"/>
                <a:gd name="connsiteX0" fmla="*/ 0 w 1819275"/>
                <a:gd name="connsiteY0" fmla="*/ 2387600 h 2416175"/>
                <a:gd name="connsiteX1" fmla="*/ 266700 w 1819275"/>
                <a:gd name="connsiteY1" fmla="*/ 1635125 h 2416175"/>
                <a:gd name="connsiteX2" fmla="*/ 717550 w 1819275"/>
                <a:gd name="connsiteY2" fmla="*/ 854075 h 2416175"/>
                <a:gd name="connsiteX3" fmla="*/ 1536700 w 1819275"/>
                <a:gd name="connsiteY3" fmla="*/ 6350 h 2416175"/>
                <a:gd name="connsiteX4" fmla="*/ 1673225 w 1819275"/>
                <a:gd name="connsiteY4" fmla="*/ 3175 h 2416175"/>
                <a:gd name="connsiteX5" fmla="*/ 1819275 w 1819275"/>
                <a:gd name="connsiteY5" fmla="*/ 0 h 2416175"/>
                <a:gd name="connsiteX6" fmla="*/ 1050925 w 1819275"/>
                <a:gd name="connsiteY6" fmla="*/ 866775 h 2416175"/>
                <a:gd name="connsiteX7" fmla="*/ 587375 w 1819275"/>
                <a:gd name="connsiteY7" fmla="*/ 1644650 h 2416175"/>
                <a:gd name="connsiteX8" fmla="*/ 301625 w 1819275"/>
                <a:gd name="connsiteY8" fmla="*/ 2416175 h 2416175"/>
                <a:gd name="connsiteX9" fmla="*/ 0 w 1819275"/>
                <a:gd name="connsiteY9" fmla="*/ 2387600 h 2416175"/>
                <a:gd name="connsiteX0" fmla="*/ 0 w 1819275"/>
                <a:gd name="connsiteY0" fmla="*/ 2387600 h 2416175"/>
                <a:gd name="connsiteX1" fmla="*/ 266700 w 1819275"/>
                <a:gd name="connsiteY1" fmla="*/ 1635125 h 2416175"/>
                <a:gd name="connsiteX2" fmla="*/ 738981 w 1819275"/>
                <a:gd name="connsiteY2" fmla="*/ 854075 h 2416175"/>
                <a:gd name="connsiteX3" fmla="*/ 1536700 w 1819275"/>
                <a:gd name="connsiteY3" fmla="*/ 6350 h 2416175"/>
                <a:gd name="connsiteX4" fmla="*/ 1673225 w 1819275"/>
                <a:gd name="connsiteY4" fmla="*/ 3175 h 2416175"/>
                <a:gd name="connsiteX5" fmla="*/ 1819275 w 1819275"/>
                <a:gd name="connsiteY5" fmla="*/ 0 h 2416175"/>
                <a:gd name="connsiteX6" fmla="*/ 1050925 w 1819275"/>
                <a:gd name="connsiteY6" fmla="*/ 866775 h 2416175"/>
                <a:gd name="connsiteX7" fmla="*/ 587375 w 1819275"/>
                <a:gd name="connsiteY7" fmla="*/ 1644650 h 2416175"/>
                <a:gd name="connsiteX8" fmla="*/ 301625 w 1819275"/>
                <a:gd name="connsiteY8" fmla="*/ 2416175 h 2416175"/>
                <a:gd name="connsiteX9" fmla="*/ 0 w 1819275"/>
                <a:gd name="connsiteY9" fmla="*/ 2387600 h 2416175"/>
                <a:gd name="connsiteX0" fmla="*/ 0 w 1819275"/>
                <a:gd name="connsiteY0" fmla="*/ 2387600 h 2416175"/>
                <a:gd name="connsiteX1" fmla="*/ 266700 w 1819275"/>
                <a:gd name="connsiteY1" fmla="*/ 1635125 h 2416175"/>
                <a:gd name="connsiteX2" fmla="*/ 738981 w 1819275"/>
                <a:gd name="connsiteY2" fmla="*/ 854075 h 2416175"/>
                <a:gd name="connsiteX3" fmla="*/ 1536700 w 1819275"/>
                <a:gd name="connsiteY3" fmla="*/ 6350 h 2416175"/>
                <a:gd name="connsiteX4" fmla="*/ 1673225 w 1819275"/>
                <a:gd name="connsiteY4" fmla="*/ 3175 h 2416175"/>
                <a:gd name="connsiteX5" fmla="*/ 1819275 w 1819275"/>
                <a:gd name="connsiteY5" fmla="*/ 0 h 2416175"/>
                <a:gd name="connsiteX6" fmla="*/ 1050925 w 1819275"/>
                <a:gd name="connsiteY6" fmla="*/ 866775 h 2416175"/>
                <a:gd name="connsiteX7" fmla="*/ 587375 w 1819275"/>
                <a:gd name="connsiteY7" fmla="*/ 1644650 h 2416175"/>
                <a:gd name="connsiteX8" fmla="*/ 301625 w 1819275"/>
                <a:gd name="connsiteY8" fmla="*/ 2416175 h 2416175"/>
                <a:gd name="connsiteX9" fmla="*/ 0 w 1819275"/>
                <a:gd name="connsiteY9" fmla="*/ 2387600 h 2416175"/>
                <a:gd name="connsiteX0" fmla="*/ 0 w 1819275"/>
                <a:gd name="connsiteY0" fmla="*/ 2387600 h 2416175"/>
                <a:gd name="connsiteX1" fmla="*/ 266700 w 1819275"/>
                <a:gd name="connsiteY1" fmla="*/ 1635125 h 2416175"/>
                <a:gd name="connsiteX2" fmla="*/ 734219 w 1819275"/>
                <a:gd name="connsiteY2" fmla="*/ 842169 h 2416175"/>
                <a:gd name="connsiteX3" fmla="*/ 1536700 w 1819275"/>
                <a:gd name="connsiteY3" fmla="*/ 6350 h 2416175"/>
                <a:gd name="connsiteX4" fmla="*/ 1673225 w 1819275"/>
                <a:gd name="connsiteY4" fmla="*/ 3175 h 2416175"/>
                <a:gd name="connsiteX5" fmla="*/ 1819275 w 1819275"/>
                <a:gd name="connsiteY5" fmla="*/ 0 h 2416175"/>
                <a:gd name="connsiteX6" fmla="*/ 1050925 w 1819275"/>
                <a:gd name="connsiteY6" fmla="*/ 866775 h 2416175"/>
                <a:gd name="connsiteX7" fmla="*/ 587375 w 1819275"/>
                <a:gd name="connsiteY7" fmla="*/ 1644650 h 2416175"/>
                <a:gd name="connsiteX8" fmla="*/ 301625 w 1819275"/>
                <a:gd name="connsiteY8" fmla="*/ 2416175 h 2416175"/>
                <a:gd name="connsiteX9" fmla="*/ 0 w 1819275"/>
                <a:gd name="connsiteY9" fmla="*/ 2387600 h 2416175"/>
                <a:gd name="connsiteX0" fmla="*/ 0 w 1819275"/>
                <a:gd name="connsiteY0" fmla="*/ 2387600 h 2416175"/>
                <a:gd name="connsiteX1" fmla="*/ 266700 w 1819275"/>
                <a:gd name="connsiteY1" fmla="*/ 1635125 h 2416175"/>
                <a:gd name="connsiteX2" fmla="*/ 734219 w 1819275"/>
                <a:gd name="connsiteY2" fmla="*/ 842169 h 2416175"/>
                <a:gd name="connsiteX3" fmla="*/ 1536700 w 1819275"/>
                <a:gd name="connsiteY3" fmla="*/ 6350 h 2416175"/>
                <a:gd name="connsiteX4" fmla="*/ 1673225 w 1819275"/>
                <a:gd name="connsiteY4" fmla="*/ 3175 h 2416175"/>
                <a:gd name="connsiteX5" fmla="*/ 1819275 w 1819275"/>
                <a:gd name="connsiteY5" fmla="*/ 0 h 2416175"/>
                <a:gd name="connsiteX6" fmla="*/ 1050925 w 1819275"/>
                <a:gd name="connsiteY6" fmla="*/ 866775 h 2416175"/>
                <a:gd name="connsiteX7" fmla="*/ 587375 w 1819275"/>
                <a:gd name="connsiteY7" fmla="*/ 1644650 h 2416175"/>
                <a:gd name="connsiteX8" fmla="*/ 301625 w 1819275"/>
                <a:gd name="connsiteY8" fmla="*/ 2416175 h 2416175"/>
                <a:gd name="connsiteX9" fmla="*/ 0 w 1819275"/>
                <a:gd name="connsiteY9" fmla="*/ 2387600 h 2416175"/>
                <a:gd name="connsiteX0" fmla="*/ 0 w 1819275"/>
                <a:gd name="connsiteY0" fmla="*/ 2387600 h 2416175"/>
                <a:gd name="connsiteX1" fmla="*/ 283369 w 1819275"/>
                <a:gd name="connsiteY1" fmla="*/ 1642269 h 2416175"/>
                <a:gd name="connsiteX2" fmla="*/ 734219 w 1819275"/>
                <a:gd name="connsiteY2" fmla="*/ 842169 h 2416175"/>
                <a:gd name="connsiteX3" fmla="*/ 1536700 w 1819275"/>
                <a:gd name="connsiteY3" fmla="*/ 6350 h 2416175"/>
                <a:gd name="connsiteX4" fmla="*/ 1673225 w 1819275"/>
                <a:gd name="connsiteY4" fmla="*/ 3175 h 2416175"/>
                <a:gd name="connsiteX5" fmla="*/ 1819275 w 1819275"/>
                <a:gd name="connsiteY5" fmla="*/ 0 h 2416175"/>
                <a:gd name="connsiteX6" fmla="*/ 1050925 w 1819275"/>
                <a:gd name="connsiteY6" fmla="*/ 866775 h 2416175"/>
                <a:gd name="connsiteX7" fmla="*/ 587375 w 1819275"/>
                <a:gd name="connsiteY7" fmla="*/ 1644650 h 2416175"/>
                <a:gd name="connsiteX8" fmla="*/ 301625 w 1819275"/>
                <a:gd name="connsiteY8" fmla="*/ 2416175 h 2416175"/>
                <a:gd name="connsiteX9" fmla="*/ 0 w 1819275"/>
                <a:gd name="connsiteY9" fmla="*/ 2387600 h 2416175"/>
                <a:gd name="connsiteX0" fmla="*/ 0 w 1819275"/>
                <a:gd name="connsiteY0" fmla="*/ 2387600 h 2416175"/>
                <a:gd name="connsiteX1" fmla="*/ 283369 w 1819275"/>
                <a:gd name="connsiteY1" fmla="*/ 1642269 h 2416175"/>
                <a:gd name="connsiteX2" fmla="*/ 734219 w 1819275"/>
                <a:gd name="connsiteY2" fmla="*/ 842169 h 2416175"/>
                <a:gd name="connsiteX3" fmla="*/ 1536700 w 1819275"/>
                <a:gd name="connsiteY3" fmla="*/ 6350 h 2416175"/>
                <a:gd name="connsiteX4" fmla="*/ 1673225 w 1819275"/>
                <a:gd name="connsiteY4" fmla="*/ 3175 h 2416175"/>
                <a:gd name="connsiteX5" fmla="*/ 1819275 w 1819275"/>
                <a:gd name="connsiteY5" fmla="*/ 0 h 2416175"/>
                <a:gd name="connsiteX6" fmla="*/ 1050925 w 1819275"/>
                <a:gd name="connsiteY6" fmla="*/ 866775 h 2416175"/>
                <a:gd name="connsiteX7" fmla="*/ 587375 w 1819275"/>
                <a:gd name="connsiteY7" fmla="*/ 1644650 h 2416175"/>
                <a:gd name="connsiteX8" fmla="*/ 301625 w 1819275"/>
                <a:gd name="connsiteY8" fmla="*/ 2416175 h 2416175"/>
                <a:gd name="connsiteX9" fmla="*/ 0 w 1819275"/>
                <a:gd name="connsiteY9" fmla="*/ 2387600 h 2416175"/>
                <a:gd name="connsiteX0" fmla="*/ 0 w 1819275"/>
                <a:gd name="connsiteY0" fmla="*/ 2387600 h 2416175"/>
                <a:gd name="connsiteX1" fmla="*/ 164306 w 1819275"/>
                <a:gd name="connsiteY1" fmla="*/ 1905000 h 2416175"/>
                <a:gd name="connsiteX2" fmla="*/ 283369 w 1819275"/>
                <a:gd name="connsiteY2" fmla="*/ 1642269 h 2416175"/>
                <a:gd name="connsiteX3" fmla="*/ 734219 w 1819275"/>
                <a:gd name="connsiteY3" fmla="*/ 842169 h 2416175"/>
                <a:gd name="connsiteX4" fmla="*/ 1536700 w 1819275"/>
                <a:gd name="connsiteY4" fmla="*/ 6350 h 2416175"/>
                <a:gd name="connsiteX5" fmla="*/ 1673225 w 1819275"/>
                <a:gd name="connsiteY5" fmla="*/ 3175 h 2416175"/>
                <a:gd name="connsiteX6" fmla="*/ 1819275 w 1819275"/>
                <a:gd name="connsiteY6" fmla="*/ 0 h 2416175"/>
                <a:gd name="connsiteX7" fmla="*/ 1050925 w 1819275"/>
                <a:gd name="connsiteY7" fmla="*/ 866775 h 2416175"/>
                <a:gd name="connsiteX8" fmla="*/ 587375 w 1819275"/>
                <a:gd name="connsiteY8" fmla="*/ 1644650 h 2416175"/>
                <a:gd name="connsiteX9" fmla="*/ 301625 w 1819275"/>
                <a:gd name="connsiteY9" fmla="*/ 2416175 h 2416175"/>
                <a:gd name="connsiteX10" fmla="*/ 0 w 1819275"/>
                <a:gd name="connsiteY10" fmla="*/ 2387600 h 2416175"/>
                <a:gd name="connsiteX0" fmla="*/ 0 w 1812132"/>
                <a:gd name="connsiteY0" fmla="*/ 2356644 h 2416175"/>
                <a:gd name="connsiteX1" fmla="*/ 157163 w 1812132"/>
                <a:gd name="connsiteY1" fmla="*/ 1905000 h 2416175"/>
                <a:gd name="connsiteX2" fmla="*/ 276226 w 1812132"/>
                <a:gd name="connsiteY2" fmla="*/ 1642269 h 2416175"/>
                <a:gd name="connsiteX3" fmla="*/ 727076 w 1812132"/>
                <a:gd name="connsiteY3" fmla="*/ 842169 h 2416175"/>
                <a:gd name="connsiteX4" fmla="*/ 1529557 w 1812132"/>
                <a:gd name="connsiteY4" fmla="*/ 6350 h 2416175"/>
                <a:gd name="connsiteX5" fmla="*/ 1666082 w 1812132"/>
                <a:gd name="connsiteY5" fmla="*/ 3175 h 2416175"/>
                <a:gd name="connsiteX6" fmla="*/ 1812132 w 1812132"/>
                <a:gd name="connsiteY6" fmla="*/ 0 h 2416175"/>
                <a:gd name="connsiteX7" fmla="*/ 1043782 w 1812132"/>
                <a:gd name="connsiteY7" fmla="*/ 866775 h 2416175"/>
                <a:gd name="connsiteX8" fmla="*/ 580232 w 1812132"/>
                <a:gd name="connsiteY8" fmla="*/ 1644650 h 2416175"/>
                <a:gd name="connsiteX9" fmla="*/ 294482 w 1812132"/>
                <a:gd name="connsiteY9" fmla="*/ 2416175 h 2416175"/>
                <a:gd name="connsiteX10" fmla="*/ 0 w 1812132"/>
                <a:gd name="connsiteY10" fmla="*/ 2356644 h 2416175"/>
                <a:gd name="connsiteX0" fmla="*/ 0 w 1812132"/>
                <a:gd name="connsiteY0" fmla="*/ 2356644 h 2356644"/>
                <a:gd name="connsiteX1" fmla="*/ 157163 w 1812132"/>
                <a:gd name="connsiteY1" fmla="*/ 1905000 h 2356644"/>
                <a:gd name="connsiteX2" fmla="*/ 276226 w 1812132"/>
                <a:gd name="connsiteY2" fmla="*/ 1642269 h 2356644"/>
                <a:gd name="connsiteX3" fmla="*/ 727076 w 1812132"/>
                <a:gd name="connsiteY3" fmla="*/ 842169 h 2356644"/>
                <a:gd name="connsiteX4" fmla="*/ 1529557 w 1812132"/>
                <a:gd name="connsiteY4" fmla="*/ 6350 h 2356644"/>
                <a:gd name="connsiteX5" fmla="*/ 1666082 w 1812132"/>
                <a:gd name="connsiteY5" fmla="*/ 3175 h 2356644"/>
                <a:gd name="connsiteX6" fmla="*/ 1812132 w 1812132"/>
                <a:gd name="connsiteY6" fmla="*/ 0 h 2356644"/>
                <a:gd name="connsiteX7" fmla="*/ 1043782 w 1812132"/>
                <a:gd name="connsiteY7" fmla="*/ 866775 h 2356644"/>
                <a:gd name="connsiteX8" fmla="*/ 580232 w 1812132"/>
                <a:gd name="connsiteY8" fmla="*/ 1644650 h 2356644"/>
                <a:gd name="connsiteX9" fmla="*/ 306388 w 1812132"/>
                <a:gd name="connsiteY9" fmla="*/ 2342356 h 2356644"/>
                <a:gd name="connsiteX10" fmla="*/ 0 w 1812132"/>
                <a:gd name="connsiteY10" fmla="*/ 2356644 h 2356644"/>
                <a:gd name="connsiteX0" fmla="*/ 115 w 1812247"/>
                <a:gd name="connsiteY0" fmla="*/ 2356644 h 2356644"/>
                <a:gd name="connsiteX1" fmla="*/ 276341 w 1812247"/>
                <a:gd name="connsiteY1" fmla="*/ 1642269 h 2356644"/>
                <a:gd name="connsiteX2" fmla="*/ 727191 w 1812247"/>
                <a:gd name="connsiteY2" fmla="*/ 842169 h 2356644"/>
                <a:gd name="connsiteX3" fmla="*/ 1529672 w 1812247"/>
                <a:gd name="connsiteY3" fmla="*/ 6350 h 2356644"/>
                <a:gd name="connsiteX4" fmla="*/ 1666197 w 1812247"/>
                <a:gd name="connsiteY4" fmla="*/ 3175 h 2356644"/>
                <a:gd name="connsiteX5" fmla="*/ 1812247 w 1812247"/>
                <a:gd name="connsiteY5" fmla="*/ 0 h 2356644"/>
                <a:gd name="connsiteX6" fmla="*/ 1043897 w 1812247"/>
                <a:gd name="connsiteY6" fmla="*/ 866775 h 2356644"/>
                <a:gd name="connsiteX7" fmla="*/ 580347 w 1812247"/>
                <a:gd name="connsiteY7" fmla="*/ 1644650 h 2356644"/>
                <a:gd name="connsiteX8" fmla="*/ 306503 w 1812247"/>
                <a:gd name="connsiteY8" fmla="*/ 2342356 h 2356644"/>
                <a:gd name="connsiteX9" fmla="*/ 115 w 1812247"/>
                <a:gd name="connsiteY9" fmla="*/ 2356644 h 2356644"/>
                <a:gd name="connsiteX0" fmla="*/ 0 w 1812132"/>
                <a:gd name="connsiteY0" fmla="*/ 2356644 h 2356644"/>
                <a:gd name="connsiteX1" fmla="*/ 276226 w 1812132"/>
                <a:gd name="connsiteY1" fmla="*/ 1642269 h 2356644"/>
                <a:gd name="connsiteX2" fmla="*/ 727076 w 1812132"/>
                <a:gd name="connsiteY2" fmla="*/ 842169 h 2356644"/>
                <a:gd name="connsiteX3" fmla="*/ 1529557 w 1812132"/>
                <a:gd name="connsiteY3" fmla="*/ 6350 h 2356644"/>
                <a:gd name="connsiteX4" fmla="*/ 1666082 w 1812132"/>
                <a:gd name="connsiteY4" fmla="*/ 3175 h 2356644"/>
                <a:gd name="connsiteX5" fmla="*/ 1812132 w 1812132"/>
                <a:gd name="connsiteY5" fmla="*/ 0 h 2356644"/>
                <a:gd name="connsiteX6" fmla="*/ 1043782 w 1812132"/>
                <a:gd name="connsiteY6" fmla="*/ 866775 h 2356644"/>
                <a:gd name="connsiteX7" fmla="*/ 580232 w 1812132"/>
                <a:gd name="connsiteY7" fmla="*/ 1644650 h 2356644"/>
                <a:gd name="connsiteX8" fmla="*/ 306388 w 1812132"/>
                <a:gd name="connsiteY8" fmla="*/ 2342356 h 2356644"/>
                <a:gd name="connsiteX9" fmla="*/ 0 w 1812132"/>
                <a:gd name="connsiteY9" fmla="*/ 2356644 h 2356644"/>
                <a:gd name="connsiteX0" fmla="*/ 0 w 1812132"/>
                <a:gd name="connsiteY0" fmla="*/ 2356644 h 2356644"/>
                <a:gd name="connsiteX1" fmla="*/ 276226 w 1812132"/>
                <a:gd name="connsiteY1" fmla="*/ 1642269 h 2356644"/>
                <a:gd name="connsiteX2" fmla="*/ 727076 w 1812132"/>
                <a:gd name="connsiteY2" fmla="*/ 842169 h 2356644"/>
                <a:gd name="connsiteX3" fmla="*/ 1529557 w 1812132"/>
                <a:gd name="connsiteY3" fmla="*/ 6350 h 2356644"/>
                <a:gd name="connsiteX4" fmla="*/ 1666082 w 1812132"/>
                <a:gd name="connsiteY4" fmla="*/ 3175 h 2356644"/>
                <a:gd name="connsiteX5" fmla="*/ 1812132 w 1812132"/>
                <a:gd name="connsiteY5" fmla="*/ 0 h 2356644"/>
                <a:gd name="connsiteX6" fmla="*/ 1043782 w 1812132"/>
                <a:gd name="connsiteY6" fmla="*/ 866775 h 2356644"/>
                <a:gd name="connsiteX7" fmla="*/ 580232 w 1812132"/>
                <a:gd name="connsiteY7" fmla="*/ 1644650 h 2356644"/>
                <a:gd name="connsiteX8" fmla="*/ 311150 w 1812132"/>
                <a:gd name="connsiteY8" fmla="*/ 2351881 h 2356644"/>
                <a:gd name="connsiteX9" fmla="*/ 0 w 1812132"/>
                <a:gd name="connsiteY9" fmla="*/ 2356644 h 2356644"/>
                <a:gd name="connsiteX0" fmla="*/ 0 w 1812132"/>
                <a:gd name="connsiteY0" fmla="*/ 2356644 h 2356644"/>
                <a:gd name="connsiteX1" fmla="*/ 276226 w 1812132"/>
                <a:gd name="connsiteY1" fmla="*/ 1642269 h 2356644"/>
                <a:gd name="connsiteX2" fmla="*/ 727076 w 1812132"/>
                <a:gd name="connsiteY2" fmla="*/ 842169 h 2356644"/>
                <a:gd name="connsiteX3" fmla="*/ 1529557 w 1812132"/>
                <a:gd name="connsiteY3" fmla="*/ 6350 h 2356644"/>
                <a:gd name="connsiteX4" fmla="*/ 1666082 w 1812132"/>
                <a:gd name="connsiteY4" fmla="*/ 3175 h 2356644"/>
                <a:gd name="connsiteX5" fmla="*/ 1812132 w 1812132"/>
                <a:gd name="connsiteY5" fmla="*/ 0 h 2356644"/>
                <a:gd name="connsiteX6" fmla="*/ 1043782 w 1812132"/>
                <a:gd name="connsiteY6" fmla="*/ 866775 h 2356644"/>
                <a:gd name="connsiteX7" fmla="*/ 580232 w 1812132"/>
                <a:gd name="connsiteY7" fmla="*/ 1644650 h 2356644"/>
                <a:gd name="connsiteX8" fmla="*/ 311150 w 1812132"/>
                <a:gd name="connsiteY8" fmla="*/ 2351881 h 2356644"/>
                <a:gd name="connsiteX9" fmla="*/ 0 w 1812132"/>
                <a:gd name="connsiteY9" fmla="*/ 2356644 h 2356644"/>
                <a:gd name="connsiteX0" fmla="*/ 0 w 1812132"/>
                <a:gd name="connsiteY0" fmla="*/ 2356644 h 2356644"/>
                <a:gd name="connsiteX1" fmla="*/ 276226 w 1812132"/>
                <a:gd name="connsiteY1" fmla="*/ 1642269 h 2356644"/>
                <a:gd name="connsiteX2" fmla="*/ 727076 w 1812132"/>
                <a:gd name="connsiteY2" fmla="*/ 842169 h 2356644"/>
                <a:gd name="connsiteX3" fmla="*/ 1529557 w 1812132"/>
                <a:gd name="connsiteY3" fmla="*/ 6350 h 2356644"/>
                <a:gd name="connsiteX4" fmla="*/ 1666082 w 1812132"/>
                <a:gd name="connsiteY4" fmla="*/ 3175 h 2356644"/>
                <a:gd name="connsiteX5" fmla="*/ 1812132 w 1812132"/>
                <a:gd name="connsiteY5" fmla="*/ 0 h 2356644"/>
                <a:gd name="connsiteX6" fmla="*/ 1043782 w 1812132"/>
                <a:gd name="connsiteY6" fmla="*/ 866775 h 2356644"/>
                <a:gd name="connsiteX7" fmla="*/ 599282 w 1812132"/>
                <a:gd name="connsiteY7" fmla="*/ 1644650 h 2356644"/>
                <a:gd name="connsiteX8" fmla="*/ 311150 w 1812132"/>
                <a:gd name="connsiteY8" fmla="*/ 2351881 h 2356644"/>
                <a:gd name="connsiteX9" fmla="*/ 0 w 1812132"/>
                <a:gd name="connsiteY9" fmla="*/ 2356644 h 2356644"/>
                <a:gd name="connsiteX0" fmla="*/ 0 w 1812132"/>
                <a:gd name="connsiteY0" fmla="*/ 2356644 h 2356644"/>
                <a:gd name="connsiteX1" fmla="*/ 276226 w 1812132"/>
                <a:gd name="connsiteY1" fmla="*/ 1642269 h 2356644"/>
                <a:gd name="connsiteX2" fmla="*/ 727076 w 1812132"/>
                <a:gd name="connsiteY2" fmla="*/ 842169 h 2356644"/>
                <a:gd name="connsiteX3" fmla="*/ 1529557 w 1812132"/>
                <a:gd name="connsiteY3" fmla="*/ 6350 h 2356644"/>
                <a:gd name="connsiteX4" fmla="*/ 1666082 w 1812132"/>
                <a:gd name="connsiteY4" fmla="*/ 3175 h 2356644"/>
                <a:gd name="connsiteX5" fmla="*/ 1812132 w 1812132"/>
                <a:gd name="connsiteY5" fmla="*/ 0 h 2356644"/>
                <a:gd name="connsiteX6" fmla="*/ 1043782 w 1812132"/>
                <a:gd name="connsiteY6" fmla="*/ 866775 h 2356644"/>
                <a:gd name="connsiteX7" fmla="*/ 599282 w 1812132"/>
                <a:gd name="connsiteY7" fmla="*/ 1644650 h 2356644"/>
                <a:gd name="connsiteX8" fmla="*/ 311150 w 1812132"/>
                <a:gd name="connsiteY8" fmla="*/ 2351881 h 2356644"/>
                <a:gd name="connsiteX9" fmla="*/ 0 w 1812132"/>
                <a:gd name="connsiteY9" fmla="*/ 2356644 h 2356644"/>
                <a:gd name="connsiteX0" fmla="*/ 0 w 1812132"/>
                <a:gd name="connsiteY0" fmla="*/ 2356644 h 2356644"/>
                <a:gd name="connsiteX1" fmla="*/ 276226 w 1812132"/>
                <a:gd name="connsiteY1" fmla="*/ 1642269 h 2356644"/>
                <a:gd name="connsiteX2" fmla="*/ 727076 w 1812132"/>
                <a:gd name="connsiteY2" fmla="*/ 842169 h 2356644"/>
                <a:gd name="connsiteX3" fmla="*/ 1529557 w 1812132"/>
                <a:gd name="connsiteY3" fmla="*/ 6350 h 2356644"/>
                <a:gd name="connsiteX4" fmla="*/ 1666082 w 1812132"/>
                <a:gd name="connsiteY4" fmla="*/ 3175 h 2356644"/>
                <a:gd name="connsiteX5" fmla="*/ 1812132 w 1812132"/>
                <a:gd name="connsiteY5" fmla="*/ 0 h 2356644"/>
                <a:gd name="connsiteX6" fmla="*/ 1043782 w 1812132"/>
                <a:gd name="connsiteY6" fmla="*/ 866775 h 2356644"/>
                <a:gd name="connsiteX7" fmla="*/ 599282 w 1812132"/>
                <a:gd name="connsiteY7" fmla="*/ 1644650 h 2356644"/>
                <a:gd name="connsiteX8" fmla="*/ 311150 w 1812132"/>
                <a:gd name="connsiteY8" fmla="*/ 2351881 h 2356644"/>
                <a:gd name="connsiteX9" fmla="*/ 0 w 1812132"/>
                <a:gd name="connsiteY9" fmla="*/ 2356644 h 2356644"/>
                <a:gd name="connsiteX0" fmla="*/ 0 w 1812132"/>
                <a:gd name="connsiteY0" fmla="*/ 2356644 h 2356644"/>
                <a:gd name="connsiteX1" fmla="*/ 276226 w 1812132"/>
                <a:gd name="connsiteY1" fmla="*/ 1642269 h 2356644"/>
                <a:gd name="connsiteX2" fmla="*/ 727076 w 1812132"/>
                <a:gd name="connsiteY2" fmla="*/ 842169 h 2356644"/>
                <a:gd name="connsiteX3" fmla="*/ 1529557 w 1812132"/>
                <a:gd name="connsiteY3" fmla="*/ 6350 h 2356644"/>
                <a:gd name="connsiteX4" fmla="*/ 1666082 w 1812132"/>
                <a:gd name="connsiteY4" fmla="*/ 3175 h 2356644"/>
                <a:gd name="connsiteX5" fmla="*/ 1812132 w 1812132"/>
                <a:gd name="connsiteY5" fmla="*/ 0 h 2356644"/>
                <a:gd name="connsiteX6" fmla="*/ 1043782 w 1812132"/>
                <a:gd name="connsiteY6" fmla="*/ 866775 h 2356644"/>
                <a:gd name="connsiteX7" fmla="*/ 599282 w 1812132"/>
                <a:gd name="connsiteY7" fmla="*/ 1644650 h 2356644"/>
                <a:gd name="connsiteX8" fmla="*/ 311150 w 1812132"/>
                <a:gd name="connsiteY8" fmla="*/ 2351881 h 2356644"/>
                <a:gd name="connsiteX9" fmla="*/ 0 w 1812132"/>
                <a:gd name="connsiteY9" fmla="*/ 2356644 h 2356644"/>
                <a:gd name="connsiteX0" fmla="*/ 0 w 1812132"/>
                <a:gd name="connsiteY0" fmla="*/ 2356644 h 2356644"/>
                <a:gd name="connsiteX1" fmla="*/ 276226 w 1812132"/>
                <a:gd name="connsiteY1" fmla="*/ 1642269 h 2356644"/>
                <a:gd name="connsiteX2" fmla="*/ 727076 w 1812132"/>
                <a:gd name="connsiteY2" fmla="*/ 842169 h 2356644"/>
                <a:gd name="connsiteX3" fmla="*/ 1529557 w 1812132"/>
                <a:gd name="connsiteY3" fmla="*/ 6350 h 2356644"/>
                <a:gd name="connsiteX4" fmla="*/ 1666082 w 1812132"/>
                <a:gd name="connsiteY4" fmla="*/ 3175 h 2356644"/>
                <a:gd name="connsiteX5" fmla="*/ 1812132 w 1812132"/>
                <a:gd name="connsiteY5" fmla="*/ 0 h 2356644"/>
                <a:gd name="connsiteX6" fmla="*/ 1043782 w 1812132"/>
                <a:gd name="connsiteY6" fmla="*/ 866775 h 2356644"/>
                <a:gd name="connsiteX7" fmla="*/ 599282 w 1812132"/>
                <a:gd name="connsiteY7" fmla="*/ 1644650 h 2356644"/>
                <a:gd name="connsiteX8" fmla="*/ 311150 w 1812132"/>
                <a:gd name="connsiteY8" fmla="*/ 2351881 h 2356644"/>
                <a:gd name="connsiteX9" fmla="*/ 0 w 1812132"/>
                <a:gd name="connsiteY9" fmla="*/ 2356644 h 2356644"/>
                <a:gd name="connsiteX0" fmla="*/ 0 w 1812132"/>
                <a:gd name="connsiteY0" fmla="*/ 2356644 h 2356644"/>
                <a:gd name="connsiteX1" fmla="*/ 276226 w 1812132"/>
                <a:gd name="connsiteY1" fmla="*/ 1642269 h 2356644"/>
                <a:gd name="connsiteX2" fmla="*/ 727076 w 1812132"/>
                <a:gd name="connsiteY2" fmla="*/ 842169 h 2356644"/>
                <a:gd name="connsiteX3" fmla="*/ 1529557 w 1812132"/>
                <a:gd name="connsiteY3" fmla="*/ 6350 h 2356644"/>
                <a:gd name="connsiteX4" fmla="*/ 1666082 w 1812132"/>
                <a:gd name="connsiteY4" fmla="*/ 3175 h 2356644"/>
                <a:gd name="connsiteX5" fmla="*/ 1812132 w 1812132"/>
                <a:gd name="connsiteY5" fmla="*/ 0 h 2356644"/>
                <a:gd name="connsiteX6" fmla="*/ 1043782 w 1812132"/>
                <a:gd name="connsiteY6" fmla="*/ 866775 h 2356644"/>
                <a:gd name="connsiteX7" fmla="*/ 599282 w 1812132"/>
                <a:gd name="connsiteY7" fmla="*/ 1644650 h 2356644"/>
                <a:gd name="connsiteX8" fmla="*/ 311150 w 1812132"/>
                <a:gd name="connsiteY8" fmla="*/ 2351881 h 2356644"/>
                <a:gd name="connsiteX9" fmla="*/ 0 w 1812132"/>
                <a:gd name="connsiteY9" fmla="*/ 2356644 h 2356644"/>
                <a:gd name="connsiteX0" fmla="*/ 0 w 1812132"/>
                <a:gd name="connsiteY0" fmla="*/ 2356644 h 2356644"/>
                <a:gd name="connsiteX1" fmla="*/ 276226 w 1812132"/>
                <a:gd name="connsiteY1" fmla="*/ 1642269 h 2356644"/>
                <a:gd name="connsiteX2" fmla="*/ 727076 w 1812132"/>
                <a:gd name="connsiteY2" fmla="*/ 842169 h 2356644"/>
                <a:gd name="connsiteX3" fmla="*/ 1529557 w 1812132"/>
                <a:gd name="connsiteY3" fmla="*/ 6350 h 2356644"/>
                <a:gd name="connsiteX4" fmla="*/ 1812132 w 1812132"/>
                <a:gd name="connsiteY4" fmla="*/ 0 h 2356644"/>
                <a:gd name="connsiteX5" fmla="*/ 1043782 w 1812132"/>
                <a:gd name="connsiteY5" fmla="*/ 866775 h 2356644"/>
                <a:gd name="connsiteX6" fmla="*/ 599282 w 1812132"/>
                <a:gd name="connsiteY6" fmla="*/ 1644650 h 2356644"/>
                <a:gd name="connsiteX7" fmla="*/ 311150 w 1812132"/>
                <a:gd name="connsiteY7" fmla="*/ 2351881 h 2356644"/>
                <a:gd name="connsiteX8" fmla="*/ 0 w 1812132"/>
                <a:gd name="connsiteY8" fmla="*/ 2356644 h 2356644"/>
                <a:gd name="connsiteX0" fmla="*/ 0 w 1812132"/>
                <a:gd name="connsiteY0" fmla="*/ 2350294 h 2350294"/>
                <a:gd name="connsiteX1" fmla="*/ 276226 w 1812132"/>
                <a:gd name="connsiteY1" fmla="*/ 1635919 h 2350294"/>
                <a:gd name="connsiteX2" fmla="*/ 727076 w 1812132"/>
                <a:gd name="connsiteY2" fmla="*/ 835819 h 2350294"/>
                <a:gd name="connsiteX3" fmla="*/ 1529557 w 1812132"/>
                <a:gd name="connsiteY3" fmla="*/ 0 h 2350294"/>
                <a:gd name="connsiteX4" fmla="*/ 1812132 w 1812132"/>
                <a:gd name="connsiteY4" fmla="*/ 793 h 2350294"/>
                <a:gd name="connsiteX5" fmla="*/ 1043782 w 1812132"/>
                <a:gd name="connsiteY5" fmla="*/ 860425 h 2350294"/>
                <a:gd name="connsiteX6" fmla="*/ 599282 w 1812132"/>
                <a:gd name="connsiteY6" fmla="*/ 1638300 h 2350294"/>
                <a:gd name="connsiteX7" fmla="*/ 311150 w 1812132"/>
                <a:gd name="connsiteY7" fmla="*/ 2345531 h 2350294"/>
                <a:gd name="connsiteX8" fmla="*/ 0 w 1812132"/>
                <a:gd name="connsiteY8" fmla="*/ 2350294 h 2350294"/>
                <a:gd name="connsiteX0" fmla="*/ 0 w 1857376"/>
                <a:gd name="connsiteY0" fmla="*/ 2356645 h 2356645"/>
                <a:gd name="connsiteX1" fmla="*/ 276226 w 1857376"/>
                <a:gd name="connsiteY1" fmla="*/ 1642270 h 2356645"/>
                <a:gd name="connsiteX2" fmla="*/ 727076 w 1857376"/>
                <a:gd name="connsiteY2" fmla="*/ 842170 h 2356645"/>
                <a:gd name="connsiteX3" fmla="*/ 1529557 w 1857376"/>
                <a:gd name="connsiteY3" fmla="*/ 6351 h 2356645"/>
                <a:gd name="connsiteX4" fmla="*/ 1857376 w 1857376"/>
                <a:gd name="connsiteY4" fmla="*/ 0 h 2356645"/>
                <a:gd name="connsiteX5" fmla="*/ 1043782 w 1857376"/>
                <a:gd name="connsiteY5" fmla="*/ 866776 h 2356645"/>
                <a:gd name="connsiteX6" fmla="*/ 599282 w 1857376"/>
                <a:gd name="connsiteY6" fmla="*/ 1644651 h 2356645"/>
                <a:gd name="connsiteX7" fmla="*/ 311150 w 1857376"/>
                <a:gd name="connsiteY7" fmla="*/ 2351882 h 2356645"/>
                <a:gd name="connsiteX8" fmla="*/ 0 w 1857376"/>
                <a:gd name="connsiteY8" fmla="*/ 2356645 h 2356645"/>
                <a:gd name="connsiteX0" fmla="*/ 0 w 1857376"/>
                <a:gd name="connsiteY0" fmla="*/ 2350294 h 2350294"/>
                <a:gd name="connsiteX1" fmla="*/ 276226 w 1857376"/>
                <a:gd name="connsiteY1" fmla="*/ 1635919 h 2350294"/>
                <a:gd name="connsiteX2" fmla="*/ 727076 w 1857376"/>
                <a:gd name="connsiteY2" fmla="*/ 835819 h 2350294"/>
                <a:gd name="connsiteX3" fmla="*/ 1529557 w 1857376"/>
                <a:gd name="connsiteY3" fmla="*/ 0 h 2350294"/>
                <a:gd name="connsiteX4" fmla="*/ 1857376 w 1857376"/>
                <a:gd name="connsiteY4" fmla="*/ 5555 h 2350294"/>
                <a:gd name="connsiteX5" fmla="*/ 1043782 w 1857376"/>
                <a:gd name="connsiteY5" fmla="*/ 860425 h 2350294"/>
                <a:gd name="connsiteX6" fmla="*/ 599282 w 1857376"/>
                <a:gd name="connsiteY6" fmla="*/ 1638300 h 2350294"/>
                <a:gd name="connsiteX7" fmla="*/ 311150 w 1857376"/>
                <a:gd name="connsiteY7" fmla="*/ 2345531 h 2350294"/>
                <a:gd name="connsiteX8" fmla="*/ 0 w 1857376"/>
                <a:gd name="connsiteY8" fmla="*/ 2350294 h 2350294"/>
                <a:gd name="connsiteX0" fmla="*/ 0 w 1857376"/>
                <a:gd name="connsiteY0" fmla="*/ 2350294 h 2352381"/>
                <a:gd name="connsiteX1" fmla="*/ 276226 w 1857376"/>
                <a:gd name="connsiteY1" fmla="*/ 1635919 h 2352381"/>
                <a:gd name="connsiteX2" fmla="*/ 727076 w 1857376"/>
                <a:gd name="connsiteY2" fmla="*/ 835819 h 2352381"/>
                <a:gd name="connsiteX3" fmla="*/ 1529557 w 1857376"/>
                <a:gd name="connsiteY3" fmla="*/ 0 h 2352381"/>
                <a:gd name="connsiteX4" fmla="*/ 1857376 w 1857376"/>
                <a:gd name="connsiteY4" fmla="*/ 5555 h 2352381"/>
                <a:gd name="connsiteX5" fmla="*/ 1043782 w 1857376"/>
                <a:gd name="connsiteY5" fmla="*/ 860425 h 2352381"/>
                <a:gd name="connsiteX6" fmla="*/ 599282 w 1857376"/>
                <a:gd name="connsiteY6" fmla="*/ 1638300 h 2352381"/>
                <a:gd name="connsiteX7" fmla="*/ 342106 w 1857376"/>
                <a:gd name="connsiteY7" fmla="*/ 2279650 h 2352381"/>
                <a:gd name="connsiteX8" fmla="*/ 311150 w 1857376"/>
                <a:gd name="connsiteY8" fmla="*/ 2345531 h 2352381"/>
                <a:gd name="connsiteX9" fmla="*/ 0 w 1857376"/>
                <a:gd name="connsiteY9" fmla="*/ 2350294 h 2352381"/>
                <a:gd name="connsiteX0" fmla="*/ 24138 w 1881514"/>
                <a:gd name="connsiteY0" fmla="*/ 2350294 h 2352435"/>
                <a:gd name="connsiteX1" fmla="*/ 51919 w 1881514"/>
                <a:gd name="connsiteY1" fmla="*/ 2273300 h 2352435"/>
                <a:gd name="connsiteX2" fmla="*/ 300364 w 1881514"/>
                <a:gd name="connsiteY2" fmla="*/ 1635919 h 2352435"/>
                <a:gd name="connsiteX3" fmla="*/ 751214 w 1881514"/>
                <a:gd name="connsiteY3" fmla="*/ 835819 h 2352435"/>
                <a:gd name="connsiteX4" fmla="*/ 1553695 w 1881514"/>
                <a:gd name="connsiteY4" fmla="*/ 0 h 2352435"/>
                <a:gd name="connsiteX5" fmla="*/ 1881514 w 1881514"/>
                <a:gd name="connsiteY5" fmla="*/ 5555 h 2352435"/>
                <a:gd name="connsiteX6" fmla="*/ 1067920 w 1881514"/>
                <a:gd name="connsiteY6" fmla="*/ 860425 h 2352435"/>
                <a:gd name="connsiteX7" fmla="*/ 623420 w 1881514"/>
                <a:gd name="connsiteY7" fmla="*/ 1638300 h 2352435"/>
                <a:gd name="connsiteX8" fmla="*/ 366244 w 1881514"/>
                <a:gd name="connsiteY8" fmla="*/ 2279650 h 2352435"/>
                <a:gd name="connsiteX9" fmla="*/ 335288 w 1881514"/>
                <a:gd name="connsiteY9" fmla="*/ 2345531 h 2352435"/>
                <a:gd name="connsiteX10" fmla="*/ 24138 w 1881514"/>
                <a:gd name="connsiteY10" fmla="*/ 2350294 h 2352435"/>
                <a:gd name="connsiteX0" fmla="*/ 283369 w 1829595"/>
                <a:gd name="connsiteY0" fmla="*/ 2345531 h 2352381"/>
                <a:gd name="connsiteX1" fmla="*/ 0 w 1829595"/>
                <a:gd name="connsiteY1" fmla="*/ 2273300 h 2352381"/>
                <a:gd name="connsiteX2" fmla="*/ 248445 w 1829595"/>
                <a:gd name="connsiteY2" fmla="*/ 1635919 h 2352381"/>
                <a:gd name="connsiteX3" fmla="*/ 699295 w 1829595"/>
                <a:gd name="connsiteY3" fmla="*/ 835819 h 2352381"/>
                <a:gd name="connsiteX4" fmla="*/ 1501776 w 1829595"/>
                <a:gd name="connsiteY4" fmla="*/ 0 h 2352381"/>
                <a:gd name="connsiteX5" fmla="*/ 1829595 w 1829595"/>
                <a:gd name="connsiteY5" fmla="*/ 5555 h 2352381"/>
                <a:gd name="connsiteX6" fmla="*/ 1016001 w 1829595"/>
                <a:gd name="connsiteY6" fmla="*/ 860425 h 2352381"/>
                <a:gd name="connsiteX7" fmla="*/ 571501 w 1829595"/>
                <a:gd name="connsiteY7" fmla="*/ 1638300 h 2352381"/>
                <a:gd name="connsiteX8" fmla="*/ 314325 w 1829595"/>
                <a:gd name="connsiteY8" fmla="*/ 2279650 h 2352381"/>
                <a:gd name="connsiteX9" fmla="*/ 283369 w 1829595"/>
                <a:gd name="connsiteY9" fmla="*/ 2345531 h 2352381"/>
                <a:gd name="connsiteX0" fmla="*/ 314325 w 1829595"/>
                <a:gd name="connsiteY0" fmla="*/ 2279650 h 2356450"/>
                <a:gd name="connsiteX1" fmla="*/ 0 w 1829595"/>
                <a:gd name="connsiteY1" fmla="*/ 2273300 h 2356450"/>
                <a:gd name="connsiteX2" fmla="*/ 248445 w 1829595"/>
                <a:gd name="connsiteY2" fmla="*/ 1635919 h 2356450"/>
                <a:gd name="connsiteX3" fmla="*/ 699295 w 1829595"/>
                <a:gd name="connsiteY3" fmla="*/ 835819 h 2356450"/>
                <a:gd name="connsiteX4" fmla="*/ 1501776 w 1829595"/>
                <a:gd name="connsiteY4" fmla="*/ 0 h 2356450"/>
                <a:gd name="connsiteX5" fmla="*/ 1829595 w 1829595"/>
                <a:gd name="connsiteY5" fmla="*/ 5555 h 2356450"/>
                <a:gd name="connsiteX6" fmla="*/ 1016001 w 1829595"/>
                <a:gd name="connsiteY6" fmla="*/ 860425 h 2356450"/>
                <a:gd name="connsiteX7" fmla="*/ 571501 w 1829595"/>
                <a:gd name="connsiteY7" fmla="*/ 1638300 h 2356450"/>
                <a:gd name="connsiteX8" fmla="*/ 314325 w 1829595"/>
                <a:gd name="connsiteY8" fmla="*/ 2279650 h 2356450"/>
                <a:gd name="connsiteX0" fmla="*/ 314325 w 1829595"/>
                <a:gd name="connsiteY0" fmla="*/ 2279650 h 2356450"/>
                <a:gd name="connsiteX1" fmla="*/ 0 w 1829595"/>
                <a:gd name="connsiteY1" fmla="*/ 2273300 h 2356450"/>
                <a:gd name="connsiteX2" fmla="*/ 248445 w 1829595"/>
                <a:gd name="connsiteY2" fmla="*/ 1635919 h 2356450"/>
                <a:gd name="connsiteX3" fmla="*/ 699295 w 1829595"/>
                <a:gd name="connsiteY3" fmla="*/ 835819 h 2356450"/>
                <a:gd name="connsiteX4" fmla="*/ 1501776 w 1829595"/>
                <a:gd name="connsiteY4" fmla="*/ 0 h 2356450"/>
                <a:gd name="connsiteX5" fmla="*/ 1829595 w 1829595"/>
                <a:gd name="connsiteY5" fmla="*/ 5555 h 2356450"/>
                <a:gd name="connsiteX6" fmla="*/ 1016001 w 1829595"/>
                <a:gd name="connsiteY6" fmla="*/ 860425 h 2356450"/>
                <a:gd name="connsiteX7" fmla="*/ 571501 w 1829595"/>
                <a:gd name="connsiteY7" fmla="*/ 1638300 h 2356450"/>
                <a:gd name="connsiteX8" fmla="*/ 314325 w 1829595"/>
                <a:gd name="connsiteY8" fmla="*/ 2279650 h 2356450"/>
                <a:gd name="connsiteX0" fmla="*/ 314325 w 1829595"/>
                <a:gd name="connsiteY0" fmla="*/ 2279650 h 2326091"/>
                <a:gd name="connsiteX1" fmla="*/ 0 w 1829595"/>
                <a:gd name="connsiteY1" fmla="*/ 2273300 h 2326091"/>
                <a:gd name="connsiteX2" fmla="*/ 248445 w 1829595"/>
                <a:gd name="connsiteY2" fmla="*/ 1635919 h 2326091"/>
                <a:gd name="connsiteX3" fmla="*/ 699295 w 1829595"/>
                <a:gd name="connsiteY3" fmla="*/ 835819 h 2326091"/>
                <a:gd name="connsiteX4" fmla="*/ 1501776 w 1829595"/>
                <a:gd name="connsiteY4" fmla="*/ 0 h 2326091"/>
                <a:gd name="connsiteX5" fmla="*/ 1829595 w 1829595"/>
                <a:gd name="connsiteY5" fmla="*/ 5555 h 2326091"/>
                <a:gd name="connsiteX6" fmla="*/ 1016001 w 1829595"/>
                <a:gd name="connsiteY6" fmla="*/ 860425 h 2326091"/>
                <a:gd name="connsiteX7" fmla="*/ 571501 w 1829595"/>
                <a:gd name="connsiteY7" fmla="*/ 1638300 h 2326091"/>
                <a:gd name="connsiteX8" fmla="*/ 314325 w 1829595"/>
                <a:gd name="connsiteY8" fmla="*/ 2279650 h 2326091"/>
                <a:gd name="connsiteX0" fmla="*/ 314325 w 1829595"/>
                <a:gd name="connsiteY0" fmla="*/ 2279650 h 2284368"/>
                <a:gd name="connsiteX1" fmla="*/ 0 w 1829595"/>
                <a:gd name="connsiteY1" fmla="*/ 2273300 h 2284368"/>
                <a:gd name="connsiteX2" fmla="*/ 248445 w 1829595"/>
                <a:gd name="connsiteY2" fmla="*/ 1635919 h 2284368"/>
                <a:gd name="connsiteX3" fmla="*/ 699295 w 1829595"/>
                <a:gd name="connsiteY3" fmla="*/ 835819 h 2284368"/>
                <a:gd name="connsiteX4" fmla="*/ 1501776 w 1829595"/>
                <a:gd name="connsiteY4" fmla="*/ 0 h 2284368"/>
                <a:gd name="connsiteX5" fmla="*/ 1829595 w 1829595"/>
                <a:gd name="connsiteY5" fmla="*/ 5555 h 2284368"/>
                <a:gd name="connsiteX6" fmla="*/ 1016001 w 1829595"/>
                <a:gd name="connsiteY6" fmla="*/ 860425 h 2284368"/>
                <a:gd name="connsiteX7" fmla="*/ 571501 w 1829595"/>
                <a:gd name="connsiteY7" fmla="*/ 1638300 h 2284368"/>
                <a:gd name="connsiteX8" fmla="*/ 314325 w 1829595"/>
                <a:gd name="connsiteY8" fmla="*/ 2279650 h 2284368"/>
                <a:gd name="connsiteX0" fmla="*/ 314325 w 1696245"/>
                <a:gd name="connsiteY0" fmla="*/ 2279650 h 2284368"/>
                <a:gd name="connsiteX1" fmla="*/ 0 w 1696245"/>
                <a:gd name="connsiteY1" fmla="*/ 2273300 h 2284368"/>
                <a:gd name="connsiteX2" fmla="*/ 248445 w 1696245"/>
                <a:gd name="connsiteY2" fmla="*/ 1635919 h 2284368"/>
                <a:gd name="connsiteX3" fmla="*/ 699295 w 1696245"/>
                <a:gd name="connsiteY3" fmla="*/ 835819 h 2284368"/>
                <a:gd name="connsiteX4" fmla="*/ 1501776 w 1696245"/>
                <a:gd name="connsiteY4" fmla="*/ 0 h 2284368"/>
                <a:gd name="connsiteX5" fmla="*/ 1696245 w 1696245"/>
                <a:gd name="connsiteY5" fmla="*/ 132555 h 2284368"/>
                <a:gd name="connsiteX6" fmla="*/ 1016001 w 1696245"/>
                <a:gd name="connsiteY6" fmla="*/ 860425 h 2284368"/>
                <a:gd name="connsiteX7" fmla="*/ 571501 w 1696245"/>
                <a:gd name="connsiteY7" fmla="*/ 1638300 h 2284368"/>
                <a:gd name="connsiteX8" fmla="*/ 314325 w 1696245"/>
                <a:gd name="connsiteY8" fmla="*/ 2279650 h 2284368"/>
                <a:gd name="connsiteX0" fmla="*/ 314325 w 1721645"/>
                <a:gd name="connsiteY0" fmla="*/ 2279650 h 2284368"/>
                <a:gd name="connsiteX1" fmla="*/ 0 w 1721645"/>
                <a:gd name="connsiteY1" fmla="*/ 2273300 h 2284368"/>
                <a:gd name="connsiteX2" fmla="*/ 248445 w 1721645"/>
                <a:gd name="connsiteY2" fmla="*/ 1635919 h 2284368"/>
                <a:gd name="connsiteX3" fmla="*/ 699295 w 1721645"/>
                <a:gd name="connsiteY3" fmla="*/ 835819 h 2284368"/>
                <a:gd name="connsiteX4" fmla="*/ 1501776 w 1721645"/>
                <a:gd name="connsiteY4" fmla="*/ 0 h 2284368"/>
                <a:gd name="connsiteX5" fmla="*/ 1721645 w 1721645"/>
                <a:gd name="connsiteY5" fmla="*/ 132555 h 2284368"/>
                <a:gd name="connsiteX6" fmla="*/ 1016001 w 1721645"/>
                <a:gd name="connsiteY6" fmla="*/ 860425 h 2284368"/>
                <a:gd name="connsiteX7" fmla="*/ 571501 w 1721645"/>
                <a:gd name="connsiteY7" fmla="*/ 1638300 h 2284368"/>
                <a:gd name="connsiteX8" fmla="*/ 314325 w 1721645"/>
                <a:gd name="connsiteY8" fmla="*/ 2279650 h 228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1645" h="2284368">
                  <a:moveTo>
                    <a:pt x="314325" y="2279650"/>
                  </a:moveTo>
                  <a:cubicBezTo>
                    <a:pt x="174625" y="2293408"/>
                    <a:pt x="153855" y="2272638"/>
                    <a:pt x="0" y="2273300"/>
                  </a:cubicBezTo>
                  <a:cubicBezTo>
                    <a:pt x="46038" y="2154238"/>
                    <a:pt x="131896" y="1875499"/>
                    <a:pt x="248445" y="1635919"/>
                  </a:cubicBezTo>
                  <a:cubicBezTo>
                    <a:pt x="387616" y="1350168"/>
                    <a:pt x="522023" y="1100138"/>
                    <a:pt x="699295" y="835819"/>
                  </a:cubicBezTo>
                  <a:cubicBezTo>
                    <a:pt x="927101" y="522288"/>
                    <a:pt x="1166813" y="270668"/>
                    <a:pt x="1501776" y="0"/>
                  </a:cubicBezTo>
                  <a:lnTo>
                    <a:pt x="1721645" y="132555"/>
                  </a:lnTo>
                  <a:cubicBezTo>
                    <a:pt x="1453622" y="407192"/>
                    <a:pt x="1255449" y="550069"/>
                    <a:pt x="1016001" y="860425"/>
                  </a:cubicBezTo>
                  <a:cubicBezTo>
                    <a:pt x="839259" y="1112573"/>
                    <a:pt x="693474" y="1350433"/>
                    <a:pt x="571501" y="1638300"/>
                  </a:cubicBezTo>
                  <a:cubicBezTo>
                    <a:pt x="454555" y="1874837"/>
                    <a:pt x="371475" y="2157942"/>
                    <a:pt x="314325" y="2279650"/>
                  </a:cubicBezTo>
                  <a:close/>
                </a:path>
              </a:pathLst>
            </a:custGeom>
            <a:solidFill>
              <a:srgbClr val="866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9" name="Title" descr="The words &quot;Teach everyone to code&quot; are crossed out with horizontal lines.">
              <a:extLst>
                <a:ext uri="{FF2B5EF4-FFF2-40B4-BE49-F238E27FC236}">
                  <a16:creationId xmlns:a16="http://schemas.microsoft.com/office/drawing/2014/main" id="{E9AE3CAB-3277-0035-6AC6-3B1A80B45B64}"/>
                </a:ext>
                <a:ext uri="{C183D7F6-B498-43B3-948B-1728B52AA6E4}">
                  <adec:decorative xmlns:adec="http://schemas.microsoft.com/office/drawing/2017/decorative" val="0"/>
                </a:ext>
              </a:extLst>
            </p:cNvPr>
            <p:cNvSpPr txBox="1">
              <a:spLocks/>
            </p:cNvSpPr>
            <p:nvPr/>
          </p:nvSpPr>
          <p:spPr>
            <a:xfrm rot="18062916">
              <a:off x="6884305" y="3247247"/>
              <a:ext cx="2012099" cy="520924"/>
            </a:xfrm>
            <a:prstGeom prst="rect">
              <a:avLst/>
            </a:prstGeom>
            <a:noFill/>
            <a:ln>
              <a:noFill/>
              <a:prstDash/>
            </a:ln>
            <a:effectLst/>
          </p:spPr>
          <p:txBody>
            <a:bodyPr rot="0" spcFirstLastPara="0" vert="horz" wrap="square" lIns="0" tIns="0" rIns="0" bIns="0" numCol="1" spcCol="0" rtlCol="0" fromWordArt="0" anchor="ctr" anchorCtr="0" forceAA="0" compatLnSpc="1">
              <a:prstTxWarp prst="textArchUp">
                <a:avLst/>
              </a:prstTxWarp>
              <a:spAutoFit/>
            </a:bodyPr>
            <a:lstStyle>
              <a:defPPr>
                <a:defRPr lang="en-US"/>
              </a:defPPr>
              <a:lvl1pPr marL="0"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50" normalizeH="0" baseline="0" noProof="0">
                  <a:ln w="3175">
                    <a:noFill/>
                  </a:ln>
                  <a:solidFill>
                    <a:srgbClr val="FFFFFF"/>
                  </a:solidFill>
                  <a:effectLst/>
                  <a:uLnTx/>
                  <a:uFillTx/>
                  <a:latin typeface="Segoe UI"/>
                  <a:ea typeface="+mn-ea"/>
                  <a:cs typeface="Segoe UI" pitchFamily="34" charset="0"/>
                </a:rPr>
                <a:t>Marketing + Agents</a:t>
              </a:r>
            </a:p>
          </p:txBody>
        </p:sp>
        <p:pic>
          <p:nvPicPr>
            <p:cNvPr id="80" name="Picture 7">
              <a:extLst>
                <a:ext uri="{FF2B5EF4-FFF2-40B4-BE49-F238E27FC236}">
                  <a16:creationId xmlns:a16="http://schemas.microsoft.com/office/drawing/2014/main" id="{8A791E43-C32C-C2BA-7216-D1AEF24CB1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15" t="5275" r="3369" b="32597"/>
            <a:stretch>
              <a:fillRect/>
            </a:stretch>
          </p:blipFill>
          <p:spPr bwMode="auto">
            <a:xfrm>
              <a:off x="7208131" y="3997550"/>
              <a:ext cx="192413" cy="192024"/>
            </a:xfrm>
            <a:prstGeom prst="ellipse">
              <a:avLst/>
            </a:prstGeom>
            <a:solidFill>
              <a:srgbClr val="FFFFFF"/>
            </a:solidFill>
            <a:ln w="19050" cap="rnd" cmpd="sng" algn="ctr">
              <a:noFill/>
              <a:prstDash val="solid"/>
              <a:miter lim="800000"/>
              <a:headEnd type="none" w="lg" len="med"/>
              <a:tailEnd type="none" w="lg" len="sm"/>
            </a:ln>
            <a:effectLst/>
          </p:spPr>
        </p:pic>
        <p:grpSp>
          <p:nvGrpSpPr>
            <p:cNvPr id="1117" name="Group 1116">
              <a:extLst>
                <a:ext uri="{FF2B5EF4-FFF2-40B4-BE49-F238E27FC236}">
                  <a16:creationId xmlns:a16="http://schemas.microsoft.com/office/drawing/2014/main" id="{405A1EFC-6792-F9F5-CD61-51630868547C}"/>
                </a:ext>
              </a:extLst>
            </p:cNvPr>
            <p:cNvGrpSpPr>
              <a:grpSpLocks/>
            </p:cNvGrpSpPr>
            <p:nvPr/>
          </p:nvGrpSpPr>
          <p:grpSpPr>
            <a:xfrm>
              <a:off x="8023196" y="2621987"/>
              <a:ext cx="193824" cy="193431"/>
              <a:chOff x="6658536" y="2803369"/>
              <a:chExt cx="365456" cy="364714"/>
            </a:xfrm>
          </p:grpSpPr>
          <p:sp>
            <p:nvSpPr>
              <p:cNvPr id="98" name="TextBox 97">
                <a:extLst>
                  <a:ext uri="{FF2B5EF4-FFF2-40B4-BE49-F238E27FC236}">
                    <a16:creationId xmlns:a16="http://schemas.microsoft.com/office/drawing/2014/main" id="{F00294C5-6965-22FD-9FCD-E105D528DD64}"/>
                  </a:ext>
                  <a:ext uri="{C183D7F6-B498-43B3-948B-1728B52AA6E4}">
                    <adec:decorative xmlns:adec="http://schemas.microsoft.com/office/drawing/2017/decorative" val="1"/>
                  </a:ext>
                </a:extLst>
              </p:cNvPr>
              <p:cNvSpPr txBox="1"/>
              <p:nvPr/>
            </p:nvSpPr>
            <p:spPr>
              <a:xfrm>
                <a:off x="6658536" y="2803369"/>
                <a:ext cx="365456" cy="364714"/>
              </a:xfrm>
              <a:prstGeom prst="ellipse">
                <a:avLst/>
              </a:prstGeom>
              <a:gradFill>
                <a:gsLst>
                  <a:gs pos="0">
                    <a:srgbClr val="A8F2FF"/>
                  </a:gs>
                  <a:gs pos="99000">
                    <a:srgbClr val="EACEFF"/>
                  </a:gs>
                </a:gsLst>
                <a:lin ang="0" scaled="1"/>
              </a:gra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118872" rtlCol="0" anchor="ctr">
                <a:noAutofit/>
              </a:bodyPr>
              <a:lstStyle>
                <a:defPPr>
                  <a:defRPr lang="en-US"/>
                </a:defPPr>
                <a:lvl1pPr algn="ctr" defTabSz="914400">
                  <a:spcBef>
                    <a:spcPct val="20000"/>
                  </a:spcBef>
                  <a:buSzPct val="90000"/>
                  <a:defRPr sz="2000">
                    <a:solidFill>
                      <a:srgbClr val="FFFFFF"/>
                    </a:solidFill>
                    <a:latin typeface="Segoe Sans Display" pitchFamily="2" charset="0"/>
                    <a:cs typeface="Segoe Sans Display"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ct val="20000"/>
                  </a:spcBef>
                  <a:spcAft>
                    <a:spcPts val="0"/>
                  </a:spcAft>
                  <a:buClrTx/>
                  <a:buSzPct val="90000"/>
                  <a:buFontTx/>
                  <a:buNone/>
                  <a:tabLst/>
                  <a:defRPr/>
                </a:pPr>
                <a:endParaRPr kumimoji="0" lang="en-US" sz="2000" b="0" i="0" u="none" strike="noStrike" kern="1200" cap="none" spc="0" normalizeH="0" baseline="0" noProof="0">
                  <a:ln>
                    <a:noFill/>
                  </a:ln>
                  <a:solidFill>
                    <a:srgbClr val="FFFFFF"/>
                  </a:solidFill>
                  <a:effectLst/>
                  <a:uLnTx/>
                  <a:uFillTx/>
                  <a:latin typeface="Segoe Sans Display" pitchFamily="2" charset="0"/>
                  <a:ea typeface="+mn-ea"/>
                  <a:cs typeface="Segoe Sans Display" pitchFamily="2" charset="0"/>
                </a:endParaRPr>
              </a:p>
            </p:txBody>
          </p:sp>
          <p:sp>
            <p:nvSpPr>
              <p:cNvPr id="1116" name="Brain_3" title="Icon of a brain">
                <a:extLst>
                  <a:ext uri="{FF2B5EF4-FFF2-40B4-BE49-F238E27FC236}">
                    <a16:creationId xmlns:a16="http://schemas.microsoft.com/office/drawing/2014/main" id="{8D33D9CA-5665-345D-CA69-37F9990C27C7}"/>
                  </a:ext>
                </a:extLst>
              </p:cNvPr>
              <p:cNvSpPr>
                <a:spLocks noChangeAspect="1" noEditPoints="1"/>
              </p:cNvSpPr>
              <p:nvPr/>
            </p:nvSpPr>
            <p:spPr bwMode="auto">
              <a:xfrm>
                <a:off x="6743118" y="2880192"/>
                <a:ext cx="196294" cy="211068"/>
              </a:xfrm>
              <a:custGeom>
                <a:avLst/>
                <a:gdLst>
                  <a:gd name="T0" fmla="*/ 68 w 315"/>
                  <a:gd name="T1" fmla="*/ 292 h 338"/>
                  <a:gd name="T2" fmla="*/ 24 w 315"/>
                  <a:gd name="T3" fmla="*/ 231 h 338"/>
                  <a:gd name="T4" fmla="*/ 28 w 315"/>
                  <a:gd name="T5" fmla="*/ 126 h 338"/>
                  <a:gd name="T6" fmla="*/ 68 w 315"/>
                  <a:gd name="T7" fmla="*/ 46 h 338"/>
                  <a:gd name="T8" fmla="*/ 113 w 315"/>
                  <a:gd name="T9" fmla="*/ 0 h 338"/>
                  <a:gd name="T10" fmla="*/ 158 w 315"/>
                  <a:gd name="T11" fmla="*/ 293 h 338"/>
                  <a:gd name="T12" fmla="*/ 248 w 315"/>
                  <a:gd name="T13" fmla="*/ 292 h 338"/>
                  <a:gd name="T14" fmla="*/ 292 w 315"/>
                  <a:gd name="T15" fmla="*/ 231 h 338"/>
                  <a:gd name="T16" fmla="*/ 287 w 315"/>
                  <a:gd name="T17" fmla="*/ 126 h 338"/>
                  <a:gd name="T18" fmla="*/ 248 w 315"/>
                  <a:gd name="T19" fmla="*/ 46 h 338"/>
                  <a:gd name="T20" fmla="*/ 203 w 315"/>
                  <a:gd name="T21" fmla="*/ 0 h 338"/>
                  <a:gd name="T22" fmla="*/ 158 w 315"/>
                  <a:gd name="T23" fmla="*/ 293 h 338"/>
                  <a:gd name="T24" fmla="*/ 90 w 315"/>
                  <a:gd name="T25" fmla="*/ 293 h 338"/>
                  <a:gd name="T26" fmla="*/ 248 w 315"/>
                  <a:gd name="T27" fmla="*/ 293 h 338"/>
                  <a:gd name="T28" fmla="*/ 68 w 315"/>
                  <a:gd name="T29" fmla="*/ 180 h 338"/>
                  <a:gd name="T30" fmla="*/ 90 w 315"/>
                  <a:gd name="T31" fmla="*/ 203 h 338"/>
                  <a:gd name="T32" fmla="*/ 158 w 315"/>
                  <a:gd name="T33" fmla="*/ 225 h 338"/>
                  <a:gd name="T34" fmla="*/ 225 w 315"/>
                  <a:gd name="T35" fmla="*/ 203 h 338"/>
                  <a:gd name="T36" fmla="*/ 248 w 315"/>
                  <a:gd name="T37" fmla="*/ 180 h 338"/>
                  <a:gd name="T38" fmla="*/ 79 w 315"/>
                  <a:gd name="T39" fmla="*/ 90 h 338"/>
                  <a:gd name="T40" fmla="*/ 113 w 315"/>
                  <a:gd name="T41" fmla="*/ 113 h 338"/>
                  <a:gd name="T42" fmla="*/ 135 w 315"/>
                  <a:gd name="T43" fmla="*/ 135 h 338"/>
                  <a:gd name="T44" fmla="*/ 203 w 315"/>
                  <a:gd name="T45" fmla="*/ 113 h 338"/>
                  <a:gd name="T46" fmla="*/ 225 w 315"/>
                  <a:gd name="T47" fmla="*/ 90 h 338"/>
                  <a:gd name="T48" fmla="*/ 24 w 315"/>
                  <a:gd name="T49" fmla="*/ 231 h 338"/>
                  <a:gd name="T50" fmla="*/ 248 w 315"/>
                  <a:gd name="T51" fmla="*/ 248 h 338"/>
                  <a:gd name="T52" fmla="*/ 28 w 315"/>
                  <a:gd name="T53" fmla="*/ 126 h 338"/>
                  <a:gd name="T54" fmla="*/ 243 w 315"/>
                  <a:gd name="T55" fmla="*/ 126 h 338"/>
                  <a:gd name="T56" fmla="*/ 68 w 315"/>
                  <a:gd name="T57" fmla="*/ 45 h 338"/>
                  <a:gd name="T58" fmla="*/ 248 w 315"/>
                  <a:gd name="T59" fmla="*/ 45 h 338"/>
                  <a:gd name="T60" fmla="*/ 135 w 315"/>
                  <a:gd name="T61" fmla="*/ 293 h 338"/>
                  <a:gd name="T62" fmla="*/ 68 w 315"/>
                  <a:gd name="T63" fmla="*/ 293 h 338"/>
                  <a:gd name="T64" fmla="*/ 101 w 315"/>
                  <a:gd name="T65" fmla="*/ 338 h 338"/>
                  <a:gd name="T66" fmla="*/ 158 w 315"/>
                  <a:gd name="T67" fmla="*/ 315 h 338"/>
                  <a:gd name="T68" fmla="*/ 158 w 315"/>
                  <a:gd name="T69" fmla="*/ 293 h 338"/>
                  <a:gd name="T70" fmla="*/ 180 w 315"/>
                  <a:gd name="T71" fmla="*/ 338 h 338"/>
                  <a:gd name="T72" fmla="*/ 248 w 315"/>
                  <a:gd name="T73" fmla="*/ 30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5" h="338">
                    <a:moveTo>
                      <a:pt x="68" y="293"/>
                    </a:moveTo>
                    <a:cubicBezTo>
                      <a:pt x="68" y="293"/>
                      <a:pt x="68" y="292"/>
                      <a:pt x="68" y="292"/>
                    </a:cubicBezTo>
                    <a:cubicBezTo>
                      <a:pt x="42" y="289"/>
                      <a:pt x="23" y="268"/>
                      <a:pt x="23" y="242"/>
                    </a:cubicBezTo>
                    <a:cubicBezTo>
                      <a:pt x="23" y="238"/>
                      <a:pt x="23" y="235"/>
                      <a:pt x="24" y="231"/>
                    </a:cubicBezTo>
                    <a:cubicBezTo>
                      <a:pt x="10" y="219"/>
                      <a:pt x="0" y="201"/>
                      <a:pt x="0" y="180"/>
                    </a:cubicBezTo>
                    <a:cubicBezTo>
                      <a:pt x="0" y="158"/>
                      <a:pt x="11" y="138"/>
                      <a:pt x="28" y="126"/>
                    </a:cubicBezTo>
                    <a:cubicBezTo>
                      <a:pt x="25" y="118"/>
                      <a:pt x="23" y="110"/>
                      <a:pt x="23" y="102"/>
                    </a:cubicBezTo>
                    <a:cubicBezTo>
                      <a:pt x="23" y="74"/>
                      <a:pt x="42" y="52"/>
                      <a:pt x="68" y="46"/>
                    </a:cubicBezTo>
                    <a:cubicBezTo>
                      <a:pt x="68" y="46"/>
                      <a:pt x="68" y="46"/>
                      <a:pt x="68" y="45"/>
                    </a:cubicBezTo>
                    <a:cubicBezTo>
                      <a:pt x="68" y="20"/>
                      <a:pt x="88" y="0"/>
                      <a:pt x="113" y="0"/>
                    </a:cubicBezTo>
                    <a:cubicBezTo>
                      <a:pt x="138" y="0"/>
                      <a:pt x="158" y="20"/>
                      <a:pt x="158" y="45"/>
                    </a:cubicBezTo>
                    <a:cubicBezTo>
                      <a:pt x="158" y="293"/>
                      <a:pt x="158" y="293"/>
                      <a:pt x="158" y="293"/>
                    </a:cubicBezTo>
                    <a:moveTo>
                      <a:pt x="248" y="293"/>
                    </a:moveTo>
                    <a:cubicBezTo>
                      <a:pt x="248" y="293"/>
                      <a:pt x="248" y="292"/>
                      <a:pt x="248" y="292"/>
                    </a:cubicBezTo>
                    <a:cubicBezTo>
                      <a:pt x="273" y="289"/>
                      <a:pt x="293" y="268"/>
                      <a:pt x="293" y="242"/>
                    </a:cubicBezTo>
                    <a:cubicBezTo>
                      <a:pt x="293" y="238"/>
                      <a:pt x="292" y="235"/>
                      <a:pt x="292" y="231"/>
                    </a:cubicBezTo>
                    <a:cubicBezTo>
                      <a:pt x="306" y="219"/>
                      <a:pt x="315" y="201"/>
                      <a:pt x="315" y="180"/>
                    </a:cubicBezTo>
                    <a:cubicBezTo>
                      <a:pt x="315" y="158"/>
                      <a:pt x="304" y="138"/>
                      <a:pt x="287" y="126"/>
                    </a:cubicBezTo>
                    <a:cubicBezTo>
                      <a:pt x="291" y="118"/>
                      <a:pt x="293" y="110"/>
                      <a:pt x="293" y="102"/>
                    </a:cubicBezTo>
                    <a:cubicBezTo>
                      <a:pt x="293" y="74"/>
                      <a:pt x="273" y="52"/>
                      <a:pt x="248" y="46"/>
                    </a:cubicBezTo>
                    <a:cubicBezTo>
                      <a:pt x="248" y="46"/>
                      <a:pt x="248" y="46"/>
                      <a:pt x="248" y="45"/>
                    </a:cubicBezTo>
                    <a:cubicBezTo>
                      <a:pt x="248" y="20"/>
                      <a:pt x="228" y="0"/>
                      <a:pt x="203" y="0"/>
                    </a:cubicBezTo>
                    <a:cubicBezTo>
                      <a:pt x="178" y="0"/>
                      <a:pt x="158" y="20"/>
                      <a:pt x="158" y="45"/>
                    </a:cubicBezTo>
                    <a:cubicBezTo>
                      <a:pt x="158" y="293"/>
                      <a:pt x="158" y="293"/>
                      <a:pt x="158" y="293"/>
                    </a:cubicBezTo>
                    <a:moveTo>
                      <a:pt x="68" y="293"/>
                    </a:moveTo>
                    <a:cubicBezTo>
                      <a:pt x="90" y="293"/>
                      <a:pt x="90" y="293"/>
                      <a:pt x="90" y="293"/>
                    </a:cubicBezTo>
                    <a:moveTo>
                      <a:pt x="225" y="293"/>
                    </a:moveTo>
                    <a:cubicBezTo>
                      <a:pt x="248" y="293"/>
                      <a:pt x="248" y="293"/>
                      <a:pt x="248" y="293"/>
                    </a:cubicBezTo>
                    <a:moveTo>
                      <a:pt x="56" y="180"/>
                    </a:moveTo>
                    <a:cubicBezTo>
                      <a:pt x="68" y="180"/>
                      <a:pt x="68" y="180"/>
                      <a:pt x="68" y="180"/>
                    </a:cubicBezTo>
                    <a:cubicBezTo>
                      <a:pt x="80" y="180"/>
                      <a:pt x="90" y="190"/>
                      <a:pt x="90" y="203"/>
                    </a:cubicBezTo>
                    <a:cubicBezTo>
                      <a:pt x="90" y="203"/>
                      <a:pt x="90" y="203"/>
                      <a:pt x="90" y="203"/>
                    </a:cubicBezTo>
                    <a:cubicBezTo>
                      <a:pt x="90" y="215"/>
                      <a:pt x="100" y="225"/>
                      <a:pt x="113" y="225"/>
                    </a:cubicBezTo>
                    <a:cubicBezTo>
                      <a:pt x="158" y="225"/>
                      <a:pt x="158" y="225"/>
                      <a:pt x="158" y="225"/>
                    </a:cubicBezTo>
                    <a:cubicBezTo>
                      <a:pt x="203" y="225"/>
                      <a:pt x="203" y="225"/>
                      <a:pt x="203" y="225"/>
                    </a:cubicBezTo>
                    <a:cubicBezTo>
                      <a:pt x="215" y="225"/>
                      <a:pt x="225" y="215"/>
                      <a:pt x="225" y="203"/>
                    </a:cubicBezTo>
                    <a:cubicBezTo>
                      <a:pt x="225" y="203"/>
                      <a:pt x="225" y="203"/>
                      <a:pt x="225" y="203"/>
                    </a:cubicBezTo>
                    <a:cubicBezTo>
                      <a:pt x="225" y="190"/>
                      <a:pt x="235" y="180"/>
                      <a:pt x="248" y="180"/>
                    </a:cubicBezTo>
                    <a:cubicBezTo>
                      <a:pt x="259" y="180"/>
                      <a:pt x="259" y="180"/>
                      <a:pt x="259" y="180"/>
                    </a:cubicBezTo>
                    <a:moveTo>
                      <a:pt x="79" y="90"/>
                    </a:moveTo>
                    <a:cubicBezTo>
                      <a:pt x="90" y="90"/>
                      <a:pt x="90" y="90"/>
                      <a:pt x="90" y="90"/>
                    </a:cubicBezTo>
                    <a:cubicBezTo>
                      <a:pt x="103" y="90"/>
                      <a:pt x="113" y="100"/>
                      <a:pt x="113" y="113"/>
                    </a:cubicBezTo>
                    <a:cubicBezTo>
                      <a:pt x="113" y="113"/>
                      <a:pt x="113" y="113"/>
                      <a:pt x="113" y="113"/>
                    </a:cubicBezTo>
                    <a:cubicBezTo>
                      <a:pt x="113" y="125"/>
                      <a:pt x="123" y="135"/>
                      <a:pt x="135" y="135"/>
                    </a:cubicBezTo>
                    <a:cubicBezTo>
                      <a:pt x="180" y="135"/>
                      <a:pt x="180" y="135"/>
                      <a:pt x="180" y="135"/>
                    </a:cubicBezTo>
                    <a:cubicBezTo>
                      <a:pt x="193" y="135"/>
                      <a:pt x="203" y="125"/>
                      <a:pt x="203" y="113"/>
                    </a:cubicBezTo>
                    <a:cubicBezTo>
                      <a:pt x="203" y="113"/>
                      <a:pt x="203" y="113"/>
                      <a:pt x="203" y="113"/>
                    </a:cubicBezTo>
                    <a:cubicBezTo>
                      <a:pt x="203" y="100"/>
                      <a:pt x="213" y="90"/>
                      <a:pt x="225" y="90"/>
                    </a:cubicBezTo>
                    <a:cubicBezTo>
                      <a:pt x="236" y="90"/>
                      <a:pt x="236" y="90"/>
                      <a:pt x="236" y="90"/>
                    </a:cubicBezTo>
                    <a:moveTo>
                      <a:pt x="24" y="231"/>
                    </a:moveTo>
                    <a:cubicBezTo>
                      <a:pt x="36" y="242"/>
                      <a:pt x="51" y="248"/>
                      <a:pt x="68" y="248"/>
                    </a:cubicBezTo>
                    <a:moveTo>
                      <a:pt x="248" y="248"/>
                    </a:moveTo>
                    <a:cubicBezTo>
                      <a:pt x="265" y="248"/>
                      <a:pt x="280" y="242"/>
                      <a:pt x="292" y="231"/>
                    </a:cubicBezTo>
                    <a:moveTo>
                      <a:pt x="28" y="126"/>
                    </a:moveTo>
                    <a:cubicBezTo>
                      <a:pt x="73" y="126"/>
                      <a:pt x="73" y="126"/>
                      <a:pt x="73" y="126"/>
                    </a:cubicBezTo>
                    <a:moveTo>
                      <a:pt x="243" y="126"/>
                    </a:moveTo>
                    <a:cubicBezTo>
                      <a:pt x="288" y="126"/>
                      <a:pt x="288" y="126"/>
                      <a:pt x="288" y="126"/>
                    </a:cubicBezTo>
                    <a:moveTo>
                      <a:pt x="68" y="45"/>
                    </a:moveTo>
                    <a:cubicBezTo>
                      <a:pt x="101" y="45"/>
                      <a:pt x="101" y="45"/>
                      <a:pt x="101" y="45"/>
                    </a:cubicBezTo>
                    <a:moveTo>
                      <a:pt x="248" y="45"/>
                    </a:moveTo>
                    <a:cubicBezTo>
                      <a:pt x="214" y="45"/>
                      <a:pt x="214" y="45"/>
                      <a:pt x="214" y="45"/>
                    </a:cubicBezTo>
                    <a:moveTo>
                      <a:pt x="135" y="293"/>
                    </a:moveTo>
                    <a:cubicBezTo>
                      <a:pt x="180" y="293"/>
                      <a:pt x="180" y="293"/>
                      <a:pt x="180" y="293"/>
                    </a:cubicBezTo>
                    <a:moveTo>
                      <a:pt x="68" y="293"/>
                    </a:moveTo>
                    <a:cubicBezTo>
                      <a:pt x="68" y="304"/>
                      <a:pt x="68" y="304"/>
                      <a:pt x="68" y="304"/>
                    </a:cubicBezTo>
                    <a:cubicBezTo>
                      <a:pt x="68" y="323"/>
                      <a:pt x="83" y="338"/>
                      <a:pt x="101" y="338"/>
                    </a:cubicBezTo>
                    <a:cubicBezTo>
                      <a:pt x="135" y="338"/>
                      <a:pt x="135" y="338"/>
                      <a:pt x="135" y="338"/>
                    </a:cubicBezTo>
                    <a:cubicBezTo>
                      <a:pt x="148" y="338"/>
                      <a:pt x="158" y="328"/>
                      <a:pt x="158" y="315"/>
                    </a:cubicBezTo>
                    <a:cubicBezTo>
                      <a:pt x="158" y="293"/>
                      <a:pt x="158" y="293"/>
                      <a:pt x="158" y="293"/>
                    </a:cubicBezTo>
                    <a:moveTo>
                      <a:pt x="158" y="293"/>
                    </a:moveTo>
                    <a:cubicBezTo>
                      <a:pt x="158" y="315"/>
                      <a:pt x="158" y="315"/>
                      <a:pt x="158" y="315"/>
                    </a:cubicBezTo>
                    <a:cubicBezTo>
                      <a:pt x="158" y="328"/>
                      <a:pt x="168" y="338"/>
                      <a:pt x="180" y="338"/>
                    </a:cubicBezTo>
                    <a:cubicBezTo>
                      <a:pt x="214" y="338"/>
                      <a:pt x="214" y="338"/>
                      <a:pt x="214" y="338"/>
                    </a:cubicBezTo>
                    <a:cubicBezTo>
                      <a:pt x="233" y="338"/>
                      <a:pt x="248" y="323"/>
                      <a:pt x="248" y="304"/>
                    </a:cubicBezTo>
                    <a:cubicBezTo>
                      <a:pt x="248" y="293"/>
                      <a:pt x="248" y="293"/>
                      <a:pt x="248" y="293"/>
                    </a:cubicBez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10" name="TextBox 5">
            <a:extLst>
              <a:ext uri="{FF2B5EF4-FFF2-40B4-BE49-F238E27FC236}">
                <a16:creationId xmlns:a16="http://schemas.microsoft.com/office/drawing/2014/main" id="{D02B3827-C9C3-F8CD-EED9-5F12F0C2166D}"/>
              </a:ext>
            </a:extLst>
          </p:cNvPr>
          <p:cNvSpPr txBox="1"/>
          <p:nvPr/>
        </p:nvSpPr>
        <p:spPr>
          <a:xfrm>
            <a:off x="479294" y="4617675"/>
            <a:ext cx="3533874" cy="1604909"/>
          </a:xfrm>
          <a:prstGeom prst="roundRect">
            <a:avLst>
              <a:gd name="adj" fmla="val 9634"/>
            </a:avLst>
          </a:prstGeom>
          <a:solidFill>
            <a:schemeClr val="bg1"/>
          </a:solidFill>
          <a:ln w="19050">
            <a:gradFill>
              <a:gsLst>
                <a:gs pos="0">
                  <a:srgbClr val="50E6FF"/>
                </a:gs>
                <a:gs pos="99000">
                  <a:srgbClr val="D59DFF"/>
                </a:gs>
              </a:gsLst>
              <a:lin ang="0" scaled="0"/>
            </a:gradFill>
            <a:headEnd type="oval" w="med" len="med"/>
            <a:tailEnd type="oval" w="med" len="med"/>
          </a:ln>
          <a:effectLst>
            <a:outerShdw blurRad="308254" dist="97833" dir="7615358" sx="100880" sy="100880" algn="tl" rotWithShape="0">
              <a:prstClr val="black">
                <a:alpha val="9348"/>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0" rIns="182880" bIns="91440" numCol="1" spcCol="0" rtlCol="0" fromWordArt="0" anchor="ctr" anchorCtr="0" forceAA="0" compatLnSpc="1">
            <a:prstTxWarp prst="textNoShape">
              <a:avLst/>
            </a:prstTxWarp>
            <a:noAutofit/>
          </a:bodyPr>
          <a:lstStyle>
            <a:defPPr>
              <a:defRPr lang="en-US"/>
            </a:defPPr>
            <a:lvl1pPr algn="ctr" defTabSz="914400">
              <a:defRPr sz="1800">
                <a:solidFill>
                  <a:srgbClr val="000000"/>
                </a:solidFill>
                <a:latin typeface="Segoe Sans Display Semibold" pitchFamily="2" charset="0"/>
                <a:cs typeface="Segoe Sans Display Semibold"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a:gsLst>
                    <a:gs pos="79000">
                      <a:srgbClr val="0078D4"/>
                    </a:gs>
                    <a:gs pos="14000">
                      <a:srgbClr val="8661C5"/>
                    </a:gs>
                  </a:gsLst>
                  <a:path path="circle">
                    <a:fillToRect l="100000" t="100000"/>
                  </a:path>
                </a:gradFill>
                <a:effectLst/>
                <a:uLnTx/>
                <a:uFillTx/>
                <a:latin typeface="Segoe Sans Display Semibold"/>
                <a:ea typeface="+mn-ea"/>
                <a:cs typeface="Segoe UI Semibold" panose="020B0702040204020203" pitchFamily="34" charset="0"/>
              </a:rPr>
              <a:t>2.3x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Sales and marketing teams with stronger collaboration more likely to attain strong commercial growth</a:t>
            </a:r>
          </a:p>
        </p:txBody>
      </p:sp>
      <p:sp>
        <p:nvSpPr>
          <p:cNvPr id="3" name="TextBox 7">
            <a:extLst>
              <a:ext uri="{FF2B5EF4-FFF2-40B4-BE49-F238E27FC236}">
                <a16:creationId xmlns:a16="http://schemas.microsoft.com/office/drawing/2014/main" id="{17F6BDA4-5904-D132-70BF-415CE8863BAC}"/>
              </a:ext>
            </a:extLst>
          </p:cNvPr>
          <p:cNvSpPr txBox="1">
            <a:spLocks/>
          </p:cNvSpPr>
          <p:nvPr/>
        </p:nvSpPr>
        <p:spPr>
          <a:xfrm>
            <a:off x="601928" y="6469051"/>
            <a:ext cx="3895297" cy="107722"/>
          </a:xfrm>
          <a:prstGeom prst="rect">
            <a:avLst/>
          </a:prstGeom>
          <a:noFill/>
        </p:spPr>
        <p:txBody>
          <a:bodyPr wrap="none" lIns="0" tIns="0" rIns="0" bIns="0" rtlCol="0">
            <a:spAutoFit/>
          </a:bodyPr>
          <a:lstStyle>
            <a:defPPr>
              <a:defRPr lang="en-US"/>
            </a:defPPr>
            <a:lvl1pPr lvl="0" defTabSz="914400">
              <a:defRPr sz="7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How to Follow Up With Sales-Qualified Leads: 3 Best Practices to Seal the Deal – Gartner, April, 2025</a:t>
            </a:r>
          </a:p>
        </p:txBody>
      </p:sp>
      <p:pic>
        <p:nvPicPr>
          <p:cNvPr id="12" name="Picture 11" descr="A logo for a company&#10;&#10;AI-generated content may be incorrect.">
            <a:extLst>
              <a:ext uri="{FF2B5EF4-FFF2-40B4-BE49-F238E27FC236}">
                <a16:creationId xmlns:a16="http://schemas.microsoft.com/office/drawing/2014/main" id="{3D84203F-10D9-493B-86C8-D54EAE24582E}"/>
              </a:ext>
            </a:extLst>
          </p:cNvPr>
          <p:cNvPicPr>
            <a:picLocks noChangeAspect="1"/>
          </p:cNvPicPr>
          <p:nvPr/>
        </p:nvPicPr>
        <p:blipFill>
          <a:blip r:embed="rId4"/>
          <a:srcRect l="14751" t="24989" r="14943" b="25479"/>
          <a:stretch>
            <a:fillRect/>
          </a:stretch>
        </p:blipFill>
        <p:spPr>
          <a:xfrm>
            <a:off x="10875498" y="87045"/>
            <a:ext cx="1195560" cy="861820"/>
          </a:xfrm>
          <a:prstGeom prst="rect">
            <a:avLst/>
          </a:prstGeom>
        </p:spPr>
      </p:pic>
      <p:pic>
        <p:nvPicPr>
          <p:cNvPr id="13" name="Picture 12">
            <a:extLst>
              <a:ext uri="{FF2B5EF4-FFF2-40B4-BE49-F238E27FC236}">
                <a16:creationId xmlns:a16="http://schemas.microsoft.com/office/drawing/2014/main" id="{E2134941-4379-A09E-D690-B6B008DA3C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69" y="206945"/>
            <a:ext cx="1740598" cy="373976"/>
          </a:xfrm>
          <a:prstGeom prst="rect">
            <a:avLst/>
          </a:prstGeom>
        </p:spPr>
      </p:pic>
    </p:spTree>
    <p:extLst>
      <p:ext uri="{BB962C8B-B14F-4D97-AF65-F5344CB8AC3E}">
        <p14:creationId xmlns:p14="http://schemas.microsoft.com/office/powerpoint/2010/main" val="326988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E8864-BCD8-FBE3-2EEC-EE4974F180CC}"/>
            </a:ext>
          </a:extLst>
        </p:cNvPr>
        <p:cNvGrpSpPr/>
        <p:nvPr/>
      </p:nvGrpSpPr>
      <p:grpSpPr>
        <a:xfrm>
          <a:off x="0" y="0"/>
          <a:ext cx="0" cy="0"/>
          <a:chOff x="0" y="0"/>
          <a:chExt cx="0" cy="0"/>
        </a:xfrm>
      </p:grpSpPr>
      <p:sp>
        <p:nvSpPr>
          <p:cNvPr id="51" name="Rectangle 50">
            <a:extLst>
              <a:ext uri="{FF2B5EF4-FFF2-40B4-BE49-F238E27FC236}">
                <a16:creationId xmlns:a16="http://schemas.microsoft.com/office/drawing/2014/main" id="{F73E341A-187A-087F-F7D9-811B0F2F3BC1}"/>
              </a:ext>
              <a:ext uri="{C183D7F6-B498-43B3-948B-1728B52AA6E4}">
                <adec:decorative xmlns:adec="http://schemas.microsoft.com/office/drawing/2017/decorative" val="1"/>
              </a:ext>
            </a:extLst>
          </p:cNvPr>
          <p:cNvSpPr/>
          <p:nvPr/>
        </p:nvSpPr>
        <p:spPr bwMode="auto">
          <a:xfrm>
            <a:off x="0" y="5871936"/>
            <a:ext cx="12192000" cy="990636"/>
          </a:xfrm>
          <a:prstGeom prst="rect">
            <a:avLst/>
          </a:prstGeom>
          <a:solidFill>
            <a:srgbClr val="F4FAF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B005279-EC85-6ADB-F6B4-F318D7A43FE0}"/>
              </a:ext>
            </a:extLst>
          </p:cNvPr>
          <p:cNvSpPr>
            <a:spLocks noGrp="1"/>
          </p:cNvSpPr>
          <p:nvPr>
            <p:ph type="title"/>
          </p:nvPr>
        </p:nvSpPr>
        <p:spPr>
          <a:xfrm>
            <a:off x="680899" y="940537"/>
            <a:ext cx="10880725" cy="461665"/>
          </a:xfrm>
        </p:spPr>
        <p:txBody>
          <a:bodyPr>
            <a:normAutofit fontScale="90000"/>
          </a:bodyPr>
          <a:lstStyle/>
          <a:p>
            <a:r>
              <a:rPr lang="en-US" dirty="0">
                <a:latin typeface="Segoe Sans Display Semibold"/>
                <a:cs typeface="Segoe Sans Display Semibold"/>
              </a:rPr>
              <a:t>Scale your sales team with </a:t>
            </a:r>
            <a:r>
              <a:rPr lang="en-US" spc="-44" dirty="0">
                <a:gradFill flip="none">
                  <a:gsLst>
                    <a:gs pos="0">
                      <a:srgbClr val="BF4DCC"/>
                    </a:gs>
                    <a:gs pos="100000">
                      <a:srgbClr val="0078D4"/>
                    </a:gs>
                  </a:gsLst>
                  <a:lin ang="2700000" scaled="1"/>
                  <a:tileRect/>
                </a:gradFill>
                <a:latin typeface="Segoe Sans Display Semibold"/>
                <a:ea typeface="Calibri"/>
                <a:cs typeface="Segoe Sans Display Semibold"/>
              </a:rPr>
              <a:t>AI agents</a:t>
            </a:r>
            <a:endParaRPr lang="en-US" dirty="0"/>
          </a:p>
        </p:txBody>
      </p:sp>
      <p:sp>
        <p:nvSpPr>
          <p:cNvPr id="3" name="Rectangle: Rounded Corners 43">
            <a:extLst>
              <a:ext uri="{FF2B5EF4-FFF2-40B4-BE49-F238E27FC236}">
                <a16:creationId xmlns:a16="http://schemas.microsoft.com/office/drawing/2014/main" id="{9ED38897-2B18-BDC7-273B-4C7DC67EFFE4}"/>
              </a:ext>
              <a:ext uri="{C183D7F6-B498-43B3-948B-1728B52AA6E4}">
                <adec:decorative xmlns:adec="http://schemas.microsoft.com/office/drawing/2017/decorative" val="1"/>
              </a:ext>
            </a:extLst>
          </p:cNvPr>
          <p:cNvSpPr>
            <a:spLocks/>
          </p:cNvSpPr>
          <p:nvPr/>
        </p:nvSpPr>
        <p:spPr bwMode="auto">
          <a:xfrm>
            <a:off x="588263" y="1592120"/>
            <a:ext cx="2560320" cy="3657600"/>
          </a:xfrm>
          <a:prstGeom prst="roundRect">
            <a:avLst>
              <a:gd name="adj" fmla="val 5000"/>
            </a:avLst>
          </a:prstGeom>
          <a:solidFill>
            <a:schemeClr val="bg1"/>
          </a:solidFill>
          <a:ln w="19050">
            <a:gradFill>
              <a:gsLst>
                <a:gs pos="0">
                  <a:srgbClr val="50E6FF"/>
                </a:gs>
                <a:gs pos="99000">
                  <a:srgbClr val="D59DFF"/>
                </a:gs>
              </a:gsLst>
              <a:lin ang="0" scaled="0"/>
            </a:gradFill>
            <a:headEnd type="oval" w="med" len="med"/>
            <a:tailEnd type="oval" w="med" len="med"/>
          </a:ln>
          <a:effectLst>
            <a:outerShdw blurRad="308254" dist="97833" dir="7615358" sx="100880" sy="100880" algn="tl" rotWithShape="0">
              <a:prstClr val="black">
                <a:alpha val="9348"/>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548640" rIns="27432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hlinkClick r:id="rId3"/>
              </a:rPr>
              <a:t>Sales Chat</a:t>
            </a:r>
            <a:endPar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hlinkClick r:id="" action="ppaction://noaction"/>
            </a:endParaRPr>
          </a:p>
          <a:p>
            <a:pPr marL="0" marR="0" lvl="0" indent="0" algn="ctr" defTabSz="914367" rtl="0" eaLnBrk="1" fontAlgn="auto" latinLnBrk="0" hangingPunct="1">
              <a:lnSpc>
                <a:spcPct val="110000"/>
              </a:lnSpc>
              <a:spcBef>
                <a:spcPts val="0"/>
              </a:spcBef>
              <a:spcAft>
                <a:spcPts val="1200"/>
              </a:spcAft>
              <a:buClrTx/>
              <a:buSzTx/>
              <a:buFontTx/>
              <a:buNone/>
              <a:tabLst/>
              <a:defRPr/>
            </a:pPr>
            <a:r>
              <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hlinkClick r:id="" action="ppaction://noaction"/>
              </a:rPr>
              <a:t> </a:t>
            </a:r>
            <a:r>
              <a:rPr kumimoji="0" lang="en-U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Enables sales teams to </a:t>
            </a:r>
            <a:r>
              <a:rPr kumimoji="0" lang="en-US" sz="1200" b="0"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ask questions and query data </a:t>
            </a:r>
            <a:r>
              <a:rPr kumimoji="0" lang="en-U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across web, Office Graph, and CRM datasets using natural language.</a:t>
            </a:r>
          </a:p>
          <a:p>
            <a:pPr marL="0" marR="0" lvl="0" indent="0" algn="ctr" defTabSz="932742" rtl="0" eaLnBrk="1" fontAlgn="auto" latinLnBrk="0" hangingPunct="1">
              <a:lnSpc>
                <a:spcPct val="100000"/>
              </a:lnSpc>
              <a:spcBef>
                <a:spcPts val="600"/>
              </a:spcBef>
              <a:spcAft>
                <a:spcPts val="1200"/>
              </a:spcAft>
              <a:buClrTx/>
              <a:buSzTx/>
              <a:buFontTx/>
              <a:buNone/>
              <a:tabLst/>
              <a:defRPr/>
            </a:pPr>
            <a:br>
              <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hlinkClick r:id="rId4"/>
              </a:rPr>
            </a:br>
            <a:endPar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endParaRPr>
          </a:p>
        </p:txBody>
      </p:sp>
      <p:sp>
        <p:nvSpPr>
          <p:cNvPr id="10" name="Rectangle 9">
            <a:extLst>
              <a:ext uri="{FF2B5EF4-FFF2-40B4-BE49-F238E27FC236}">
                <a16:creationId xmlns:a16="http://schemas.microsoft.com/office/drawing/2014/main" id="{C926A6D2-4283-0F0A-B7B3-8A8050154B79}"/>
              </a:ext>
              <a:ext uri="{C183D7F6-B498-43B3-948B-1728B52AA6E4}">
                <adec:decorative xmlns:adec="http://schemas.microsoft.com/office/drawing/2017/decorative" val="0"/>
              </a:ext>
            </a:extLst>
          </p:cNvPr>
          <p:cNvSpPr/>
          <p:nvPr/>
        </p:nvSpPr>
        <p:spPr bwMode="auto">
          <a:xfrm>
            <a:off x="603168" y="4470496"/>
            <a:ext cx="2560320" cy="46351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Microsoft 365 Copilot Chat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and/or Copilot Chat</a:t>
            </a:r>
          </a:p>
        </p:txBody>
      </p:sp>
      <p:sp>
        <p:nvSpPr>
          <p:cNvPr id="34" name="Graphic 32">
            <a:extLst>
              <a:ext uri="{FF2B5EF4-FFF2-40B4-BE49-F238E27FC236}">
                <a16:creationId xmlns:a16="http://schemas.microsoft.com/office/drawing/2014/main" id="{BCE04CB7-79FE-FD08-9C13-FD1A6611A039}"/>
              </a:ext>
              <a:ext uri="{C183D7F6-B498-43B3-948B-1728B52AA6E4}">
                <adec:decorative xmlns:adec="http://schemas.microsoft.com/office/drawing/2017/decorative" val="1"/>
              </a:ext>
            </a:extLst>
          </p:cNvPr>
          <p:cNvSpPr/>
          <p:nvPr/>
        </p:nvSpPr>
        <p:spPr>
          <a:xfrm>
            <a:off x="1709394" y="1782468"/>
            <a:ext cx="318058" cy="303551"/>
          </a:xfrm>
          <a:custGeom>
            <a:avLst/>
            <a:gdLst>
              <a:gd name="connsiteX0" fmla="*/ 228607 w 229593"/>
              <a:gd name="connsiteY0" fmla="*/ 76206 h 219121"/>
              <a:gd name="connsiteX1" fmla="*/ 224178 w 229593"/>
              <a:gd name="connsiteY1" fmla="*/ 101207 h 219121"/>
              <a:gd name="connsiteX2" fmla="*/ 174824 w 229593"/>
              <a:gd name="connsiteY2" fmla="*/ 51854 h 219121"/>
              <a:gd name="connsiteX3" fmla="*/ 164722 w 229593"/>
              <a:gd name="connsiteY3" fmla="*/ 47669 h 219121"/>
              <a:gd name="connsiteX4" fmla="*/ 120888 w 229593"/>
              <a:gd name="connsiteY4" fmla="*/ 47669 h 219121"/>
              <a:gd name="connsiteX5" fmla="*/ 112081 w 229593"/>
              <a:gd name="connsiteY5" fmla="*/ 50707 h 219121"/>
              <a:gd name="connsiteX6" fmla="*/ 94770 w 229593"/>
              <a:gd name="connsiteY6" fmla="*/ 64259 h 219121"/>
              <a:gd name="connsiteX7" fmla="*/ 78649 w 229593"/>
              <a:gd name="connsiteY7" fmla="*/ 62288 h 219121"/>
              <a:gd name="connsiteX8" fmla="*/ 80620 w 229593"/>
              <a:gd name="connsiteY8" fmla="*/ 46128 h 219121"/>
              <a:gd name="connsiteX9" fmla="*/ 139663 w 229593"/>
              <a:gd name="connsiteY9" fmla="*/ 0 h 219121"/>
              <a:gd name="connsiteX10" fmla="*/ 152407 w 229593"/>
              <a:gd name="connsiteY10" fmla="*/ 0 h 219121"/>
              <a:gd name="connsiteX11" fmla="*/ 228607 w 229593"/>
              <a:gd name="connsiteY11" fmla="*/ 76206 h 219121"/>
              <a:gd name="connsiteX12" fmla="*/ 32245 w 229593"/>
              <a:gd name="connsiteY12" fmla="*/ 107921 h 219121"/>
              <a:gd name="connsiteX13" fmla="*/ 17717 w 229593"/>
              <a:gd name="connsiteY13" fmla="*/ 107921 h 219121"/>
              <a:gd name="connsiteX14" fmla="*/ 3009 w 229593"/>
              <a:gd name="connsiteY14" fmla="*/ 122670 h 219121"/>
              <a:gd name="connsiteX15" fmla="*/ 3009 w 229593"/>
              <a:gd name="connsiteY15" fmla="*/ 137237 h 219121"/>
              <a:gd name="connsiteX16" fmla="*/ 17537 w 229593"/>
              <a:gd name="connsiteY16" fmla="*/ 137237 h 219121"/>
              <a:gd name="connsiteX17" fmla="*/ 32246 w 229593"/>
              <a:gd name="connsiteY17" fmla="*/ 122488 h 219121"/>
              <a:gd name="connsiteX18" fmla="*/ 32245 w 229593"/>
              <a:gd name="connsiteY18" fmla="*/ 107921 h 219121"/>
              <a:gd name="connsiteX19" fmla="*/ 47436 w 229593"/>
              <a:gd name="connsiteY19" fmla="*/ 127812 h 219121"/>
              <a:gd name="connsiteX20" fmla="*/ 61965 w 229593"/>
              <a:gd name="connsiteY20" fmla="*/ 127811 h 219121"/>
              <a:gd name="connsiteX21" fmla="*/ 61965 w 229593"/>
              <a:gd name="connsiteY21" fmla="*/ 142379 h 219121"/>
              <a:gd name="connsiteX22" fmla="*/ 47257 w 229593"/>
              <a:gd name="connsiteY22" fmla="*/ 157127 h 219121"/>
              <a:gd name="connsiteX23" fmla="*/ 32728 w 229593"/>
              <a:gd name="connsiteY23" fmla="*/ 157128 h 219121"/>
              <a:gd name="connsiteX24" fmla="*/ 32728 w 229593"/>
              <a:gd name="connsiteY24" fmla="*/ 142561 h 219121"/>
              <a:gd name="connsiteX25" fmla="*/ 47436 w 229593"/>
              <a:gd name="connsiteY25" fmla="*/ 127812 h 219121"/>
              <a:gd name="connsiteX26" fmla="*/ 86652 w 229593"/>
              <a:gd name="connsiteY26" fmla="*/ 152551 h 219121"/>
              <a:gd name="connsiteX27" fmla="*/ 72123 w 229593"/>
              <a:gd name="connsiteY27" fmla="*/ 152552 h 219121"/>
              <a:gd name="connsiteX28" fmla="*/ 57415 w 229593"/>
              <a:gd name="connsiteY28" fmla="*/ 167301 h 219121"/>
              <a:gd name="connsiteX29" fmla="*/ 57416 w 229593"/>
              <a:gd name="connsiteY29" fmla="*/ 181868 h 219121"/>
              <a:gd name="connsiteX30" fmla="*/ 71943 w 229593"/>
              <a:gd name="connsiteY30" fmla="*/ 181868 h 219121"/>
              <a:gd name="connsiteX31" fmla="*/ 86652 w 229593"/>
              <a:gd name="connsiteY31" fmla="*/ 167119 h 219121"/>
              <a:gd name="connsiteX32" fmla="*/ 86652 w 229593"/>
              <a:gd name="connsiteY32" fmla="*/ 152551 h 219121"/>
              <a:gd name="connsiteX33" fmla="*/ 111310 w 229593"/>
              <a:gd name="connsiteY33" fmla="*/ 177280 h 219121"/>
              <a:gd name="connsiteX34" fmla="*/ 96782 w 229593"/>
              <a:gd name="connsiteY34" fmla="*/ 177281 h 219121"/>
              <a:gd name="connsiteX35" fmla="*/ 82074 w 229593"/>
              <a:gd name="connsiteY35" fmla="*/ 192030 h 219121"/>
              <a:gd name="connsiteX36" fmla="*/ 82074 w 229593"/>
              <a:gd name="connsiteY36" fmla="*/ 206597 h 219121"/>
              <a:gd name="connsiteX37" fmla="*/ 96602 w 229593"/>
              <a:gd name="connsiteY37" fmla="*/ 206596 h 219121"/>
              <a:gd name="connsiteX38" fmla="*/ 111311 w 229593"/>
              <a:gd name="connsiteY38" fmla="*/ 191848 h 219121"/>
              <a:gd name="connsiteX39" fmla="*/ 111310 w 229593"/>
              <a:gd name="connsiteY39" fmla="*/ 177280 h 219121"/>
              <a:gd name="connsiteX40" fmla="*/ 105152 w 229593"/>
              <a:gd name="connsiteY40" fmla="*/ 2788 h 219121"/>
              <a:gd name="connsiteX41" fmla="*/ 89755 w 229593"/>
              <a:gd name="connsiteY41" fmla="*/ 24 h 219121"/>
              <a:gd name="connsiteX42" fmla="*/ 88900 w 229593"/>
              <a:gd name="connsiteY42" fmla="*/ 0 h 219121"/>
              <a:gd name="connsiteX43" fmla="*/ 85732 w 229593"/>
              <a:gd name="connsiteY43" fmla="*/ 0 h 219121"/>
              <a:gd name="connsiteX44" fmla="*/ 9532 w 229593"/>
              <a:gd name="connsiteY44" fmla="*/ 76200 h 219121"/>
              <a:gd name="connsiteX45" fmla="*/ 9532 w 229593"/>
              <a:gd name="connsiteY45" fmla="*/ 96082 h 219121"/>
              <a:gd name="connsiteX46" fmla="*/ 42334 w 229593"/>
              <a:gd name="connsiteY46" fmla="*/ 97805 h 219121"/>
              <a:gd name="connsiteX47" fmla="*/ 49183 w 229593"/>
              <a:gd name="connsiteY47" fmla="*/ 111115 h 219121"/>
              <a:gd name="connsiteX48" fmla="*/ 72054 w 229593"/>
              <a:gd name="connsiteY48" fmla="*/ 117695 h 219121"/>
              <a:gd name="connsiteX49" fmla="*/ 79242 w 229593"/>
              <a:gd name="connsiteY49" fmla="*/ 135229 h 219121"/>
              <a:gd name="connsiteX50" fmla="*/ 96740 w 229593"/>
              <a:gd name="connsiteY50" fmla="*/ 142435 h 219121"/>
              <a:gd name="connsiteX51" fmla="*/ 103929 w 229593"/>
              <a:gd name="connsiteY51" fmla="*/ 159957 h 219121"/>
              <a:gd name="connsiteX52" fmla="*/ 121400 w 229593"/>
              <a:gd name="connsiteY52" fmla="*/ 167164 h 219121"/>
              <a:gd name="connsiteX53" fmla="*/ 121401 w 229593"/>
              <a:gd name="connsiteY53" fmla="*/ 201964 h 219121"/>
              <a:gd name="connsiteX54" fmla="*/ 119249 w 229593"/>
              <a:gd name="connsiteY54" fmla="*/ 204121 h 219121"/>
              <a:gd name="connsiteX55" fmla="*/ 131384 w 229593"/>
              <a:gd name="connsiteY55" fmla="*/ 216160 h 219121"/>
              <a:gd name="connsiteX56" fmla="*/ 145819 w 229593"/>
              <a:gd name="connsiteY56" fmla="*/ 216160 h 219121"/>
              <a:gd name="connsiteX57" fmla="*/ 145835 w 229593"/>
              <a:gd name="connsiteY57" fmla="*/ 202014 h 219121"/>
              <a:gd name="connsiteX58" fmla="*/ 146479 w 229593"/>
              <a:gd name="connsiteY58" fmla="*/ 191277 h 219121"/>
              <a:gd name="connsiteX59" fmla="*/ 155947 w 229593"/>
              <a:gd name="connsiteY59" fmla="*/ 191827 h 219121"/>
              <a:gd name="connsiteX60" fmla="*/ 170370 w 229593"/>
              <a:gd name="connsiteY60" fmla="*/ 191815 h 219121"/>
              <a:gd name="connsiteX61" fmla="*/ 170383 w 229593"/>
              <a:gd name="connsiteY61" fmla="*/ 177666 h 219121"/>
              <a:gd name="connsiteX62" fmla="*/ 169872 w 229593"/>
              <a:gd name="connsiteY62" fmla="*/ 168059 h 219121"/>
              <a:gd name="connsiteX63" fmla="*/ 180492 w 229593"/>
              <a:gd name="connsiteY63" fmla="*/ 167473 h 219121"/>
              <a:gd name="connsiteX64" fmla="*/ 194912 w 229593"/>
              <a:gd name="connsiteY64" fmla="*/ 167458 h 219121"/>
              <a:gd name="connsiteX65" fmla="*/ 195067 w 229593"/>
              <a:gd name="connsiteY65" fmla="*/ 153126 h 219121"/>
              <a:gd name="connsiteX66" fmla="*/ 195047 w 229593"/>
              <a:gd name="connsiteY66" fmla="*/ 153106 h 219121"/>
              <a:gd name="connsiteX67" fmla="*/ 173581 w 229593"/>
              <a:gd name="connsiteY67" fmla="*/ 131640 h 219121"/>
              <a:gd name="connsiteX68" fmla="*/ 173581 w 229593"/>
              <a:gd name="connsiteY68" fmla="*/ 121537 h 219121"/>
              <a:gd name="connsiteX69" fmla="*/ 183684 w 229593"/>
              <a:gd name="connsiteY69" fmla="*/ 121537 h 219121"/>
              <a:gd name="connsiteX70" fmla="*/ 208793 w 229593"/>
              <a:gd name="connsiteY70" fmla="*/ 146618 h 219121"/>
              <a:gd name="connsiteX71" fmla="*/ 226436 w 229593"/>
              <a:gd name="connsiteY71" fmla="*/ 147329 h 219121"/>
              <a:gd name="connsiteX72" fmla="*/ 225761 w 229593"/>
              <a:gd name="connsiteY72" fmla="*/ 129944 h 219121"/>
              <a:gd name="connsiteX73" fmla="*/ 225741 w 229593"/>
              <a:gd name="connsiteY73" fmla="*/ 129924 h 219121"/>
              <a:gd name="connsiteX74" fmla="*/ 162536 w 229593"/>
              <a:gd name="connsiteY74" fmla="*/ 66720 h 219121"/>
              <a:gd name="connsiteX75" fmla="*/ 122530 w 229593"/>
              <a:gd name="connsiteY75" fmla="*/ 66720 h 219121"/>
              <a:gd name="connsiteX76" fmla="*/ 106512 w 229593"/>
              <a:gd name="connsiteY76" fmla="*/ 79259 h 219121"/>
              <a:gd name="connsiteX77" fmla="*/ 63637 w 229593"/>
              <a:gd name="connsiteY77" fmla="*/ 74017 h 219121"/>
              <a:gd name="connsiteX78" fmla="*/ 68889 w 229593"/>
              <a:gd name="connsiteY78" fmla="*/ 31119 h 219121"/>
              <a:gd name="connsiteX79" fmla="*/ 105152 w 229593"/>
              <a:gd name="connsiteY79" fmla="*/ 2788 h 2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29593" h="219121">
                <a:moveTo>
                  <a:pt x="228607" y="76206"/>
                </a:moveTo>
                <a:cubicBezTo>
                  <a:pt x="228607" y="76206"/>
                  <a:pt x="228607" y="86998"/>
                  <a:pt x="224178" y="101207"/>
                </a:cubicBezTo>
                <a:lnTo>
                  <a:pt x="174824" y="51854"/>
                </a:lnTo>
                <a:cubicBezTo>
                  <a:pt x="172145" y="49175"/>
                  <a:pt x="168511" y="47669"/>
                  <a:pt x="164722" y="47669"/>
                </a:cubicBezTo>
                <a:lnTo>
                  <a:pt x="120888" y="47669"/>
                </a:lnTo>
                <a:cubicBezTo>
                  <a:pt x="117695" y="47669"/>
                  <a:pt x="114595" y="48739"/>
                  <a:pt x="112081" y="50707"/>
                </a:cubicBezTo>
                <a:lnTo>
                  <a:pt x="94770" y="64259"/>
                </a:lnTo>
                <a:cubicBezTo>
                  <a:pt x="89772" y="68172"/>
                  <a:pt x="82556" y="67289"/>
                  <a:pt x="78649" y="62288"/>
                </a:cubicBezTo>
                <a:cubicBezTo>
                  <a:pt x="74738" y="57282"/>
                  <a:pt x="75621" y="50046"/>
                  <a:pt x="80620" y="46128"/>
                </a:cubicBezTo>
                <a:lnTo>
                  <a:pt x="139663" y="0"/>
                </a:lnTo>
                <a:lnTo>
                  <a:pt x="152407" y="0"/>
                </a:lnTo>
                <a:cubicBezTo>
                  <a:pt x="194491" y="0"/>
                  <a:pt x="228607" y="34122"/>
                  <a:pt x="228607" y="76206"/>
                </a:cubicBezTo>
                <a:close/>
                <a:moveTo>
                  <a:pt x="32245" y="107921"/>
                </a:moveTo>
                <a:cubicBezTo>
                  <a:pt x="28233" y="103899"/>
                  <a:pt x="21729" y="103899"/>
                  <a:pt x="17717" y="107921"/>
                </a:cubicBezTo>
                <a:lnTo>
                  <a:pt x="3009" y="122670"/>
                </a:lnTo>
                <a:cubicBezTo>
                  <a:pt x="-1003" y="126693"/>
                  <a:pt x="-1003" y="133215"/>
                  <a:pt x="3009" y="137237"/>
                </a:cubicBezTo>
                <a:cubicBezTo>
                  <a:pt x="7021" y="141260"/>
                  <a:pt x="13526" y="141260"/>
                  <a:pt x="17537" y="137237"/>
                </a:cubicBezTo>
                <a:lnTo>
                  <a:pt x="32246" y="122488"/>
                </a:lnTo>
                <a:cubicBezTo>
                  <a:pt x="36258" y="118465"/>
                  <a:pt x="36257" y="111944"/>
                  <a:pt x="32245" y="107921"/>
                </a:cubicBezTo>
                <a:close/>
                <a:moveTo>
                  <a:pt x="47436" y="127812"/>
                </a:moveTo>
                <a:cubicBezTo>
                  <a:pt x="51448" y="123789"/>
                  <a:pt x="57953" y="123789"/>
                  <a:pt x="61965" y="127811"/>
                </a:cubicBezTo>
                <a:cubicBezTo>
                  <a:pt x="65977" y="131834"/>
                  <a:pt x="65977" y="138356"/>
                  <a:pt x="61965" y="142379"/>
                </a:cubicBezTo>
                <a:lnTo>
                  <a:pt x="47257" y="157127"/>
                </a:lnTo>
                <a:cubicBezTo>
                  <a:pt x="43245" y="161151"/>
                  <a:pt x="36740" y="161151"/>
                  <a:pt x="32728" y="157128"/>
                </a:cubicBezTo>
                <a:cubicBezTo>
                  <a:pt x="28716" y="153106"/>
                  <a:pt x="28716" y="146583"/>
                  <a:pt x="32728" y="142561"/>
                </a:cubicBezTo>
                <a:lnTo>
                  <a:pt x="47436" y="127812"/>
                </a:lnTo>
                <a:close/>
                <a:moveTo>
                  <a:pt x="86652" y="152551"/>
                </a:moveTo>
                <a:cubicBezTo>
                  <a:pt x="82640" y="148529"/>
                  <a:pt x="76135" y="148530"/>
                  <a:pt x="72123" y="152552"/>
                </a:cubicBezTo>
                <a:lnTo>
                  <a:pt x="57415" y="167301"/>
                </a:lnTo>
                <a:cubicBezTo>
                  <a:pt x="53403" y="171324"/>
                  <a:pt x="53403" y="177846"/>
                  <a:pt x="57416" y="181868"/>
                </a:cubicBezTo>
                <a:cubicBezTo>
                  <a:pt x="61427" y="185891"/>
                  <a:pt x="67932" y="185891"/>
                  <a:pt x="71943" y="181868"/>
                </a:cubicBezTo>
                <a:lnTo>
                  <a:pt x="86652" y="167119"/>
                </a:lnTo>
                <a:cubicBezTo>
                  <a:pt x="90663" y="163097"/>
                  <a:pt x="90663" y="156575"/>
                  <a:pt x="86652" y="152551"/>
                </a:cubicBezTo>
                <a:close/>
                <a:moveTo>
                  <a:pt x="111310" y="177280"/>
                </a:moveTo>
                <a:cubicBezTo>
                  <a:pt x="107298" y="173258"/>
                  <a:pt x="100793" y="173258"/>
                  <a:pt x="96782" y="177281"/>
                </a:cubicBezTo>
                <a:lnTo>
                  <a:pt x="82074" y="192030"/>
                </a:lnTo>
                <a:cubicBezTo>
                  <a:pt x="78062" y="196052"/>
                  <a:pt x="78062" y="202575"/>
                  <a:pt x="82074" y="206597"/>
                </a:cubicBezTo>
                <a:cubicBezTo>
                  <a:pt x="86086" y="210620"/>
                  <a:pt x="92590" y="210620"/>
                  <a:pt x="96602" y="206596"/>
                </a:cubicBezTo>
                <a:lnTo>
                  <a:pt x="111311" y="191848"/>
                </a:lnTo>
                <a:cubicBezTo>
                  <a:pt x="115323" y="187825"/>
                  <a:pt x="115323" y="181303"/>
                  <a:pt x="111310" y="177280"/>
                </a:cubicBezTo>
                <a:close/>
                <a:moveTo>
                  <a:pt x="105152" y="2788"/>
                </a:moveTo>
                <a:cubicBezTo>
                  <a:pt x="98464" y="694"/>
                  <a:pt x="91516" y="137"/>
                  <a:pt x="89755" y="24"/>
                </a:cubicBezTo>
                <a:cubicBezTo>
                  <a:pt x="89469" y="6"/>
                  <a:pt x="89187" y="0"/>
                  <a:pt x="88900" y="0"/>
                </a:cubicBezTo>
                <a:lnTo>
                  <a:pt x="85732" y="0"/>
                </a:lnTo>
                <a:cubicBezTo>
                  <a:pt x="43648" y="0"/>
                  <a:pt x="9532" y="34116"/>
                  <a:pt x="9532" y="76200"/>
                </a:cubicBezTo>
                <a:lnTo>
                  <a:pt x="9532" y="96082"/>
                </a:lnTo>
                <a:cubicBezTo>
                  <a:pt x="19170" y="88235"/>
                  <a:pt x="33362" y="88808"/>
                  <a:pt x="42334" y="97805"/>
                </a:cubicBezTo>
                <a:cubicBezTo>
                  <a:pt x="46085" y="101565"/>
                  <a:pt x="48368" y="106241"/>
                  <a:pt x="49183" y="111115"/>
                </a:cubicBezTo>
                <a:cubicBezTo>
                  <a:pt x="57148" y="109280"/>
                  <a:pt x="65849" y="111474"/>
                  <a:pt x="72054" y="117695"/>
                </a:cubicBezTo>
                <a:cubicBezTo>
                  <a:pt x="76880" y="122533"/>
                  <a:pt x="79275" y="128887"/>
                  <a:pt x="79242" y="135229"/>
                </a:cubicBezTo>
                <a:cubicBezTo>
                  <a:pt x="85570" y="135191"/>
                  <a:pt x="91911" y="137593"/>
                  <a:pt x="96740" y="142435"/>
                </a:cubicBezTo>
                <a:cubicBezTo>
                  <a:pt x="101564" y="147271"/>
                  <a:pt x="103959" y="153619"/>
                  <a:pt x="103929" y="159957"/>
                </a:cubicBezTo>
                <a:cubicBezTo>
                  <a:pt x="110248" y="159928"/>
                  <a:pt x="116577" y="162330"/>
                  <a:pt x="121400" y="167164"/>
                </a:cubicBezTo>
                <a:cubicBezTo>
                  <a:pt x="130984" y="176774"/>
                  <a:pt x="130984" y="192354"/>
                  <a:pt x="121401" y="201964"/>
                </a:cubicBezTo>
                <a:lnTo>
                  <a:pt x="119249" y="204121"/>
                </a:lnTo>
                <a:lnTo>
                  <a:pt x="131384" y="216160"/>
                </a:lnTo>
                <a:cubicBezTo>
                  <a:pt x="135363" y="220108"/>
                  <a:pt x="141839" y="220109"/>
                  <a:pt x="145819" y="216160"/>
                </a:cubicBezTo>
                <a:cubicBezTo>
                  <a:pt x="149762" y="212248"/>
                  <a:pt x="149768" y="205932"/>
                  <a:pt x="145835" y="202014"/>
                </a:cubicBezTo>
                <a:cubicBezTo>
                  <a:pt x="142832" y="199022"/>
                  <a:pt x="143022" y="193981"/>
                  <a:pt x="146479" y="191277"/>
                </a:cubicBezTo>
                <a:cubicBezTo>
                  <a:pt x="149362" y="189022"/>
                  <a:pt x="153414" y="189323"/>
                  <a:pt x="155947" y="191827"/>
                </a:cubicBezTo>
                <a:cubicBezTo>
                  <a:pt x="159927" y="195764"/>
                  <a:pt x="166394" y="195760"/>
                  <a:pt x="170370" y="191815"/>
                </a:cubicBezTo>
                <a:cubicBezTo>
                  <a:pt x="174314" y="187903"/>
                  <a:pt x="174319" y="181584"/>
                  <a:pt x="170383" y="177666"/>
                </a:cubicBezTo>
                <a:cubicBezTo>
                  <a:pt x="167813" y="175107"/>
                  <a:pt x="167520" y="170960"/>
                  <a:pt x="169872" y="168059"/>
                </a:cubicBezTo>
                <a:cubicBezTo>
                  <a:pt x="172586" y="164711"/>
                  <a:pt x="177523" y="164540"/>
                  <a:pt x="180492" y="167473"/>
                </a:cubicBezTo>
                <a:cubicBezTo>
                  <a:pt x="184473" y="171406"/>
                  <a:pt x="190937" y="171401"/>
                  <a:pt x="194912" y="167458"/>
                </a:cubicBezTo>
                <a:cubicBezTo>
                  <a:pt x="198944" y="163458"/>
                  <a:pt x="198932" y="156961"/>
                  <a:pt x="195067" y="153126"/>
                </a:cubicBezTo>
                <a:lnTo>
                  <a:pt x="195047" y="153106"/>
                </a:lnTo>
                <a:lnTo>
                  <a:pt x="173581" y="131640"/>
                </a:lnTo>
                <a:cubicBezTo>
                  <a:pt x="170792" y="128850"/>
                  <a:pt x="170792" y="124327"/>
                  <a:pt x="173581" y="121537"/>
                </a:cubicBezTo>
                <a:cubicBezTo>
                  <a:pt x="176371" y="118747"/>
                  <a:pt x="180894" y="118747"/>
                  <a:pt x="183684" y="121537"/>
                </a:cubicBezTo>
                <a:lnTo>
                  <a:pt x="208793" y="146618"/>
                </a:lnTo>
                <a:cubicBezTo>
                  <a:pt x="213811" y="151597"/>
                  <a:pt x="222085" y="151645"/>
                  <a:pt x="226436" y="147329"/>
                </a:cubicBezTo>
                <a:cubicBezTo>
                  <a:pt x="230767" y="143032"/>
                  <a:pt x="230736" y="134880"/>
                  <a:pt x="225761" y="129944"/>
                </a:cubicBezTo>
                <a:lnTo>
                  <a:pt x="225741" y="129924"/>
                </a:lnTo>
                <a:lnTo>
                  <a:pt x="162536" y="66720"/>
                </a:lnTo>
                <a:lnTo>
                  <a:pt x="122530" y="66720"/>
                </a:lnTo>
                <a:lnTo>
                  <a:pt x="106512" y="79259"/>
                </a:lnTo>
                <a:cubicBezTo>
                  <a:pt x="93225" y="89663"/>
                  <a:pt x="74026" y="87315"/>
                  <a:pt x="63637" y="74017"/>
                </a:cubicBezTo>
                <a:cubicBezTo>
                  <a:pt x="53252" y="60724"/>
                  <a:pt x="55607" y="41517"/>
                  <a:pt x="68889" y="31119"/>
                </a:cubicBezTo>
                <a:lnTo>
                  <a:pt x="105152" y="2788"/>
                </a:lnTo>
                <a:close/>
              </a:path>
            </a:pathLst>
          </a:custGeom>
          <a:gradFill flip="none" rotWithShape="1">
            <a:gsLst>
              <a:gs pos="0">
                <a:schemeClr val="accent1"/>
              </a:gs>
              <a:gs pos="100000">
                <a:srgbClr val="8678D6"/>
              </a:gs>
            </a:gsLst>
            <a:lin ang="13500000" scaled="1"/>
            <a:tileRect/>
          </a:gradFill>
          <a:ln w="1905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Rectangle: Rounded Corners 43">
            <a:extLst>
              <a:ext uri="{FF2B5EF4-FFF2-40B4-BE49-F238E27FC236}">
                <a16:creationId xmlns:a16="http://schemas.microsoft.com/office/drawing/2014/main" id="{B731C502-CFDC-58EA-2972-22175BBE63E1}"/>
              </a:ext>
              <a:ext uri="{C183D7F6-B498-43B3-948B-1728B52AA6E4}">
                <adec:decorative xmlns:adec="http://schemas.microsoft.com/office/drawing/2017/decorative" val="1"/>
              </a:ext>
            </a:extLst>
          </p:cNvPr>
          <p:cNvSpPr>
            <a:spLocks/>
          </p:cNvSpPr>
          <p:nvPr/>
        </p:nvSpPr>
        <p:spPr bwMode="auto">
          <a:xfrm>
            <a:off x="3392610" y="1592120"/>
            <a:ext cx="2560320" cy="3657600"/>
          </a:xfrm>
          <a:prstGeom prst="roundRect">
            <a:avLst>
              <a:gd name="adj" fmla="val 5000"/>
            </a:avLst>
          </a:prstGeom>
          <a:solidFill>
            <a:schemeClr val="bg1"/>
          </a:solidFill>
          <a:ln w="19050">
            <a:gradFill>
              <a:gsLst>
                <a:gs pos="0">
                  <a:srgbClr val="50E6FF"/>
                </a:gs>
                <a:gs pos="99000">
                  <a:srgbClr val="D59DFF"/>
                </a:gs>
              </a:gsLst>
              <a:lin ang="0" scaled="0"/>
            </a:gradFill>
            <a:headEnd type="oval" w="med" len="med"/>
            <a:tailEnd type="oval" w="med" len="med"/>
          </a:ln>
          <a:effectLst>
            <a:outerShdw blurRad="308254" dist="97833" dir="7615358" sx="100880" sy="100880" algn="tl" rotWithShape="0">
              <a:prstClr val="black">
                <a:alpha val="9348"/>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548640" rIns="27432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hlinkClick r:id="rId5"/>
              </a:rPr>
              <a:t>Sales Close Agent</a:t>
            </a:r>
            <a:endPar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endParaRPr>
          </a:p>
          <a:p>
            <a:pPr marL="0" marR="0" lvl="0" indent="0" algn="ctr" defTabSz="914367" rtl="0" eaLnBrk="1" fontAlgn="auto" latinLnBrk="0" hangingPunct="1">
              <a:lnSpc>
                <a:spcPct val="11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Works </a:t>
            </a:r>
            <a:r>
              <a:rPr kumimoji="0" lang="en-US" sz="1200" b="0"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autonomously to monitor, research, and prioritize inbound leads </a:t>
            </a:r>
            <a:r>
              <a:rPr kumimoji="0" lang="en-U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and can develop </a:t>
            </a:r>
            <a:r>
              <a:rPr kumimoji="0" lang="en-US" sz="1200" b="0" i="0" u="none" strike="noStrike" kern="1200" cap="none" spc="0" normalizeH="0" baseline="0" noProof="0" dirty="0">
                <a:ln>
                  <a:noFill/>
                </a:ln>
                <a:solidFill>
                  <a:srgbClr val="000000"/>
                </a:solidFill>
                <a:effectLst/>
                <a:uLnTx/>
                <a:uFillTx/>
                <a:latin typeface="Segoe UI"/>
                <a:ea typeface="+mn-ea"/>
                <a:cs typeface="+mn-cs"/>
              </a:rPr>
              <a:t>personalized outreach emails based on research and insights</a:t>
            </a:r>
            <a:r>
              <a:rPr kumimoji="0" lang="en-U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 Can pass on leads as well as autonomously close deals.</a:t>
            </a:r>
          </a:p>
          <a:p>
            <a:pPr marL="0" marR="0" lvl="0" indent="0" algn="ctr" defTabSz="932742" rtl="0" eaLnBrk="1" fontAlgn="auto" latinLnBrk="0" hangingPunct="1">
              <a:lnSpc>
                <a:spcPct val="100000"/>
              </a:lnSpc>
              <a:spcBef>
                <a:spcPts val="600"/>
              </a:spcBef>
              <a:spcAft>
                <a:spcPts val="1200"/>
              </a:spcAft>
              <a:buClrTx/>
              <a:buSzTx/>
              <a:buFontTx/>
              <a:buNone/>
              <a:tabLst/>
              <a:defRPr/>
            </a:pPr>
            <a:endPar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endParaRPr>
          </a:p>
        </p:txBody>
      </p:sp>
      <p:sp>
        <p:nvSpPr>
          <p:cNvPr id="18" name="Rectangle 17">
            <a:extLst>
              <a:ext uri="{FF2B5EF4-FFF2-40B4-BE49-F238E27FC236}">
                <a16:creationId xmlns:a16="http://schemas.microsoft.com/office/drawing/2014/main" id="{E3043C42-CB92-348D-307B-7087B7D25494}"/>
              </a:ext>
              <a:ext uri="{C183D7F6-B498-43B3-948B-1728B52AA6E4}">
                <adec:decorative xmlns:adec="http://schemas.microsoft.com/office/drawing/2017/decorative" val="0"/>
              </a:ext>
            </a:extLst>
          </p:cNvPr>
          <p:cNvSpPr/>
          <p:nvPr/>
        </p:nvSpPr>
        <p:spPr bwMode="auto">
          <a:xfrm>
            <a:off x="3392609" y="4470496"/>
            <a:ext cx="2560320" cy="27885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lvl="0" algn="ctr" defTabSz="932742">
              <a:buSzPct val="90000"/>
              <a:defRPr/>
            </a:pPr>
            <a:r>
              <a:rPr lang="en-US" sz="1200" dirty="0">
                <a:solidFill>
                  <a:srgbClr val="000000"/>
                </a:solidFill>
                <a:latin typeface="Segoe Sans Display Semibold" pitchFamily="2" charset="0"/>
                <a:cs typeface="Segoe Sans Display Semibold" pitchFamily="2" charset="0"/>
              </a:rPr>
              <a:t>Dynamics 365 Sales</a:t>
            </a:r>
            <a:endParaRPr lang="en-US" sz="1600" dirty="0">
              <a:solidFill>
                <a:srgbClr val="000000"/>
              </a:solidFill>
              <a:latin typeface="Segoe Sans Display Semibold" pitchFamily="2" charset="0"/>
              <a:cs typeface="Segoe Sans Display Semibold" pitchFamily="2" charset="0"/>
            </a:endParaRPr>
          </a:p>
        </p:txBody>
      </p:sp>
      <p:sp>
        <p:nvSpPr>
          <p:cNvPr id="47" name="Graphic 45">
            <a:extLst>
              <a:ext uri="{FF2B5EF4-FFF2-40B4-BE49-F238E27FC236}">
                <a16:creationId xmlns:a16="http://schemas.microsoft.com/office/drawing/2014/main" id="{3CE5895C-08F2-5165-58E2-D6AB0216E17D}"/>
              </a:ext>
              <a:ext uri="{C183D7F6-B498-43B3-948B-1728B52AA6E4}">
                <adec:decorative xmlns:adec="http://schemas.microsoft.com/office/drawing/2017/decorative" val="1"/>
              </a:ext>
            </a:extLst>
          </p:cNvPr>
          <p:cNvSpPr/>
          <p:nvPr/>
        </p:nvSpPr>
        <p:spPr>
          <a:xfrm>
            <a:off x="4518907" y="1782469"/>
            <a:ext cx="307723" cy="303550"/>
          </a:xfrm>
          <a:custGeom>
            <a:avLst/>
            <a:gdLst>
              <a:gd name="connsiteX0" fmla="*/ 0 w 250039"/>
              <a:gd name="connsiteY0" fmla="*/ 47625 h 246648"/>
              <a:gd name="connsiteX1" fmla="*/ 47625 w 250039"/>
              <a:gd name="connsiteY1" fmla="*/ 0 h 246648"/>
              <a:gd name="connsiteX2" fmla="*/ 181017 w 250039"/>
              <a:gd name="connsiteY2" fmla="*/ 0 h 246648"/>
              <a:gd name="connsiteX3" fmla="*/ 228642 w 250039"/>
              <a:gd name="connsiteY3" fmla="*/ 47625 h 246648"/>
              <a:gd name="connsiteX4" fmla="*/ 228642 w 250039"/>
              <a:gd name="connsiteY4" fmla="*/ 95275 h 246648"/>
              <a:gd name="connsiteX5" fmla="*/ 228600 w 250039"/>
              <a:gd name="connsiteY5" fmla="*/ 95243 h 246648"/>
              <a:gd name="connsiteX6" fmla="*/ 209592 w 250039"/>
              <a:gd name="connsiteY6" fmla="*/ 84144 h 246648"/>
              <a:gd name="connsiteX7" fmla="*/ 204788 w 250039"/>
              <a:gd name="connsiteY7" fmla="*/ 82197 h 246648"/>
              <a:gd name="connsiteX8" fmla="*/ 204788 w 250039"/>
              <a:gd name="connsiteY8" fmla="*/ 57150 h 246648"/>
              <a:gd name="connsiteX9" fmla="*/ 23813 w 250039"/>
              <a:gd name="connsiteY9" fmla="*/ 57150 h 246648"/>
              <a:gd name="connsiteX10" fmla="*/ 23813 w 250039"/>
              <a:gd name="connsiteY10" fmla="*/ 180975 h 246648"/>
              <a:gd name="connsiteX11" fmla="*/ 47625 w 250039"/>
              <a:gd name="connsiteY11" fmla="*/ 204788 h 246648"/>
              <a:gd name="connsiteX12" fmla="*/ 82197 w 250039"/>
              <a:gd name="connsiteY12" fmla="*/ 204788 h 246648"/>
              <a:gd name="connsiteX13" fmla="*/ 84144 w 250039"/>
              <a:gd name="connsiteY13" fmla="*/ 209592 h 246648"/>
              <a:gd name="connsiteX14" fmla="*/ 94241 w 250039"/>
              <a:gd name="connsiteY14" fmla="*/ 227242 h 246648"/>
              <a:gd name="connsiteX15" fmla="*/ 95243 w 250039"/>
              <a:gd name="connsiteY15" fmla="*/ 228600 h 246648"/>
              <a:gd name="connsiteX16" fmla="*/ 95275 w 250039"/>
              <a:gd name="connsiteY16" fmla="*/ 228642 h 246648"/>
              <a:gd name="connsiteX17" fmla="*/ 47625 w 250039"/>
              <a:gd name="connsiteY17" fmla="*/ 228642 h 246648"/>
              <a:gd name="connsiteX18" fmla="*/ 0 w 250039"/>
              <a:gd name="connsiteY18" fmla="*/ 181017 h 246648"/>
              <a:gd name="connsiteX19" fmla="*/ 0 w 250039"/>
              <a:gd name="connsiteY19" fmla="*/ 47625 h 246648"/>
              <a:gd name="connsiteX20" fmla="*/ 114329 w 250039"/>
              <a:gd name="connsiteY20" fmla="*/ 85705 h 246648"/>
              <a:gd name="connsiteX21" fmla="*/ 114329 w 250039"/>
              <a:gd name="connsiteY21" fmla="*/ 95221 h 246648"/>
              <a:gd name="connsiteX22" fmla="*/ 95279 w 250039"/>
              <a:gd name="connsiteY22" fmla="*/ 114252 h 246648"/>
              <a:gd name="connsiteX23" fmla="*/ 95279 w 250039"/>
              <a:gd name="connsiteY23" fmla="*/ 95230 h 246648"/>
              <a:gd name="connsiteX24" fmla="*/ 57231 w 250039"/>
              <a:gd name="connsiteY24" fmla="*/ 95230 h 246648"/>
              <a:gd name="connsiteX25" fmla="*/ 57231 w 250039"/>
              <a:gd name="connsiteY25" fmla="*/ 171445 h 246648"/>
              <a:gd name="connsiteX26" fmla="*/ 76200 w 250039"/>
              <a:gd name="connsiteY26" fmla="*/ 171445 h 246648"/>
              <a:gd name="connsiteX27" fmla="*/ 78104 w 250039"/>
              <a:gd name="connsiteY27" fmla="*/ 190495 h 246648"/>
              <a:gd name="connsiteX28" fmla="*/ 47706 w 250039"/>
              <a:gd name="connsiteY28" fmla="*/ 190495 h 246648"/>
              <a:gd name="connsiteX29" fmla="*/ 38181 w 250039"/>
              <a:gd name="connsiteY29" fmla="*/ 180970 h 246648"/>
              <a:gd name="connsiteX30" fmla="*/ 38181 w 250039"/>
              <a:gd name="connsiteY30" fmla="*/ 85705 h 246648"/>
              <a:gd name="connsiteX31" fmla="*/ 47706 w 250039"/>
              <a:gd name="connsiteY31" fmla="*/ 76180 h 246648"/>
              <a:gd name="connsiteX32" fmla="*/ 104804 w 250039"/>
              <a:gd name="connsiteY32" fmla="*/ 76180 h 246648"/>
              <a:gd name="connsiteX33" fmla="*/ 114329 w 250039"/>
              <a:gd name="connsiteY33" fmla="*/ 85705 h 246648"/>
              <a:gd name="connsiteX34" fmla="*/ 120747 w 250039"/>
              <a:gd name="connsiteY34" fmla="*/ 234025 h 246648"/>
              <a:gd name="connsiteX35" fmla="*/ 121184 w 250039"/>
              <a:gd name="connsiteY35" fmla="*/ 232545 h 246648"/>
              <a:gd name="connsiteX36" fmla="*/ 93612 w 250039"/>
              <a:gd name="connsiteY36" fmla="*/ 184734 h 246648"/>
              <a:gd name="connsiteX37" fmla="*/ 94287 w 250039"/>
              <a:gd name="connsiteY37" fmla="*/ 158568 h 246648"/>
              <a:gd name="connsiteX38" fmla="*/ 121712 w 250039"/>
              <a:gd name="connsiteY38" fmla="*/ 111067 h 246648"/>
              <a:gd name="connsiteX39" fmla="*/ 144034 w 250039"/>
              <a:gd name="connsiteY39" fmla="*/ 97399 h 246648"/>
              <a:gd name="connsiteX40" fmla="*/ 199227 w 250039"/>
              <a:gd name="connsiteY40" fmla="*/ 97371 h 246648"/>
              <a:gd name="connsiteX41" fmla="*/ 200290 w 250039"/>
              <a:gd name="connsiteY41" fmla="*/ 96253 h 246648"/>
              <a:gd name="connsiteX42" fmla="*/ 211748 w 250039"/>
              <a:gd name="connsiteY42" fmla="*/ 101653 h 246648"/>
              <a:gd name="connsiteX43" fmla="*/ 222154 w 250039"/>
              <a:gd name="connsiteY43" fmla="*/ 108876 h 246648"/>
              <a:gd name="connsiteX44" fmla="*/ 221717 w 250039"/>
              <a:gd name="connsiteY44" fmla="*/ 110357 h 246648"/>
              <a:gd name="connsiteX45" fmla="*/ 249289 w 250039"/>
              <a:gd name="connsiteY45" fmla="*/ 158168 h 246648"/>
              <a:gd name="connsiteX46" fmla="*/ 248613 w 250039"/>
              <a:gd name="connsiteY46" fmla="*/ 184334 h 246648"/>
              <a:gd name="connsiteX47" fmla="*/ 221189 w 250039"/>
              <a:gd name="connsiteY47" fmla="*/ 231835 h 246648"/>
              <a:gd name="connsiteX48" fmla="*/ 198867 w 250039"/>
              <a:gd name="connsiteY48" fmla="*/ 245503 h 246648"/>
              <a:gd name="connsiteX49" fmla="*/ 143674 w 250039"/>
              <a:gd name="connsiteY49" fmla="*/ 245531 h 246648"/>
              <a:gd name="connsiteX50" fmla="*/ 142611 w 250039"/>
              <a:gd name="connsiteY50" fmla="*/ 246649 h 246648"/>
              <a:gd name="connsiteX51" fmla="*/ 131153 w 250039"/>
              <a:gd name="connsiteY51" fmla="*/ 241249 h 246648"/>
              <a:gd name="connsiteX52" fmla="*/ 120747 w 250039"/>
              <a:gd name="connsiteY52" fmla="*/ 234025 h 246648"/>
              <a:gd name="connsiteX53" fmla="*/ 160460 w 250039"/>
              <a:gd name="connsiteY53" fmla="*/ 190487 h 246648"/>
              <a:gd name="connsiteX54" fmla="*/ 189848 w 250039"/>
              <a:gd name="connsiteY54" fmla="*/ 182072 h 246648"/>
              <a:gd name="connsiteX55" fmla="*/ 182441 w 250039"/>
              <a:gd name="connsiteY55" fmla="*/ 152415 h 246648"/>
              <a:gd name="connsiteX56" fmla="*/ 153053 w 250039"/>
              <a:gd name="connsiteY56" fmla="*/ 160830 h 246648"/>
              <a:gd name="connsiteX57" fmla="*/ 160460 w 250039"/>
              <a:gd name="connsiteY57" fmla="*/ 190487 h 24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0039" h="246648">
                <a:moveTo>
                  <a:pt x="0" y="47625"/>
                </a:moveTo>
                <a:cubicBezTo>
                  <a:pt x="0" y="21322"/>
                  <a:pt x="21322" y="0"/>
                  <a:pt x="47625" y="0"/>
                </a:cubicBezTo>
                <a:lnTo>
                  <a:pt x="181017" y="0"/>
                </a:lnTo>
                <a:cubicBezTo>
                  <a:pt x="207319" y="0"/>
                  <a:pt x="228642" y="21322"/>
                  <a:pt x="228642" y="47625"/>
                </a:cubicBezTo>
                <a:lnTo>
                  <a:pt x="228642" y="95275"/>
                </a:lnTo>
                <a:lnTo>
                  <a:pt x="228600" y="95243"/>
                </a:lnTo>
                <a:cubicBezTo>
                  <a:pt x="222750" y="90849"/>
                  <a:pt x="216378" y="87113"/>
                  <a:pt x="209592" y="84144"/>
                </a:cubicBezTo>
                <a:cubicBezTo>
                  <a:pt x="208013" y="83453"/>
                  <a:pt x="206411" y="82804"/>
                  <a:pt x="204788" y="82197"/>
                </a:cubicBezTo>
                <a:lnTo>
                  <a:pt x="204788" y="57150"/>
                </a:lnTo>
                <a:lnTo>
                  <a:pt x="23813" y="57150"/>
                </a:lnTo>
                <a:lnTo>
                  <a:pt x="23813" y="180975"/>
                </a:lnTo>
                <a:cubicBezTo>
                  <a:pt x="23813" y="194126"/>
                  <a:pt x="34474" y="204788"/>
                  <a:pt x="47625" y="204788"/>
                </a:cubicBezTo>
                <a:lnTo>
                  <a:pt x="82197" y="204788"/>
                </a:lnTo>
                <a:cubicBezTo>
                  <a:pt x="82804" y="206411"/>
                  <a:pt x="83453" y="208013"/>
                  <a:pt x="84144" y="209592"/>
                </a:cubicBezTo>
                <a:cubicBezTo>
                  <a:pt x="86884" y="215856"/>
                  <a:pt x="90279" y="221768"/>
                  <a:pt x="94241" y="227242"/>
                </a:cubicBezTo>
                <a:cubicBezTo>
                  <a:pt x="94572" y="227698"/>
                  <a:pt x="94905" y="228150"/>
                  <a:pt x="95243" y="228600"/>
                </a:cubicBezTo>
                <a:lnTo>
                  <a:pt x="95275" y="228642"/>
                </a:lnTo>
                <a:lnTo>
                  <a:pt x="47625" y="228642"/>
                </a:lnTo>
                <a:cubicBezTo>
                  <a:pt x="21322" y="228642"/>
                  <a:pt x="0" y="207319"/>
                  <a:pt x="0" y="181017"/>
                </a:cubicBezTo>
                <a:lnTo>
                  <a:pt x="0" y="47625"/>
                </a:lnTo>
                <a:close/>
                <a:moveTo>
                  <a:pt x="114329" y="85705"/>
                </a:moveTo>
                <a:lnTo>
                  <a:pt x="114329" y="95221"/>
                </a:lnTo>
                <a:cubicBezTo>
                  <a:pt x="107117" y="100634"/>
                  <a:pt x="100698" y="107047"/>
                  <a:pt x="95279" y="114252"/>
                </a:cubicBezTo>
                <a:lnTo>
                  <a:pt x="95279" y="95230"/>
                </a:lnTo>
                <a:lnTo>
                  <a:pt x="57231" y="95230"/>
                </a:lnTo>
                <a:lnTo>
                  <a:pt x="57231" y="171445"/>
                </a:lnTo>
                <a:lnTo>
                  <a:pt x="76200" y="171445"/>
                </a:lnTo>
                <a:cubicBezTo>
                  <a:pt x="76200" y="177967"/>
                  <a:pt x="76855" y="184341"/>
                  <a:pt x="78104" y="190495"/>
                </a:cubicBezTo>
                <a:lnTo>
                  <a:pt x="47706" y="190495"/>
                </a:lnTo>
                <a:cubicBezTo>
                  <a:pt x="42446" y="190495"/>
                  <a:pt x="38181" y="186231"/>
                  <a:pt x="38181" y="180970"/>
                </a:cubicBezTo>
                <a:lnTo>
                  <a:pt x="38181" y="85705"/>
                </a:lnTo>
                <a:cubicBezTo>
                  <a:pt x="38181" y="80444"/>
                  <a:pt x="42446" y="76180"/>
                  <a:pt x="47706" y="76180"/>
                </a:cubicBezTo>
                <a:lnTo>
                  <a:pt x="104804" y="76180"/>
                </a:lnTo>
                <a:cubicBezTo>
                  <a:pt x="110064" y="76180"/>
                  <a:pt x="114329" y="80444"/>
                  <a:pt x="114329" y="85705"/>
                </a:cubicBezTo>
                <a:close/>
                <a:moveTo>
                  <a:pt x="120747" y="234025"/>
                </a:moveTo>
                <a:lnTo>
                  <a:pt x="121184" y="232545"/>
                </a:lnTo>
                <a:cubicBezTo>
                  <a:pt x="127348" y="211654"/>
                  <a:pt x="114774" y="189860"/>
                  <a:pt x="93612" y="184734"/>
                </a:cubicBezTo>
                <a:cubicBezTo>
                  <a:pt x="92435" y="176157"/>
                  <a:pt x="92631" y="167316"/>
                  <a:pt x="94287" y="158568"/>
                </a:cubicBezTo>
                <a:cubicBezTo>
                  <a:pt x="115233" y="153362"/>
                  <a:pt x="127676" y="131810"/>
                  <a:pt x="121712" y="111067"/>
                </a:cubicBezTo>
                <a:cubicBezTo>
                  <a:pt x="128460" y="105258"/>
                  <a:pt x="136018" y="100669"/>
                  <a:pt x="144034" y="97399"/>
                </a:cubicBezTo>
                <a:cubicBezTo>
                  <a:pt x="159055" y="113164"/>
                  <a:pt x="184216" y="113156"/>
                  <a:pt x="199227" y="97371"/>
                </a:cubicBezTo>
                <a:lnTo>
                  <a:pt x="200290" y="96253"/>
                </a:lnTo>
                <a:cubicBezTo>
                  <a:pt x="204194" y="97707"/>
                  <a:pt x="208026" y="99504"/>
                  <a:pt x="211748" y="101653"/>
                </a:cubicBezTo>
                <a:cubicBezTo>
                  <a:pt x="215471" y="103802"/>
                  <a:pt x="218943" y="106222"/>
                  <a:pt x="222154" y="108876"/>
                </a:cubicBezTo>
                <a:lnTo>
                  <a:pt x="221717" y="110357"/>
                </a:lnTo>
                <a:cubicBezTo>
                  <a:pt x="215553" y="131248"/>
                  <a:pt x="228127" y="153042"/>
                  <a:pt x="249289" y="158168"/>
                </a:cubicBezTo>
                <a:cubicBezTo>
                  <a:pt x="250467" y="166745"/>
                  <a:pt x="250270" y="175586"/>
                  <a:pt x="248613" y="184334"/>
                </a:cubicBezTo>
                <a:cubicBezTo>
                  <a:pt x="227668" y="189541"/>
                  <a:pt x="215225" y="211092"/>
                  <a:pt x="221189" y="231835"/>
                </a:cubicBezTo>
                <a:cubicBezTo>
                  <a:pt x="214441" y="237644"/>
                  <a:pt x="206883" y="242233"/>
                  <a:pt x="198867" y="245503"/>
                </a:cubicBezTo>
                <a:cubicBezTo>
                  <a:pt x="183846" y="229738"/>
                  <a:pt x="158685" y="229747"/>
                  <a:pt x="143674" y="245531"/>
                </a:cubicBezTo>
                <a:lnTo>
                  <a:pt x="142611" y="246649"/>
                </a:lnTo>
                <a:cubicBezTo>
                  <a:pt x="138707" y="245194"/>
                  <a:pt x="134875" y="243398"/>
                  <a:pt x="131153" y="241249"/>
                </a:cubicBezTo>
                <a:cubicBezTo>
                  <a:pt x="127430" y="239100"/>
                  <a:pt x="123958" y="236680"/>
                  <a:pt x="120747" y="234025"/>
                </a:cubicBezTo>
                <a:close/>
                <a:moveTo>
                  <a:pt x="160460" y="190487"/>
                </a:moveTo>
                <a:cubicBezTo>
                  <a:pt x="170620" y="196353"/>
                  <a:pt x="183778" y="192586"/>
                  <a:pt x="189848" y="182072"/>
                </a:cubicBezTo>
                <a:cubicBezTo>
                  <a:pt x="195918" y="171560"/>
                  <a:pt x="192601" y="158281"/>
                  <a:pt x="182441" y="152415"/>
                </a:cubicBezTo>
                <a:cubicBezTo>
                  <a:pt x="172281" y="146549"/>
                  <a:pt x="159124" y="150316"/>
                  <a:pt x="153053" y="160830"/>
                </a:cubicBezTo>
                <a:cubicBezTo>
                  <a:pt x="146984" y="171342"/>
                  <a:pt x="150300" y="184620"/>
                  <a:pt x="160460" y="190487"/>
                </a:cubicBezTo>
                <a:close/>
              </a:path>
            </a:pathLst>
          </a:custGeom>
          <a:gradFill flip="none" rotWithShape="1">
            <a:gsLst>
              <a:gs pos="0">
                <a:schemeClr val="accent1"/>
              </a:gs>
              <a:gs pos="100000">
                <a:srgbClr val="8678D6"/>
              </a:gs>
            </a:gsLst>
            <a:lin ang="13500000" scaled="1"/>
            <a:tileRect/>
          </a:gra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9" name="Rectangle: Rounded Corners 43">
            <a:extLst>
              <a:ext uri="{FF2B5EF4-FFF2-40B4-BE49-F238E27FC236}">
                <a16:creationId xmlns:a16="http://schemas.microsoft.com/office/drawing/2014/main" id="{00358E05-A210-C4AD-7C49-5AB027B9F7C6}"/>
              </a:ext>
              <a:ext uri="{C183D7F6-B498-43B3-948B-1728B52AA6E4}">
                <adec:decorative xmlns:adec="http://schemas.microsoft.com/office/drawing/2017/decorative" val="1"/>
              </a:ext>
            </a:extLst>
          </p:cNvPr>
          <p:cNvSpPr>
            <a:spLocks/>
          </p:cNvSpPr>
          <p:nvPr/>
        </p:nvSpPr>
        <p:spPr bwMode="auto">
          <a:xfrm>
            <a:off x="6196957" y="1592120"/>
            <a:ext cx="2560320" cy="3657600"/>
          </a:xfrm>
          <a:prstGeom prst="roundRect">
            <a:avLst>
              <a:gd name="adj" fmla="val 5000"/>
            </a:avLst>
          </a:prstGeom>
          <a:solidFill>
            <a:schemeClr val="bg1"/>
          </a:solidFill>
          <a:ln w="19050">
            <a:gradFill>
              <a:gsLst>
                <a:gs pos="0">
                  <a:srgbClr val="50E6FF"/>
                </a:gs>
                <a:gs pos="99000">
                  <a:srgbClr val="D59DFF"/>
                </a:gs>
              </a:gsLst>
              <a:lin ang="0" scaled="0"/>
            </a:gradFill>
            <a:headEnd type="oval" w="med" len="med"/>
            <a:tailEnd type="oval" w="med" len="med"/>
          </a:ln>
          <a:effectLst>
            <a:outerShdw blurRad="308254" dist="97833" dir="7615358" sx="100880" sy="100880" algn="tl" rotWithShape="0">
              <a:prstClr val="black">
                <a:alpha val="9348"/>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548640" rIns="27432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hlinkClick r:id="rId6"/>
              </a:rPr>
              <a:t>Sales Research </a:t>
            </a:r>
            <a:br>
              <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hlinkClick r:id="rId6"/>
              </a:rPr>
            </a:br>
            <a:r>
              <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hlinkClick r:id="rId6"/>
              </a:rPr>
              <a:t>Agent</a:t>
            </a:r>
            <a:endPar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endParaRPr>
          </a:p>
          <a:p>
            <a:pPr marL="0" marR="0" lvl="0" indent="0" algn="ctr" defTabSz="914367" rtl="0" eaLnBrk="1" fontAlgn="auto" latinLnBrk="0" hangingPunct="1">
              <a:lnSpc>
                <a:spcPct val="11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Sans Display Semibold"/>
                <a:ea typeface="+mn-ea"/>
                <a:cs typeface="Segoe Sans Display Semibold"/>
              </a:rPr>
              <a:t>Provides </a:t>
            </a: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deep insights </a:t>
            </a:r>
            <a:b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b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and </a:t>
            </a:r>
            <a:r>
              <a:rPr kumimoji="0" lang="en-US" sz="1200" b="0" i="0" u="none" strike="noStrike" kern="1200" cap="none" spc="0" normalizeH="0" baseline="0" noProof="0" dirty="0">
                <a:ln>
                  <a:noFill/>
                </a:ln>
                <a:solidFill>
                  <a:srgbClr val="000000"/>
                </a:solidFill>
                <a:effectLst/>
                <a:uLnTx/>
                <a:uFillTx/>
                <a:latin typeface="Segoe Sans Display Semibold"/>
                <a:ea typeface="+mn-ea"/>
                <a:cs typeface="Segoe Sans Display Semibold"/>
              </a:rPr>
              <a:t>actionable recommendations to sales teams </a:t>
            </a:r>
            <a:r>
              <a:rPr kumimoji="0" lang="en-US" sz="1200" b="0" i="0" u="none" strike="noStrike" kern="1200" cap="none" spc="0" normalizeH="0" baseline="0" noProof="0" dirty="0">
                <a:ln>
                  <a:noFill/>
                </a:ln>
                <a:solidFill>
                  <a:srgbClr val="000000"/>
                </a:solidFill>
                <a:effectLst/>
                <a:uLnTx/>
                <a:uFillTx/>
                <a:latin typeface="Segoe Sans Display"/>
                <a:ea typeface="+mn-ea"/>
                <a:cs typeface="Segoe Sans Display"/>
              </a:rPr>
              <a:t>by analyzing cross-domain enterprise data from multiple sources. </a:t>
            </a:r>
          </a:p>
          <a:p>
            <a:pPr marL="0" marR="0" lvl="0" indent="0" algn="ctr" defTabSz="932742" rtl="0" eaLnBrk="1" fontAlgn="auto" latinLnBrk="0" hangingPunct="1">
              <a:lnSpc>
                <a:spcPct val="100000"/>
              </a:lnSpc>
              <a:spcBef>
                <a:spcPts val="600"/>
              </a:spcBef>
              <a:spcAft>
                <a:spcPts val="1200"/>
              </a:spcAft>
              <a:buClrTx/>
              <a:buSzTx/>
              <a:buFontTx/>
              <a:buNone/>
              <a:tabLst/>
              <a:defRPr/>
            </a:pPr>
            <a:endPar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endParaRPr>
          </a:p>
        </p:txBody>
      </p:sp>
      <p:sp>
        <p:nvSpPr>
          <p:cNvPr id="26" name="Rectangle 25">
            <a:extLst>
              <a:ext uri="{FF2B5EF4-FFF2-40B4-BE49-F238E27FC236}">
                <a16:creationId xmlns:a16="http://schemas.microsoft.com/office/drawing/2014/main" id="{395DB145-9A40-486C-AAF2-9BFAB2CFDD82}"/>
              </a:ext>
              <a:ext uri="{C183D7F6-B498-43B3-948B-1728B52AA6E4}">
                <adec:decorative xmlns:adec="http://schemas.microsoft.com/office/drawing/2017/decorative" val="0"/>
              </a:ext>
            </a:extLst>
          </p:cNvPr>
          <p:cNvSpPr/>
          <p:nvPr/>
        </p:nvSpPr>
        <p:spPr bwMode="auto">
          <a:xfrm>
            <a:off x="6211862" y="4470496"/>
            <a:ext cx="2545416" cy="2769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Dynamics 365 Sales</a:t>
            </a:r>
            <a:endParaRPr kumimoji="0" lang="en-US" sz="1600" b="0"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endParaRPr>
          </a:p>
        </p:txBody>
      </p:sp>
      <p:sp>
        <p:nvSpPr>
          <p:cNvPr id="50" name="Graphic 48">
            <a:extLst>
              <a:ext uri="{FF2B5EF4-FFF2-40B4-BE49-F238E27FC236}">
                <a16:creationId xmlns:a16="http://schemas.microsoft.com/office/drawing/2014/main" id="{8013EE43-52D0-52CE-BEB5-E02D48D43428}"/>
              </a:ext>
              <a:ext uri="{C183D7F6-B498-43B3-948B-1728B52AA6E4}">
                <adec:decorative xmlns:adec="http://schemas.microsoft.com/office/drawing/2017/decorative" val="1"/>
              </a:ext>
            </a:extLst>
          </p:cNvPr>
          <p:cNvSpPr/>
          <p:nvPr/>
        </p:nvSpPr>
        <p:spPr>
          <a:xfrm>
            <a:off x="7323605" y="1782469"/>
            <a:ext cx="321929" cy="303550"/>
          </a:xfrm>
          <a:custGeom>
            <a:avLst/>
            <a:gdLst>
              <a:gd name="connsiteX0" fmla="*/ 145256 w 198267"/>
              <a:gd name="connsiteY0" fmla="*/ 0 h 186948"/>
              <a:gd name="connsiteX1" fmla="*/ 171450 w 198267"/>
              <a:gd name="connsiteY1" fmla="*/ 26194 h 186948"/>
              <a:gd name="connsiteX2" fmla="*/ 171450 w 198267"/>
              <a:gd name="connsiteY2" fmla="*/ 80983 h 186948"/>
              <a:gd name="connsiteX3" fmla="*/ 147638 w 198267"/>
              <a:gd name="connsiteY3" fmla="*/ 76237 h 186948"/>
              <a:gd name="connsiteX4" fmla="*/ 133350 w 198267"/>
              <a:gd name="connsiteY4" fmla="*/ 77894 h 186948"/>
              <a:gd name="connsiteX5" fmla="*/ 133350 w 198267"/>
              <a:gd name="connsiteY5" fmla="*/ 45079 h 186948"/>
              <a:gd name="connsiteX6" fmla="*/ 126206 w 198267"/>
              <a:gd name="connsiteY6" fmla="*/ 38132 h 186948"/>
              <a:gd name="connsiteX7" fmla="*/ 119063 w 198267"/>
              <a:gd name="connsiteY7" fmla="*/ 45079 h 186948"/>
              <a:gd name="connsiteX8" fmla="*/ 119063 w 198267"/>
              <a:gd name="connsiteY8" fmla="*/ 83211 h 186948"/>
              <a:gd name="connsiteX9" fmla="*/ 92701 w 198267"/>
              <a:gd name="connsiteY9" fmla="*/ 109571 h 186948"/>
              <a:gd name="connsiteX10" fmla="*/ 92532 w 198267"/>
              <a:gd name="connsiteY10" fmla="*/ 92575 h 186948"/>
              <a:gd name="connsiteX11" fmla="*/ 85488 w 198267"/>
              <a:gd name="connsiteY11" fmla="*/ 85725 h 186948"/>
              <a:gd name="connsiteX12" fmla="*/ 78581 w 198267"/>
              <a:gd name="connsiteY12" fmla="*/ 92712 h 186948"/>
              <a:gd name="connsiteX13" fmla="*/ 78918 w 198267"/>
              <a:gd name="connsiteY13" fmla="*/ 126501 h 186948"/>
              <a:gd name="connsiteX14" fmla="*/ 85908 w 198267"/>
              <a:gd name="connsiteY14" fmla="*/ 133351 h 186948"/>
              <a:gd name="connsiteX15" fmla="*/ 85725 w 198267"/>
              <a:gd name="connsiteY15" fmla="*/ 138150 h 186948"/>
              <a:gd name="connsiteX16" fmla="*/ 95434 w 198267"/>
              <a:gd name="connsiteY16" fmla="*/ 171450 h 186948"/>
              <a:gd name="connsiteX17" fmla="*/ 26194 w 198267"/>
              <a:gd name="connsiteY17" fmla="*/ 171450 h 186948"/>
              <a:gd name="connsiteX18" fmla="*/ 0 w 198267"/>
              <a:gd name="connsiteY18" fmla="*/ 145256 h 186948"/>
              <a:gd name="connsiteX19" fmla="*/ 0 w 198267"/>
              <a:gd name="connsiteY19" fmla="*/ 26194 h 186948"/>
              <a:gd name="connsiteX20" fmla="*/ 26194 w 198267"/>
              <a:gd name="connsiteY20" fmla="*/ 0 h 186948"/>
              <a:gd name="connsiteX21" fmla="*/ 145256 w 198267"/>
              <a:gd name="connsiteY21" fmla="*/ 0 h 186948"/>
              <a:gd name="connsiteX22" fmla="*/ 45244 w 198267"/>
              <a:gd name="connsiteY22" fmla="*/ 57182 h 186948"/>
              <a:gd name="connsiteX23" fmla="*/ 38100 w 198267"/>
              <a:gd name="connsiteY23" fmla="*/ 64295 h 186948"/>
              <a:gd name="connsiteX24" fmla="*/ 38100 w 198267"/>
              <a:gd name="connsiteY24" fmla="*/ 126268 h 186948"/>
              <a:gd name="connsiteX25" fmla="*/ 45244 w 198267"/>
              <a:gd name="connsiteY25" fmla="*/ 133382 h 186948"/>
              <a:gd name="connsiteX26" fmla="*/ 52388 w 198267"/>
              <a:gd name="connsiteY26" fmla="*/ 126268 h 186948"/>
              <a:gd name="connsiteX27" fmla="*/ 52388 w 198267"/>
              <a:gd name="connsiteY27" fmla="*/ 64295 h 186948"/>
              <a:gd name="connsiteX28" fmla="*/ 45244 w 198267"/>
              <a:gd name="connsiteY28" fmla="*/ 57182 h 186948"/>
              <a:gd name="connsiteX29" fmla="*/ 116950 w 198267"/>
              <a:gd name="connsiteY29" fmla="*/ 104580 h 186948"/>
              <a:gd name="connsiteX30" fmla="*/ 103222 w 198267"/>
              <a:gd name="connsiteY30" fmla="*/ 128356 h 186948"/>
              <a:gd name="connsiteX31" fmla="*/ 97658 w 198267"/>
              <a:gd name="connsiteY31" fmla="*/ 129733 h 186948"/>
              <a:gd name="connsiteX32" fmla="*/ 97008 w 198267"/>
              <a:gd name="connsiteY32" fmla="*/ 138151 h 186948"/>
              <a:gd name="connsiteX33" fmla="*/ 97719 w 198267"/>
              <a:gd name="connsiteY33" fmla="*/ 146946 h 186948"/>
              <a:gd name="connsiteX34" fmla="*/ 102857 w 198267"/>
              <a:gd name="connsiteY34" fmla="*/ 148183 h 186948"/>
              <a:gd name="connsiteX35" fmla="*/ 116668 w 198267"/>
              <a:gd name="connsiteY35" fmla="*/ 172096 h 186948"/>
              <a:gd name="connsiteX36" fmla="*/ 114893 w 198267"/>
              <a:gd name="connsiteY36" fmla="*/ 178108 h 186948"/>
              <a:gd name="connsiteX37" fmla="*/ 129029 w 198267"/>
              <a:gd name="connsiteY37" fmla="*/ 186886 h 186948"/>
              <a:gd name="connsiteX38" fmla="*/ 133728 w 198267"/>
              <a:gd name="connsiteY38" fmla="*/ 181946 h 186948"/>
              <a:gd name="connsiteX39" fmla="*/ 161342 w 198267"/>
              <a:gd name="connsiteY39" fmla="*/ 181950 h 186948"/>
              <a:gd name="connsiteX40" fmla="*/ 166092 w 198267"/>
              <a:gd name="connsiteY40" fmla="*/ 186948 h 186948"/>
              <a:gd name="connsiteX41" fmla="*/ 180217 w 198267"/>
              <a:gd name="connsiteY41" fmla="*/ 178253 h 186948"/>
              <a:gd name="connsiteX42" fmla="*/ 178330 w 198267"/>
              <a:gd name="connsiteY42" fmla="*/ 171720 h 186948"/>
              <a:gd name="connsiteX43" fmla="*/ 192057 w 198267"/>
              <a:gd name="connsiteY43" fmla="*/ 147943 h 186948"/>
              <a:gd name="connsiteX44" fmla="*/ 197617 w 198267"/>
              <a:gd name="connsiteY44" fmla="*/ 146568 h 186948"/>
              <a:gd name="connsiteX45" fmla="*/ 198268 w 198267"/>
              <a:gd name="connsiteY45" fmla="*/ 138151 h 186948"/>
              <a:gd name="connsiteX46" fmla="*/ 197557 w 198267"/>
              <a:gd name="connsiteY46" fmla="*/ 129352 h 186948"/>
              <a:gd name="connsiteX47" fmla="*/ 192423 w 198267"/>
              <a:gd name="connsiteY47" fmla="*/ 128116 h 186948"/>
              <a:gd name="connsiteX48" fmla="*/ 178612 w 198267"/>
              <a:gd name="connsiteY48" fmla="*/ 104205 h 186948"/>
              <a:gd name="connsiteX49" fmla="*/ 180385 w 198267"/>
              <a:gd name="connsiteY49" fmla="*/ 98195 h 186948"/>
              <a:gd name="connsiteX50" fmla="*/ 166248 w 198267"/>
              <a:gd name="connsiteY50" fmla="*/ 89415 h 186948"/>
              <a:gd name="connsiteX51" fmla="*/ 161552 w 198267"/>
              <a:gd name="connsiteY51" fmla="*/ 94355 h 186948"/>
              <a:gd name="connsiteX52" fmla="*/ 133938 w 198267"/>
              <a:gd name="connsiteY52" fmla="*/ 94350 h 186948"/>
              <a:gd name="connsiteX53" fmla="*/ 129187 w 198267"/>
              <a:gd name="connsiteY53" fmla="*/ 89350 h 186948"/>
              <a:gd name="connsiteX54" fmla="*/ 115063 w 198267"/>
              <a:gd name="connsiteY54" fmla="*/ 98044 h 186948"/>
              <a:gd name="connsiteX55" fmla="*/ 116950 w 198267"/>
              <a:gd name="connsiteY55" fmla="*/ 104580 h 186948"/>
              <a:gd name="connsiteX56" fmla="*/ 147638 w 198267"/>
              <a:gd name="connsiteY56" fmla="*/ 152438 h 186948"/>
              <a:gd name="connsiteX57" fmla="*/ 133830 w 198267"/>
              <a:gd name="connsiteY57" fmla="*/ 138151 h 186948"/>
              <a:gd name="connsiteX58" fmla="*/ 147638 w 198267"/>
              <a:gd name="connsiteY58" fmla="*/ 123863 h 186948"/>
              <a:gd name="connsiteX59" fmla="*/ 161446 w 198267"/>
              <a:gd name="connsiteY59" fmla="*/ 138151 h 186948"/>
              <a:gd name="connsiteX60" fmla="*/ 147638 w 198267"/>
              <a:gd name="connsiteY60" fmla="*/ 152438 h 1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8267" h="186948">
                <a:moveTo>
                  <a:pt x="145256" y="0"/>
                </a:moveTo>
                <a:cubicBezTo>
                  <a:pt x="159723" y="0"/>
                  <a:pt x="171450" y="11727"/>
                  <a:pt x="171450" y="26194"/>
                </a:cubicBezTo>
                <a:lnTo>
                  <a:pt x="171450" y="80983"/>
                </a:lnTo>
                <a:cubicBezTo>
                  <a:pt x="164120" y="77925"/>
                  <a:pt x="156076" y="76237"/>
                  <a:pt x="147638" y="76237"/>
                </a:cubicBezTo>
                <a:cubicBezTo>
                  <a:pt x="142720" y="76237"/>
                  <a:pt x="137936" y="76811"/>
                  <a:pt x="133350" y="77894"/>
                </a:cubicBezTo>
                <a:lnTo>
                  <a:pt x="133350" y="45079"/>
                </a:lnTo>
                <a:cubicBezTo>
                  <a:pt x="133350" y="41242"/>
                  <a:pt x="130152" y="38132"/>
                  <a:pt x="126206" y="38132"/>
                </a:cubicBezTo>
                <a:cubicBezTo>
                  <a:pt x="122261" y="38132"/>
                  <a:pt x="119063" y="41242"/>
                  <a:pt x="119063" y="45079"/>
                </a:cubicBezTo>
                <a:lnTo>
                  <a:pt x="119063" y="83211"/>
                </a:lnTo>
                <a:cubicBezTo>
                  <a:pt x="107801" y="89081"/>
                  <a:pt x="98571" y="98310"/>
                  <a:pt x="92701" y="109571"/>
                </a:cubicBezTo>
                <a:lnTo>
                  <a:pt x="92532" y="92575"/>
                </a:lnTo>
                <a:cubicBezTo>
                  <a:pt x="92493" y="88755"/>
                  <a:pt x="89340" y="85688"/>
                  <a:pt x="85488" y="85725"/>
                </a:cubicBezTo>
                <a:cubicBezTo>
                  <a:pt x="81636" y="85763"/>
                  <a:pt x="78543" y="88891"/>
                  <a:pt x="78581" y="92712"/>
                </a:cubicBezTo>
                <a:lnTo>
                  <a:pt x="78918" y="126501"/>
                </a:lnTo>
                <a:cubicBezTo>
                  <a:pt x="78956" y="130303"/>
                  <a:pt x="82081" y="133359"/>
                  <a:pt x="85908" y="133351"/>
                </a:cubicBezTo>
                <a:cubicBezTo>
                  <a:pt x="85787" y="134935"/>
                  <a:pt x="85725" y="136535"/>
                  <a:pt x="85725" y="138150"/>
                </a:cubicBezTo>
                <a:cubicBezTo>
                  <a:pt x="85725" y="150408"/>
                  <a:pt x="89287" y="161835"/>
                  <a:pt x="95434" y="171450"/>
                </a:cubicBezTo>
                <a:lnTo>
                  <a:pt x="26194" y="171450"/>
                </a:lnTo>
                <a:cubicBezTo>
                  <a:pt x="11727" y="171450"/>
                  <a:pt x="0" y="159723"/>
                  <a:pt x="0" y="145256"/>
                </a:cubicBezTo>
                <a:lnTo>
                  <a:pt x="0" y="26194"/>
                </a:lnTo>
                <a:cubicBezTo>
                  <a:pt x="0" y="11727"/>
                  <a:pt x="11727" y="0"/>
                  <a:pt x="26194" y="0"/>
                </a:cubicBezTo>
                <a:lnTo>
                  <a:pt x="145256" y="0"/>
                </a:lnTo>
                <a:close/>
                <a:moveTo>
                  <a:pt x="45244" y="57182"/>
                </a:moveTo>
                <a:cubicBezTo>
                  <a:pt x="41298" y="57182"/>
                  <a:pt x="38100" y="60366"/>
                  <a:pt x="38100" y="64295"/>
                </a:cubicBezTo>
                <a:lnTo>
                  <a:pt x="38100" y="126268"/>
                </a:lnTo>
                <a:cubicBezTo>
                  <a:pt x="38100" y="130197"/>
                  <a:pt x="41298" y="133382"/>
                  <a:pt x="45244" y="133382"/>
                </a:cubicBezTo>
                <a:cubicBezTo>
                  <a:pt x="49189" y="133382"/>
                  <a:pt x="52388" y="130197"/>
                  <a:pt x="52388" y="126268"/>
                </a:cubicBezTo>
                <a:lnTo>
                  <a:pt x="52388" y="64295"/>
                </a:lnTo>
                <a:cubicBezTo>
                  <a:pt x="52388" y="60366"/>
                  <a:pt x="49189" y="57182"/>
                  <a:pt x="45244" y="57182"/>
                </a:cubicBezTo>
                <a:close/>
                <a:moveTo>
                  <a:pt x="116950" y="104580"/>
                </a:moveTo>
                <a:cubicBezTo>
                  <a:pt x="119948" y="114965"/>
                  <a:pt x="113715" y="125761"/>
                  <a:pt x="103222" y="128356"/>
                </a:cubicBezTo>
                <a:lnTo>
                  <a:pt x="97658" y="129733"/>
                </a:lnTo>
                <a:cubicBezTo>
                  <a:pt x="97230" y="132474"/>
                  <a:pt x="97008" y="135285"/>
                  <a:pt x="97008" y="138151"/>
                </a:cubicBezTo>
                <a:cubicBezTo>
                  <a:pt x="97008" y="141147"/>
                  <a:pt x="97251" y="144086"/>
                  <a:pt x="97719" y="146946"/>
                </a:cubicBezTo>
                <a:lnTo>
                  <a:pt x="102857" y="148183"/>
                </a:lnTo>
                <a:cubicBezTo>
                  <a:pt x="113453" y="150735"/>
                  <a:pt x="119753" y="161641"/>
                  <a:pt x="116668" y="172096"/>
                </a:cubicBezTo>
                <a:lnTo>
                  <a:pt x="114893" y="178108"/>
                </a:lnTo>
                <a:cubicBezTo>
                  <a:pt x="119076" y="181782"/>
                  <a:pt x="123843" y="184764"/>
                  <a:pt x="129029" y="186886"/>
                </a:cubicBezTo>
                <a:lnTo>
                  <a:pt x="133728" y="181946"/>
                </a:lnTo>
                <a:cubicBezTo>
                  <a:pt x="141240" y="174047"/>
                  <a:pt x="153834" y="174049"/>
                  <a:pt x="161342" y="181950"/>
                </a:cubicBezTo>
                <a:lnTo>
                  <a:pt x="166092" y="186948"/>
                </a:lnTo>
                <a:cubicBezTo>
                  <a:pt x="171270" y="184851"/>
                  <a:pt x="176032" y="181896"/>
                  <a:pt x="180217" y="178253"/>
                </a:cubicBezTo>
                <a:lnTo>
                  <a:pt x="178330" y="171720"/>
                </a:lnTo>
                <a:cubicBezTo>
                  <a:pt x="175332" y="161336"/>
                  <a:pt x="181566" y="150539"/>
                  <a:pt x="192057" y="147943"/>
                </a:cubicBezTo>
                <a:lnTo>
                  <a:pt x="197617" y="146568"/>
                </a:lnTo>
                <a:cubicBezTo>
                  <a:pt x="198046" y="143828"/>
                  <a:pt x="198268" y="141016"/>
                  <a:pt x="198268" y="138151"/>
                </a:cubicBezTo>
                <a:cubicBezTo>
                  <a:pt x="198268" y="135152"/>
                  <a:pt x="198024" y="132213"/>
                  <a:pt x="197557" y="129352"/>
                </a:cubicBezTo>
                <a:lnTo>
                  <a:pt x="192423" y="128116"/>
                </a:lnTo>
                <a:cubicBezTo>
                  <a:pt x="181827" y="125564"/>
                  <a:pt x="175528" y="114658"/>
                  <a:pt x="178612" y="104205"/>
                </a:cubicBezTo>
                <a:lnTo>
                  <a:pt x="180385" y="98195"/>
                </a:lnTo>
                <a:cubicBezTo>
                  <a:pt x="176203" y="94521"/>
                  <a:pt x="171436" y="91538"/>
                  <a:pt x="166248" y="89415"/>
                </a:cubicBezTo>
                <a:lnTo>
                  <a:pt x="161552" y="94355"/>
                </a:lnTo>
                <a:cubicBezTo>
                  <a:pt x="154040" y="102253"/>
                  <a:pt x="141446" y="102251"/>
                  <a:pt x="133938" y="94350"/>
                </a:cubicBezTo>
                <a:lnTo>
                  <a:pt x="129187" y="89350"/>
                </a:lnTo>
                <a:cubicBezTo>
                  <a:pt x="124009" y="91448"/>
                  <a:pt x="119247" y="94402"/>
                  <a:pt x="115063" y="98044"/>
                </a:cubicBezTo>
                <a:lnTo>
                  <a:pt x="116950" y="104580"/>
                </a:lnTo>
                <a:close/>
                <a:moveTo>
                  <a:pt x="147638" y="152438"/>
                </a:moveTo>
                <a:cubicBezTo>
                  <a:pt x="140012" y="152438"/>
                  <a:pt x="133830" y="146041"/>
                  <a:pt x="133830" y="138151"/>
                </a:cubicBezTo>
                <a:cubicBezTo>
                  <a:pt x="133830" y="130259"/>
                  <a:pt x="140012" y="123863"/>
                  <a:pt x="147638" y="123863"/>
                </a:cubicBezTo>
                <a:cubicBezTo>
                  <a:pt x="155264" y="123863"/>
                  <a:pt x="161446" y="130259"/>
                  <a:pt x="161446" y="138151"/>
                </a:cubicBezTo>
                <a:cubicBezTo>
                  <a:pt x="161446" y="146041"/>
                  <a:pt x="155264" y="152438"/>
                  <a:pt x="147638" y="152438"/>
                </a:cubicBezTo>
                <a:close/>
              </a:path>
            </a:pathLst>
          </a:custGeom>
          <a:gradFill flip="none" rotWithShape="1">
            <a:gsLst>
              <a:gs pos="0">
                <a:schemeClr val="accent1"/>
              </a:gs>
              <a:gs pos="100000">
                <a:srgbClr val="8678D6"/>
              </a:gs>
            </a:gsLst>
            <a:lin ang="13500000" scaled="1"/>
            <a:tileRect/>
          </a:gra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 name="Rectangle: Rounded Corners 43">
            <a:extLst>
              <a:ext uri="{FF2B5EF4-FFF2-40B4-BE49-F238E27FC236}">
                <a16:creationId xmlns:a16="http://schemas.microsoft.com/office/drawing/2014/main" id="{490157B8-82EB-C7D7-D041-E9B47F19C7AE}"/>
              </a:ext>
              <a:ext uri="{C183D7F6-B498-43B3-948B-1728B52AA6E4}">
                <adec:decorative xmlns:adec="http://schemas.microsoft.com/office/drawing/2017/decorative" val="1"/>
              </a:ext>
            </a:extLst>
          </p:cNvPr>
          <p:cNvSpPr>
            <a:spLocks/>
          </p:cNvSpPr>
          <p:nvPr/>
        </p:nvSpPr>
        <p:spPr bwMode="auto">
          <a:xfrm>
            <a:off x="9001305" y="1592120"/>
            <a:ext cx="2560320" cy="3657600"/>
          </a:xfrm>
          <a:prstGeom prst="roundRect">
            <a:avLst>
              <a:gd name="adj" fmla="val 5000"/>
            </a:avLst>
          </a:prstGeom>
          <a:solidFill>
            <a:schemeClr val="bg1"/>
          </a:solidFill>
          <a:ln w="19050">
            <a:gradFill>
              <a:gsLst>
                <a:gs pos="0">
                  <a:srgbClr val="50E6FF"/>
                </a:gs>
                <a:gs pos="99000">
                  <a:srgbClr val="D59DFF"/>
                </a:gs>
              </a:gsLst>
              <a:lin ang="0" scaled="0"/>
            </a:gradFill>
            <a:headEnd type="oval" w="med" len="med"/>
            <a:tailEnd type="oval" w="med" len="med"/>
          </a:ln>
          <a:effectLst>
            <a:outerShdw blurRad="308254" dist="97833" dir="7615358" sx="100880" sy="100880" algn="tl" rotWithShape="0">
              <a:prstClr val="black">
                <a:alpha val="9348"/>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274320" tIns="548640" rIns="274320" bIns="0" numCol="1" spcCol="0" rtlCol="0" fromWordArt="0" anchor="t"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hlinkClick r:id="rId7"/>
              </a:rPr>
              <a:t>Sales Qualification Agent</a:t>
            </a:r>
            <a:endPar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endParaRPr>
          </a:p>
          <a:p>
            <a:pPr marL="0" marR="0" lvl="0" indent="0" algn="ctr" defTabSz="914367" rtl="0" eaLnBrk="1" fontAlgn="auto" latinLnBrk="0" hangingPunct="1">
              <a:lnSpc>
                <a:spcPct val="11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Works </a:t>
            </a:r>
            <a:r>
              <a:rPr kumimoji="0" lang="en-US" sz="1200" b="0"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autonomously to monitor, research, and prioritize inbound leads </a:t>
            </a:r>
            <a:r>
              <a:rPr kumimoji="0" lang="en-U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and can develop </a:t>
            </a:r>
            <a:r>
              <a:rPr kumimoji="0" lang="en-US" sz="1200" b="0" i="0" u="none" strike="noStrike" kern="1200" cap="none" spc="0" normalizeH="0" baseline="0" noProof="0" dirty="0">
                <a:ln>
                  <a:noFill/>
                </a:ln>
                <a:solidFill>
                  <a:srgbClr val="000000"/>
                </a:solidFill>
                <a:effectLst/>
                <a:uLnTx/>
                <a:uFillTx/>
                <a:latin typeface="Segoe UI"/>
                <a:ea typeface="+mn-ea"/>
                <a:cs typeface="+mn-cs"/>
              </a:rPr>
              <a:t>personalized outreach emails based on research and insights</a:t>
            </a:r>
            <a:r>
              <a:rPr kumimoji="0" lang="en-U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 </a:t>
            </a:r>
          </a:p>
          <a:p>
            <a:pPr marL="0" marR="0" lvl="0" indent="0" algn="ctr" defTabSz="932742" rtl="0" eaLnBrk="1" fontAlgn="auto" latinLnBrk="0" hangingPunct="1">
              <a:lnSpc>
                <a:spcPct val="100000"/>
              </a:lnSpc>
              <a:spcBef>
                <a:spcPts val="600"/>
              </a:spcBef>
              <a:spcAft>
                <a:spcPts val="1200"/>
              </a:spcAft>
              <a:buClrTx/>
              <a:buSzTx/>
              <a:buFontTx/>
              <a:buNone/>
              <a:tabLst/>
              <a:defRPr/>
            </a:pPr>
            <a:endParaRPr kumimoji="0" lang="en-US" sz="1800" b="0" i="0" u="none" strike="noStrike" kern="1200" cap="none" spc="-30" normalizeH="0" baseline="0" noProof="0" dirty="0">
              <a:ln>
                <a:noFill/>
              </a:ln>
              <a:gradFill flip="none" rotWithShape="1">
                <a:gsLst>
                  <a:gs pos="0">
                    <a:srgbClr val="2897CE"/>
                  </a:gs>
                  <a:gs pos="100000">
                    <a:srgbClr val="8678D6"/>
                  </a:gs>
                </a:gsLst>
                <a:lin ang="2700000" scaled="1"/>
                <a:tileRect/>
              </a:gradFill>
              <a:effectLst/>
              <a:uLnTx/>
              <a:uFillTx/>
              <a:latin typeface="Segoe Sans Display Semibold" pitchFamily="2" charset="0"/>
              <a:ea typeface="+mn-ea"/>
              <a:cs typeface="Segoe Sans Display Semibold" pitchFamily="2" charset="0"/>
            </a:endParaRPr>
          </a:p>
        </p:txBody>
      </p:sp>
      <p:sp>
        <p:nvSpPr>
          <p:cNvPr id="20" name="Graphic 48">
            <a:extLst>
              <a:ext uri="{FF2B5EF4-FFF2-40B4-BE49-F238E27FC236}">
                <a16:creationId xmlns:a16="http://schemas.microsoft.com/office/drawing/2014/main" id="{388B3110-435E-35BD-C084-FDF6E98EE577}"/>
              </a:ext>
              <a:ext uri="{C183D7F6-B498-43B3-948B-1728B52AA6E4}">
                <adec:decorative xmlns:adec="http://schemas.microsoft.com/office/drawing/2017/decorative" val="1"/>
              </a:ext>
            </a:extLst>
          </p:cNvPr>
          <p:cNvSpPr/>
          <p:nvPr/>
        </p:nvSpPr>
        <p:spPr>
          <a:xfrm>
            <a:off x="10118584" y="1782469"/>
            <a:ext cx="321929" cy="303550"/>
          </a:xfrm>
          <a:custGeom>
            <a:avLst/>
            <a:gdLst>
              <a:gd name="connsiteX0" fmla="*/ 145256 w 198267"/>
              <a:gd name="connsiteY0" fmla="*/ 0 h 186948"/>
              <a:gd name="connsiteX1" fmla="*/ 171450 w 198267"/>
              <a:gd name="connsiteY1" fmla="*/ 26194 h 186948"/>
              <a:gd name="connsiteX2" fmla="*/ 171450 w 198267"/>
              <a:gd name="connsiteY2" fmla="*/ 80983 h 186948"/>
              <a:gd name="connsiteX3" fmla="*/ 147638 w 198267"/>
              <a:gd name="connsiteY3" fmla="*/ 76237 h 186948"/>
              <a:gd name="connsiteX4" fmla="*/ 133350 w 198267"/>
              <a:gd name="connsiteY4" fmla="*/ 77894 h 186948"/>
              <a:gd name="connsiteX5" fmla="*/ 133350 w 198267"/>
              <a:gd name="connsiteY5" fmla="*/ 45079 h 186948"/>
              <a:gd name="connsiteX6" fmla="*/ 126206 w 198267"/>
              <a:gd name="connsiteY6" fmla="*/ 38132 h 186948"/>
              <a:gd name="connsiteX7" fmla="*/ 119063 w 198267"/>
              <a:gd name="connsiteY7" fmla="*/ 45079 h 186948"/>
              <a:gd name="connsiteX8" fmla="*/ 119063 w 198267"/>
              <a:gd name="connsiteY8" fmla="*/ 83211 h 186948"/>
              <a:gd name="connsiteX9" fmla="*/ 92701 w 198267"/>
              <a:gd name="connsiteY9" fmla="*/ 109571 h 186948"/>
              <a:gd name="connsiteX10" fmla="*/ 92532 w 198267"/>
              <a:gd name="connsiteY10" fmla="*/ 92575 h 186948"/>
              <a:gd name="connsiteX11" fmla="*/ 85488 w 198267"/>
              <a:gd name="connsiteY11" fmla="*/ 85725 h 186948"/>
              <a:gd name="connsiteX12" fmla="*/ 78581 w 198267"/>
              <a:gd name="connsiteY12" fmla="*/ 92712 h 186948"/>
              <a:gd name="connsiteX13" fmla="*/ 78918 w 198267"/>
              <a:gd name="connsiteY13" fmla="*/ 126501 h 186948"/>
              <a:gd name="connsiteX14" fmla="*/ 85908 w 198267"/>
              <a:gd name="connsiteY14" fmla="*/ 133351 h 186948"/>
              <a:gd name="connsiteX15" fmla="*/ 85725 w 198267"/>
              <a:gd name="connsiteY15" fmla="*/ 138150 h 186948"/>
              <a:gd name="connsiteX16" fmla="*/ 95434 w 198267"/>
              <a:gd name="connsiteY16" fmla="*/ 171450 h 186948"/>
              <a:gd name="connsiteX17" fmla="*/ 26194 w 198267"/>
              <a:gd name="connsiteY17" fmla="*/ 171450 h 186948"/>
              <a:gd name="connsiteX18" fmla="*/ 0 w 198267"/>
              <a:gd name="connsiteY18" fmla="*/ 145256 h 186948"/>
              <a:gd name="connsiteX19" fmla="*/ 0 w 198267"/>
              <a:gd name="connsiteY19" fmla="*/ 26194 h 186948"/>
              <a:gd name="connsiteX20" fmla="*/ 26194 w 198267"/>
              <a:gd name="connsiteY20" fmla="*/ 0 h 186948"/>
              <a:gd name="connsiteX21" fmla="*/ 145256 w 198267"/>
              <a:gd name="connsiteY21" fmla="*/ 0 h 186948"/>
              <a:gd name="connsiteX22" fmla="*/ 45244 w 198267"/>
              <a:gd name="connsiteY22" fmla="*/ 57182 h 186948"/>
              <a:gd name="connsiteX23" fmla="*/ 38100 w 198267"/>
              <a:gd name="connsiteY23" fmla="*/ 64295 h 186948"/>
              <a:gd name="connsiteX24" fmla="*/ 38100 w 198267"/>
              <a:gd name="connsiteY24" fmla="*/ 126268 h 186948"/>
              <a:gd name="connsiteX25" fmla="*/ 45244 w 198267"/>
              <a:gd name="connsiteY25" fmla="*/ 133382 h 186948"/>
              <a:gd name="connsiteX26" fmla="*/ 52388 w 198267"/>
              <a:gd name="connsiteY26" fmla="*/ 126268 h 186948"/>
              <a:gd name="connsiteX27" fmla="*/ 52388 w 198267"/>
              <a:gd name="connsiteY27" fmla="*/ 64295 h 186948"/>
              <a:gd name="connsiteX28" fmla="*/ 45244 w 198267"/>
              <a:gd name="connsiteY28" fmla="*/ 57182 h 186948"/>
              <a:gd name="connsiteX29" fmla="*/ 116950 w 198267"/>
              <a:gd name="connsiteY29" fmla="*/ 104580 h 186948"/>
              <a:gd name="connsiteX30" fmla="*/ 103222 w 198267"/>
              <a:gd name="connsiteY30" fmla="*/ 128356 h 186948"/>
              <a:gd name="connsiteX31" fmla="*/ 97658 w 198267"/>
              <a:gd name="connsiteY31" fmla="*/ 129733 h 186948"/>
              <a:gd name="connsiteX32" fmla="*/ 97008 w 198267"/>
              <a:gd name="connsiteY32" fmla="*/ 138151 h 186948"/>
              <a:gd name="connsiteX33" fmla="*/ 97719 w 198267"/>
              <a:gd name="connsiteY33" fmla="*/ 146946 h 186948"/>
              <a:gd name="connsiteX34" fmla="*/ 102857 w 198267"/>
              <a:gd name="connsiteY34" fmla="*/ 148183 h 186948"/>
              <a:gd name="connsiteX35" fmla="*/ 116668 w 198267"/>
              <a:gd name="connsiteY35" fmla="*/ 172096 h 186948"/>
              <a:gd name="connsiteX36" fmla="*/ 114893 w 198267"/>
              <a:gd name="connsiteY36" fmla="*/ 178108 h 186948"/>
              <a:gd name="connsiteX37" fmla="*/ 129029 w 198267"/>
              <a:gd name="connsiteY37" fmla="*/ 186886 h 186948"/>
              <a:gd name="connsiteX38" fmla="*/ 133728 w 198267"/>
              <a:gd name="connsiteY38" fmla="*/ 181946 h 186948"/>
              <a:gd name="connsiteX39" fmla="*/ 161342 w 198267"/>
              <a:gd name="connsiteY39" fmla="*/ 181950 h 186948"/>
              <a:gd name="connsiteX40" fmla="*/ 166092 w 198267"/>
              <a:gd name="connsiteY40" fmla="*/ 186948 h 186948"/>
              <a:gd name="connsiteX41" fmla="*/ 180217 w 198267"/>
              <a:gd name="connsiteY41" fmla="*/ 178253 h 186948"/>
              <a:gd name="connsiteX42" fmla="*/ 178330 w 198267"/>
              <a:gd name="connsiteY42" fmla="*/ 171720 h 186948"/>
              <a:gd name="connsiteX43" fmla="*/ 192057 w 198267"/>
              <a:gd name="connsiteY43" fmla="*/ 147943 h 186948"/>
              <a:gd name="connsiteX44" fmla="*/ 197617 w 198267"/>
              <a:gd name="connsiteY44" fmla="*/ 146568 h 186948"/>
              <a:gd name="connsiteX45" fmla="*/ 198268 w 198267"/>
              <a:gd name="connsiteY45" fmla="*/ 138151 h 186948"/>
              <a:gd name="connsiteX46" fmla="*/ 197557 w 198267"/>
              <a:gd name="connsiteY46" fmla="*/ 129352 h 186948"/>
              <a:gd name="connsiteX47" fmla="*/ 192423 w 198267"/>
              <a:gd name="connsiteY47" fmla="*/ 128116 h 186948"/>
              <a:gd name="connsiteX48" fmla="*/ 178612 w 198267"/>
              <a:gd name="connsiteY48" fmla="*/ 104205 h 186948"/>
              <a:gd name="connsiteX49" fmla="*/ 180385 w 198267"/>
              <a:gd name="connsiteY49" fmla="*/ 98195 h 186948"/>
              <a:gd name="connsiteX50" fmla="*/ 166248 w 198267"/>
              <a:gd name="connsiteY50" fmla="*/ 89415 h 186948"/>
              <a:gd name="connsiteX51" fmla="*/ 161552 w 198267"/>
              <a:gd name="connsiteY51" fmla="*/ 94355 h 186948"/>
              <a:gd name="connsiteX52" fmla="*/ 133938 w 198267"/>
              <a:gd name="connsiteY52" fmla="*/ 94350 h 186948"/>
              <a:gd name="connsiteX53" fmla="*/ 129187 w 198267"/>
              <a:gd name="connsiteY53" fmla="*/ 89350 h 186948"/>
              <a:gd name="connsiteX54" fmla="*/ 115063 w 198267"/>
              <a:gd name="connsiteY54" fmla="*/ 98044 h 186948"/>
              <a:gd name="connsiteX55" fmla="*/ 116950 w 198267"/>
              <a:gd name="connsiteY55" fmla="*/ 104580 h 186948"/>
              <a:gd name="connsiteX56" fmla="*/ 147638 w 198267"/>
              <a:gd name="connsiteY56" fmla="*/ 152438 h 186948"/>
              <a:gd name="connsiteX57" fmla="*/ 133830 w 198267"/>
              <a:gd name="connsiteY57" fmla="*/ 138151 h 186948"/>
              <a:gd name="connsiteX58" fmla="*/ 147638 w 198267"/>
              <a:gd name="connsiteY58" fmla="*/ 123863 h 186948"/>
              <a:gd name="connsiteX59" fmla="*/ 161446 w 198267"/>
              <a:gd name="connsiteY59" fmla="*/ 138151 h 186948"/>
              <a:gd name="connsiteX60" fmla="*/ 147638 w 198267"/>
              <a:gd name="connsiteY60" fmla="*/ 152438 h 1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8267" h="186948">
                <a:moveTo>
                  <a:pt x="145256" y="0"/>
                </a:moveTo>
                <a:cubicBezTo>
                  <a:pt x="159723" y="0"/>
                  <a:pt x="171450" y="11727"/>
                  <a:pt x="171450" y="26194"/>
                </a:cubicBezTo>
                <a:lnTo>
                  <a:pt x="171450" y="80983"/>
                </a:lnTo>
                <a:cubicBezTo>
                  <a:pt x="164120" y="77925"/>
                  <a:pt x="156076" y="76237"/>
                  <a:pt x="147638" y="76237"/>
                </a:cubicBezTo>
                <a:cubicBezTo>
                  <a:pt x="142720" y="76237"/>
                  <a:pt x="137936" y="76811"/>
                  <a:pt x="133350" y="77894"/>
                </a:cubicBezTo>
                <a:lnTo>
                  <a:pt x="133350" y="45079"/>
                </a:lnTo>
                <a:cubicBezTo>
                  <a:pt x="133350" y="41242"/>
                  <a:pt x="130152" y="38132"/>
                  <a:pt x="126206" y="38132"/>
                </a:cubicBezTo>
                <a:cubicBezTo>
                  <a:pt x="122261" y="38132"/>
                  <a:pt x="119063" y="41242"/>
                  <a:pt x="119063" y="45079"/>
                </a:cubicBezTo>
                <a:lnTo>
                  <a:pt x="119063" y="83211"/>
                </a:lnTo>
                <a:cubicBezTo>
                  <a:pt x="107801" y="89081"/>
                  <a:pt x="98571" y="98310"/>
                  <a:pt x="92701" y="109571"/>
                </a:cubicBezTo>
                <a:lnTo>
                  <a:pt x="92532" y="92575"/>
                </a:lnTo>
                <a:cubicBezTo>
                  <a:pt x="92493" y="88755"/>
                  <a:pt x="89340" y="85688"/>
                  <a:pt x="85488" y="85725"/>
                </a:cubicBezTo>
                <a:cubicBezTo>
                  <a:pt x="81636" y="85763"/>
                  <a:pt x="78543" y="88891"/>
                  <a:pt x="78581" y="92712"/>
                </a:cubicBezTo>
                <a:lnTo>
                  <a:pt x="78918" y="126501"/>
                </a:lnTo>
                <a:cubicBezTo>
                  <a:pt x="78956" y="130303"/>
                  <a:pt x="82081" y="133359"/>
                  <a:pt x="85908" y="133351"/>
                </a:cubicBezTo>
                <a:cubicBezTo>
                  <a:pt x="85787" y="134935"/>
                  <a:pt x="85725" y="136535"/>
                  <a:pt x="85725" y="138150"/>
                </a:cubicBezTo>
                <a:cubicBezTo>
                  <a:pt x="85725" y="150408"/>
                  <a:pt x="89287" y="161835"/>
                  <a:pt x="95434" y="171450"/>
                </a:cubicBezTo>
                <a:lnTo>
                  <a:pt x="26194" y="171450"/>
                </a:lnTo>
                <a:cubicBezTo>
                  <a:pt x="11727" y="171450"/>
                  <a:pt x="0" y="159723"/>
                  <a:pt x="0" y="145256"/>
                </a:cubicBezTo>
                <a:lnTo>
                  <a:pt x="0" y="26194"/>
                </a:lnTo>
                <a:cubicBezTo>
                  <a:pt x="0" y="11727"/>
                  <a:pt x="11727" y="0"/>
                  <a:pt x="26194" y="0"/>
                </a:cubicBezTo>
                <a:lnTo>
                  <a:pt x="145256" y="0"/>
                </a:lnTo>
                <a:close/>
                <a:moveTo>
                  <a:pt x="45244" y="57182"/>
                </a:moveTo>
                <a:cubicBezTo>
                  <a:pt x="41298" y="57182"/>
                  <a:pt x="38100" y="60366"/>
                  <a:pt x="38100" y="64295"/>
                </a:cubicBezTo>
                <a:lnTo>
                  <a:pt x="38100" y="126268"/>
                </a:lnTo>
                <a:cubicBezTo>
                  <a:pt x="38100" y="130197"/>
                  <a:pt x="41298" y="133382"/>
                  <a:pt x="45244" y="133382"/>
                </a:cubicBezTo>
                <a:cubicBezTo>
                  <a:pt x="49189" y="133382"/>
                  <a:pt x="52388" y="130197"/>
                  <a:pt x="52388" y="126268"/>
                </a:cubicBezTo>
                <a:lnTo>
                  <a:pt x="52388" y="64295"/>
                </a:lnTo>
                <a:cubicBezTo>
                  <a:pt x="52388" y="60366"/>
                  <a:pt x="49189" y="57182"/>
                  <a:pt x="45244" y="57182"/>
                </a:cubicBezTo>
                <a:close/>
                <a:moveTo>
                  <a:pt x="116950" y="104580"/>
                </a:moveTo>
                <a:cubicBezTo>
                  <a:pt x="119948" y="114965"/>
                  <a:pt x="113715" y="125761"/>
                  <a:pt x="103222" y="128356"/>
                </a:cubicBezTo>
                <a:lnTo>
                  <a:pt x="97658" y="129733"/>
                </a:lnTo>
                <a:cubicBezTo>
                  <a:pt x="97230" y="132474"/>
                  <a:pt x="97008" y="135285"/>
                  <a:pt x="97008" y="138151"/>
                </a:cubicBezTo>
                <a:cubicBezTo>
                  <a:pt x="97008" y="141147"/>
                  <a:pt x="97251" y="144086"/>
                  <a:pt x="97719" y="146946"/>
                </a:cubicBezTo>
                <a:lnTo>
                  <a:pt x="102857" y="148183"/>
                </a:lnTo>
                <a:cubicBezTo>
                  <a:pt x="113453" y="150735"/>
                  <a:pt x="119753" y="161641"/>
                  <a:pt x="116668" y="172096"/>
                </a:cubicBezTo>
                <a:lnTo>
                  <a:pt x="114893" y="178108"/>
                </a:lnTo>
                <a:cubicBezTo>
                  <a:pt x="119076" y="181782"/>
                  <a:pt x="123843" y="184764"/>
                  <a:pt x="129029" y="186886"/>
                </a:cubicBezTo>
                <a:lnTo>
                  <a:pt x="133728" y="181946"/>
                </a:lnTo>
                <a:cubicBezTo>
                  <a:pt x="141240" y="174047"/>
                  <a:pt x="153834" y="174049"/>
                  <a:pt x="161342" y="181950"/>
                </a:cubicBezTo>
                <a:lnTo>
                  <a:pt x="166092" y="186948"/>
                </a:lnTo>
                <a:cubicBezTo>
                  <a:pt x="171270" y="184851"/>
                  <a:pt x="176032" y="181896"/>
                  <a:pt x="180217" y="178253"/>
                </a:cubicBezTo>
                <a:lnTo>
                  <a:pt x="178330" y="171720"/>
                </a:lnTo>
                <a:cubicBezTo>
                  <a:pt x="175332" y="161336"/>
                  <a:pt x="181566" y="150539"/>
                  <a:pt x="192057" y="147943"/>
                </a:cubicBezTo>
                <a:lnTo>
                  <a:pt x="197617" y="146568"/>
                </a:lnTo>
                <a:cubicBezTo>
                  <a:pt x="198046" y="143828"/>
                  <a:pt x="198268" y="141016"/>
                  <a:pt x="198268" y="138151"/>
                </a:cubicBezTo>
                <a:cubicBezTo>
                  <a:pt x="198268" y="135152"/>
                  <a:pt x="198024" y="132213"/>
                  <a:pt x="197557" y="129352"/>
                </a:cubicBezTo>
                <a:lnTo>
                  <a:pt x="192423" y="128116"/>
                </a:lnTo>
                <a:cubicBezTo>
                  <a:pt x="181827" y="125564"/>
                  <a:pt x="175528" y="114658"/>
                  <a:pt x="178612" y="104205"/>
                </a:cubicBezTo>
                <a:lnTo>
                  <a:pt x="180385" y="98195"/>
                </a:lnTo>
                <a:cubicBezTo>
                  <a:pt x="176203" y="94521"/>
                  <a:pt x="171436" y="91538"/>
                  <a:pt x="166248" y="89415"/>
                </a:cubicBezTo>
                <a:lnTo>
                  <a:pt x="161552" y="94355"/>
                </a:lnTo>
                <a:cubicBezTo>
                  <a:pt x="154040" y="102253"/>
                  <a:pt x="141446" y="102251"/>
                  <a:pt x="133938" y="94350"/>
                </a:cubicBezTo>
                <a:lnTo>
                  <a:pt x="129187" y="89350"/>
                </a:lnTo>
                <a:cubicBezTo>
                  <a:pt x="124009" y="91448"/>
                  <a:pt x="119247" y="94402"/>
                  <a:pt x="115063" y="98044"/>
                </a:cubicBezTo>
                <a:lnTo>
                  <a:pt x="116950" y="104580"/>
                </a:lnTo>
                <a:close/>
                <a:moveTo>
                  <a:pt x="147638" y="152438"/>
                </a:moveTo>
                <a:cubicBezTo>
                  <a:pt x="140012" y="152438"/>
                  <a:pt x="133830" y="146041"/>
                  <a:pt x="133830" y="138151"/>
                </a:cubicBezTo>
                <a:cubicBezTo>
                  <a:pt x="133830" y="130259"/>
                  <a:pt x="140012" y="123863"/>
                  <a:pt x="147638" y="123863"/>
                </a:cubicBezTo>
                <a:cubicBezTo>
                  <a:pt x="155264" y="123863"/>
                  <a:pt x="161446" y="130259"/>
                  <a:pt x="161446" y="138151"/>
                </a:cubicBezTo>
                <a:cubicBezTo>
                  <a:pt x="161446" y="146041"/>
                  <a:pt x="155264" y="152438"/>
                  <a:pt x="147638" y="152438"/>
                </a:cubicBezTo>
                <a:close/>
              </a:path>
            </a:pathLst>
          </a:custGeom>
          <a:gradFill flip="none" rotWithShape="1">
            <a:gsLst>
              <a:gs pos="0">
                <a:schemeClr val="accent1"/>
              </a:gs>
              <a:gs pos="100000">
                <a:srgbClr val="8678D6"/>
              </a:gs>
            </a:gsLst>
            <a:lin ang="13500000" scaled="1"/>
            <a:tileRect/>
          </a:gradFill>
          <a:ln w="1905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2" name="Rectangle 21">
            <a:extLst>
              <a:ext uri="{FF2B5EF4-FFF2-40B4-BE49-F238E27FC236}">
                <a16:creationId xmlns:a16="http://schemas.microsoft.com/office/drawing/2014/main" id="{69DAECD9-0477-93EA-40AC-1E2C30538AE6}"/>
              </a:ext>
              <a:ext uri="{C183D7F6-B498-43B3-948B-1728B52AA6E4}">
                <adec:decorative xmlns:adec="http://schemas.microsoft.com/office/drawing/2017/decorative" val="0"/>
              </a:ext>
            </a:extLst>
          </p:cNvPr>
          <p:cNvSpPr/>
          <p:nvPr/>
        </p:nvSpPr>
        <p:spPr bwMode="auto">
          <a:xfrm>
            <a:off x="9001304" y="4470496"/>
            <a:ext cx="2560320" cy="2769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Dynamics 365 Sales</a:t>
            </a:r>
            <a:endPar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p:txBody>
      </p:sp>
      <p:sp>
        <p:nvSpPr>
          <p:cNvPr id="4" name="TextBox 3">
            <a:extLst>
              <a:ext uri="{FF2B5EF4-FFF2-40B4-BE49-F238E27FC236}">
                <a16:creationId xmlns:a16="http://schemas.microsoft.com/office/drawing/2014/main" id="{9BD3C949-18D7-F27A-8606-EA30836C1999}"/>
              </a:ext>
              <a:ext uri="{C183D7F6-B498-43B3-948B-1728B52AA6E4}">
                <adec:decorative xmlns:adec="http://schemas.microsoft.com/office/drawing/2017/decorative" val="1"/>
              </a:ext>
            </a:extLst>
          </p:cNvPr>
          <p:cNvSpPr txBox="1"/>
          <p:nvPr/>
        </p:nvSpPr>
        <p:spPr>
          <a:xfrm>
            <a:off x="4185248" y="5150339"/>
            <a:ext cx="2965621" cy="2952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extBox 8">
            <a:extLst>
              <a:ext uri="{FF2B5EF4-FFF2-40B4-BE49-F238E27FC236}">
                <a16:creationId xmlns:a16="http://schemas.microsoft.com/office/drawing/2014/main" id="{DC7F0103-5943-6F51-B3BD-832E133579F0}"/>
              </a:ext>
              <a:ext uri="{C183D7F6-B498-43B3-948B-1728B52AA6E4}">
                <adec:decorative xmlns:adec="http://schemas.microsoft.com/office/drawing/2017/decorative" val="1"/>
              </a:ext>
            </a:extLst>
          </p:cNvPr>
          <p:cNvSpPr txBox="1"/>
          <p:nvPr/>
        </p:nvSpPr>
        <p:spPr>
          <a:xfrm>
            <a:off x="5318203" y="5617218"/>
            <a:ext cx="2743200" cy="36576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0CF67C62-D062-9FBD-715E-3E2168D88AB7}"/>
              </a:ext>
            </a:extLst>
          </p:cNvPr>
          <p:cNvSpPr txBox="1"/>
          <p:nvPr/>
        </p:nvSpPr>
        <p:spPr>
          <a:xfrm>
            <a:off x="8469535" y="5548588"/>
            <a:ext cx="3693670"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Product videos hyperlinked in agent names above</a:t>
            </a:r>
          </a:p>
        </p:txBody>
      </p:sp>
      <p:sp>
        <p:nvSpPr>
          <p:cNvPr id="27" name="TextBox 26">
            <a:extLst>
              <a:ext uri="{FF2B5EF4-FFF2-40B4-BE49-F238E27FC236}">
                <a16:creationId xmlns:a16="http://schemas.microsoft.com/office/drawing/2014/main" id="{572FE8D4-752B-AA7D-D815-1C59BCFD7992}"/>
              </a:ext>
            </a:extLst>
          </p:cNvPr>
          <p:cNvSpPr txBox="1"/>
          <p:nvPr/>
        </p:nvSpPr>
        <p:spPr>
          <a:xfrm>
            <a:off x="796897" y="6154579"/>
            <a:ext cx="11018520"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Eliminate guesswork, accelerate deals, and optimize every customer interaction with AI-driven sales intelligence.</a:t>
            </a:r>
          </a:p>
        </p:txBody>
      </p:sp>
      <p:pic>
        <p:nvPicPr>
          <p:cNvPr id="8" name="Picture 7" descr="A logo for a company&#10;&#10;AI-generated content may be incorrect.">
            <a:extLst>
              <a:ext uri="{FF2B5EF4-FFF2-40B4-BE49-F238E27FC236}">
                <a16:creationId xmlns:a16="http://schemas.microsoft.com/office/drawing/2014/main" id="{017D28D5-8AB6-E0B8-3915-0B0FDEE0A5B8}"/>
              </a:ext>
            </a:extLst>
          </p:cNvPr>
          <p:cNvPicPr>
            <a:picLocks noChangeAspect="1"/>
          </p:cNvPicPr>
          <p:nvPr/>
        </p:nvPicPr>
        <p:blipFill>
          <a:blip r:embed="rId8"/>
          <a:srcRect l="14751" t="24989" r="14943" b="25479"/>
          <a:stretch>
            <a:fillRect/>
          </a:stretch>
        </p:blipFill>
        <p:spPr>
          <a:xfrm>
            <a:off x="10875498" y="87045"/>
            <a:ext cx="1195560" cy="861820"/>
          </a:xfrm>
          <a:prstGeom prst="rect">
            <a:avLst/>
          </a:prstGeom>
        </p:spPr>
      </p:pic>
      <p:pic>
        <p:nvPicPr>
          <p:cNvPr id="13" name="Picture 12">
            <a:extLst>
              <a:ext uri="{FF2B5EF4-FFF2-40B4-BE49-F238E27FC236}">
                <a16:creationId xmlns:a16="http://schemas.microsoft.com/office/drawing/2014/main" id="{0B9A304E-C1DD-1A03-E80B-D274D6F9E3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069" y="206945"/>
            <a:ext cx="1740598" cy="373976"/>
          </a:xfrm>
          <a:prstGeom prst="rect">
            <a:avLst/>
          </a:prstGeom>
        </p:spPr>
      </p:pic>
    </p:spTree>
    <p:extLst>
      <p:ext uri="{BB962C8B-B14F-4D97-AF65-F5344CB8AC3E}">
        <p14:creationId xmlns:p14="http://schemas.microsoft.com/office/powerpoint/2010/main" val="3686064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EE4A-B31A-5578-A190-1070B13E758C}"/>
              </a:ext>
            </a:extLst>
          </p:cNvPr>
          <p:cNvSpPr>
            <a:spLocks noGrp="1"/>
          </p:cNvSpPr>
          <p:nvPr>
            <p:ph type="title"/>
          </p:nvPr>
        </p:nvSpPr>
        <p:spPr>
          <a:xfrm>
            <a:off x="464199" y="785700"/>
            <a:ext cx="11263601" cy="554038"/>
          </a:xfrm>
        </p:spPr>
        <p:txBody>
          <a:bodyPr>
            <a:normAutofit fontScale="90000"/>
          </a:bodyPr>
          <a:lstStyle/>
          <a:p>
            <a:pPr algn="ctr"/>
            <a:r>
              <a:rPr lang="en-US" spc="-100" dirty="0"/>
              <a:t>Agents in Dynamics 365 Sales cover the full sales cycle</a:t>
            </a:r>
          </a:p>
        </p:txBody>
      </p:sp>
      <p:cxnSp>
        <p:nvCxnSpPr>
          <p:cNvPr id="74" name="Straight Arrow Connector 73">
            <a:extLst>
              <a:ext uri="{FF2B5EF4-FFF2-40B4-BE49-F238E27FC236}">
                <a16:creationId xmlns:a16="http://schemas.microsoft.com/office/drawing/2014/main" id="{96DEA33A-24DB-27BA-A4BA-5CBFA45E8BC7}"/>
              </a:ext>
              <a:ext uri="{C183D7F6-B498-43B3-948B-1728B52AA6E4}">
                <adec:decorative xmlns:adec="http://schemas.microsoft.com/office/drawing/2017/decorative" val="1"/>
              </a:ext>
            </a:extLst>
          </p:cNvPr>
          <p:cNvCxnSpPr>
            <a:cxnSpLocks/>
          </p:cNvCxnSpPr>
          <p:nvPr/>
        </p:nvCxnSpPr>
        <p:spPr>
          <a:xfrm>
            <a:off x="4049264" y="1810986"/>
            <a:ext cx="203318" cy="0"/>
          </a:xfrm>
          <a:prstGeom prst="straightConnector1">
            <a:avLst/>
          </a:prstGeom>
          <a:noFill/>
          <a:ln w="12700" cap="rnd" cmpd="sng" algn="ctr">
            <a:gradFill flip="none" rotWithShape="1">
              <a:gsLst>
                <a:gs pos="100000">
                  <a:srgbClr val="8661C5"/>
                </a:gs>
                <a:gs pos="0">
                  <a:srgbClr val="0078D4"/>
                </a:gs>
              </a:gsLst>
              <a:path path="circle">
                <a:fillToRect l="100000" t="100000"/>
              </a:path>
              <a:tileRect r="-100000" b="-100000"/>
            </a:gradFill>
            <a:prstDash val="dash"/>
            <a:round/>
            <a:headEnd type="none" w="lg" len="med"/>
            <a:tailEnd type="arrow" w="med" len="sm"/>
          </a:ln>
          <a:effectLst/>
        </p:spPr>
      </p:cxnSp>
      <p:cxnSp>
        <p:nvCxnSpPr>
          <p:cNvPr id="77" name="Straight Arrow Connector 76">
            <a:extLst>
              <a:ext uri="{FF2B5EF4-FFF2-40B4-BE49-F238E27FC236}">
                <a16:creationId xmlns:a16="http://schemas.microsoft.com/office/drawing/2014/main" id="{CC83EE45-BD44-92A4-B9FF-FE6A509E5AF8}"/>
              </a:ext>
              <a:ext uri="{C183D7F6-B498-43B3-948B-1728B52AA6E4}">
                <adec:decorative xmlns:adec="http://schemas.microsoft.com/office/drawing/2017/decorative" val="1"/>
              </a:ext>
            </a:extLst>
          </p:cNvPr>
          <p:cNvCxnSpPr>
            <a:cxnSpLocks/>
          </p:cNvCxnSpPr>
          <p:nvPr/>
        </p:nvCxnSpPr>
        <p:spPr>
          <a:xfrm>
            <a:off x="8235003" y="1810986"/>
            <a:ext cx="203318" cy="0"/>
          </a:xfrm>
          <a:prstGeom prst="straightConnector1">
            <a:avLst/>
          </a:prstGeom>
          <a:noFill/>
          <a:ln w="12700" cap="rnd" cmpd="sng" algn="ctr">
            <a:gradFill flip="none" rotWithShape="1">
              <a:gsLst>
                <a:gs pos="100000">
                  <a:srgbClr val="8661C5"/>
                </a:gs>
                <a:gs pos="0">
                  <a:srgbClr val="0078D4"/>
                </a:gs>
              </a:gsLst>
              <a:path path="circle">
                <a:fillToRect l="100000" t="100000"/>
              </a:path>
              <a:tileRect r="-100000" b="-100000"/>
            </a:gradFill>
            <a:prstDash val="dash"/>
            <a:round/>
            <a:headEnd type="none" w="lg" len="med"/>
            <a:tailEnd type="arrow" w="med" len="sm"/>
          </a:ln>
          <a:effectLst/>
        </p:spPr>
      </p:cxnSp>
      <p:sp>
        <p:nvSpPr>
          <p:cNvPr id="62" name="TextBox 61">
            <a:extLst>
              <a:ext uri="{FF2B5EF4-FFF2-40B4-BE49-F238E27FC236}">
                <a16:creationId xmlns:a16="http://schemas.microsoft.com/office/drawing/2014/main" id="{44EC0CEE-C9B7-15EB-D89B-EDC557A3F1DB}"/>
              </a:ext>
            </a:extLst>
          </p:cNvPr>
          <p:cNvSpPr txBox="1"/>
          <p:nvPr/>
        </p:nvSpPr>
        <p:spPr>
          <a:xfrm>
            <a:off x="424959" y="1525595"/>
            <a:ext cx="400110" cy="570783"/>
          </a:xfrm>
          <a:prstGeom prst="rect">
            <a:avLst/>
          </a:prstGeom>
          <a:noFill/>
        </p:spPr>
        <p:txBody>
          <a:bodyPr vert="vert270" wrap="square" rtlCol="0">
            <a:spAutoFit/>
          </a:bodyPr>
          <a:lstStyle/>
          <a:p>
            <a:pPr algn="ctr"/>
            <a:r>
              <a:rPr lang="en-US" sz="1400" b="1">
                <a:solidFill>
                  <a:srgbClr val="2A446F"/>
                </a:solidFill>
                <a:latin typeface="+mj-lt"/>
              </a:rPr>
              <a:t>Roles </a:t>
            </a:r>
          </a:p>
        </p:txBody>
      </p:sp>
      <p:sp>
        <p:nvSpPr>
          <p:cNvPr id="58" name="Rectangle: Rounded Corners 57">
            <a:extLst>
              <a:ext uri="{FF2B5EF4-FFF2-40B4-BE49-F238E27FC236}">
                <a16:creationId xmlns:a16="http://schemas.microsoft.com/office/drawing/2014/main" id="{B952E472-8D8C-27DE-D0EA-A366E945F2C7}"/>
              </a:ext>
            </a:extLst>
          </p:cNvPr>
          <p:cNvSpPr/>
          <p:nvPr/>
        </p:nvSpPr>
        <p:spPr bwMode="auto">
          <a:xfrm flipH="1">
            <a:off x="894650" y="1445226"/>
            <a:ext cx="3113804" cy="731520"/>
          </a:xfrm>
          <a:prstGeom prst="roundRect">
            <a:avLst>
              <a:gd name="adj" fmla="val 20835"/>
            </a:avLst>
          </a:prstGeom>
          <a:noFill/>
          <a:ln w="19050" cap="rnd" cmpd="sng" algn="ctr">
            <a:gradFill flip="none" rotWithShape="1">
              <a:gsLst>
                <a:gs pos="100000">
                  <a:srgbClr val="8661C5"/>
                </a:gs>
                <a:gs pos="0">
                  <a:srgbClr val="0078D4"/>
                </a:gs>
              </a:gsLst>
              <a:path path="circle">
                <a:fillToRect l="100000" t="100000"/>
              </a:path>
              <a:tileRect r="-100000" b="-100000"/>
            </a:gradFill>
            <a:prstDash val="solid"/>
            <a:round/>
            <a:headEnd type="none" w="lg" len="med"/>
            <a:tailEnd type="arrow" w="med" len="sm"/>
          </a:ln>
          <a:effectLst/>
        </p:spPr>
        <p:txBody>
          <a:bodyPr rtlCol="0" anchor="ctr"/>
          <a:lstStyle/>
          <a:p>
            <a:pPr algn="ctr"/>
            <a:r>
              <a:rPr lang="en-US" sz="1600">
                <a:latin typeface="+mj-lt"/>
              </a:rPr>
              <a:t>Sales Development Representative</a:t>
            </a:r>
          </a:p>
        </p:txBody>
      </p:sp>
      <p:sp>
        <p:nvSpPr>
          <p:cNvPr id="60" name="Rectangle: Rounded Corners 59">
            <a:extLst>
              <a:ext uri="{FF2B5EF4-FFF2-40B4-BE49-F238E27FC236}">
                <a16:creationId xmlns:a16="http://schemas.microsoft.com/office/drawing/2014/main" id="{E4DF268D-864A-5994-AAF6-DBDF918ED60E}"/>
              </a:ext>
            </a:extLst>
          </p:cNvPr>
          <p:cNvSpPr/>
          <p:nvPr/>
        </p:nvSpPr>
        <p:spPr bwMode="auto">
          <a:xfrm flipH="1">
            <a:off x="4306132" y="1445226"/>
            <a:ext cx="3888061" cy="731520"/>
          </a:xfrm>
          <a:prstGeom prst="roundRect">
            <a:avLst>
              <a:gd name="adj" fmla="val 20835"/>
            </a:avLst>
          </a:prstGeom>
          <a:noFill/>
          <a:ln w="19050" cap="rnd" cmpd="sng" algn="ctr">
            <a:gradFill flip="none" rotWithShape="1">
              <a:gsLst>
                <a:gs pos="100000">
                  <a:srgbClr val="8661C5"/>
                </a:gs>
                <a:gs pos="0">
                  <a:srgbClr val="0078D4"/>
                </a:gs>
              </a:gsLst>
              <a:path path="circle">
                <a:fillToRect l="100000" t="100000"/>
              </a:path>
              <a:tileRect r="-100000" b="-100000"/>
            </a:gradFill>
            <a:prstDash val="solid"/>
            <a:round/>
            <a:headEnd type="none" w="lg" len="med"/>
            <a:tailEnd type="arrow" w="med" len="sm"/>
          </a:ln>
          <a:effectLst/>
        </p:spPr>
        <p:txBody>
          <a:bodyPr rtlCol="0" anchor="ctr"/>
          <a:lstStyle/>
          <a:p>
            <a:pPr algn="ctr"/>
            <a:r>
              <a:rPr lang="en-US" sz="1600">
                <a:latin typeface="+mj-lt"/>
              </a:rPr>
              <a:t>Sales Representative</a:t>
            </a:r>
          </a:p>
        </p:txBody>
      </p:sp>
      <p:sp>
        <p:nvSpPr>
          <p:cNvPr id="61" name="Rectangle: Rounded Corners 60">
            <a:extLst>
              <a:ext uri="{FF2B5EF4-FFF2-40B4-BE49-F238E27FC236}">
                <a16:creationId xmlns:a16="http://schemas.microsoft.com/office/drawing/2014/main" id="{67C7D7EC-33C9-C7F4-D0BE-93396A54C27C}"/>
              </a:ext>
            </a:extLst>
          </p:cNvPr>
          <p:cNvSpPr/>
          <p:nvPr/>
        </p:nvSpPr>
        <p:spPr bwMode="auto">
          <a:xfrm flipH="1">
            <a:off x="8491871" y="1445226"/>
            <a:ext cx="3113805" cy="731520"/>
          </a:xfrm>
          <a:prstGeom prst="roundRect">
            <a:avLst>
              <a:gd name="adj" fmla="val 20835"/>
            </a:avLst>
          </a:prstGeom>
          <a:noFill/>
          <a:ln w="19050" cap="rnd" cmpd="sng" algn="ctr">
            <a:gradFill flip="none" rotWithShape="1">
              <a:gsLst>
                <a:gs pos="100000">
                  <a:srgbClr val="8661C5"/>
                </a:gs>
                <a:gs pos="0">
                  <a:srgbClr val="0078D4"/>
                </a:gs>
              </a:gsLst>
              <a:path path="circle">
                <a:fillToRect l="100000" t="100000"/>
              </a:path>
              <a:tileRect r="-100000" b="-100000"/>
            </a:gradFill>
            <a:prstDash val="solid"/>
            <a:round/>
            <a:headEnd type="none" w="lg" len="med"/>
            <a:tailEnd type="arrow" w="med" len="sm"/>
          </a:ln>
          <a:effectLst/>
        </p:spPr>
        <p:txBody>
          <a:bodyPr rtlCol="0" anchor="ctr"/>
          <a:lstStyle/>
          <a:p>
            <a:pPr algn="ctr"/>
            <a:r>
              <a:rPr lang="en-US" sz="1600">
                <a:latin typeface="+mj-lt"/>
              </a:rPr>
              <a:t>Sales Leader</a:t>
            </a:r>
          </a:p>
        </p:txBody>
      </p:sp>
      <p:cxnSp>
        <p:nvCxnSpPr>
          <p:cNvPr id="45" name="Straight Connector 44">
            <a:extLst>
              <a:ext uri="{FF2B5EF4-FFF2-40B4-BE49-F238E27FC236}">
                <a16:creationId xmlns:a16="http://schemas.microsoft.com/office/drawing/2014/main" id="{710677A6-C7DC-DE8B-B835-59820DB20911}"/>
              </a:ext>
              <a:ext uri="{C183D7F6-B498-43B3-948B-1728B52AA6E4}">
                <adec:decorative xmlns:adec="http://schemas.microsoft.com/office/drawing/2017/decorative" val="1"/>
              </a:ext>
            </a:extLst>
          </p:cNvPr>
          <p:cNvCxnSpPr>
            <a:cxnSpLocks/>
          </p:cNvCxnSpPr>
          <p:nvPr/>
        </p:nvCxnSpPr>
        <p:spPr>
          <a:xfrm>
            <a:off x="925740" y="2356646"/>
            <a:ext cx="10679936" cy="0"/>
          </a:xfrm>
          <a:prstGeom prst="line">
            <a:avLst/>
          </a:prstGeom>
          <a:noFill/>
          <a:ln w="22225" cap="rnd" cmpd="sng" algn="ctr">
            <a:gradFill flip="none" rotWithShape="1">
              <a:gsLst>
                <a:gs pos="100000">
                  <a:srgbClr val="8661C5"/>
                </a:gs>
                <a:gs pos="0">
                  <a:srgbClr val="0078D4"/>
                </a:gs>
              </a:gsLst>
              <a:path path="circle">
                <a:fillToRect l="100000" t="100000"/>
              </a:path>
              <a:tileRect r="-100000" b="-100000"/>
            </a:gradFill>
            <a:prstDash val="sysDot"/>
            <a:round/>
            <a:headEnd type="none" w="lg" len="med"/>
            <a:tailEnd type="none" w="med" len="sm"/>
          </a:ln>
          <a:effectLst/>
        </p:spPr>
      </p:cxnSp>
      <p:sp>
        <p:nvSpPr>
          <p:cNvPr id="46" name="TextBox 45">
            <a:extLst>
              <a:ext uri="{FF2B5EF4-FFF2-40B4-BE49-F238E27FC236}">
                <a16:creationId xmlns:a16="http://schemas.microsoft.com/office/drawing/2014/main" id="{71C97AB4-9E6D-3664-98DD-D13575705CD7}"/>
              </a:ext>
            </a:extLst>
          </p:cNvPr>
          <p:cNvSpPr txBox="1"/>
          <p:nvPr/>
        </p:nvSpPr>
        <p:spPr>
          <a:xfrm>
            <a:off x="5829006" y="2223007"/>
            <a:ext cx="867545" cy="253916"/>
          </a:xfrm>
          <a:prstGeom prst="rect">
            <a:avLst/>
          </a:prstGeom>
          <a:solidFill>
            <a:schemeClr val="bg1"/>
          </a:solidFill>
        </p:spPr>
        <p:txBody>
          <a:bodyPr wrap="none" rtlCol="0">
            <a:spAutoFit/>
          </a:bodyPr>
          <a:lstStyle/>
          <a:p>
            <a:pPr algn="ctr"/>
            <a:r>
              <a:rPr lang="en-US" sz="1050" i="1">
                <a:solidFill>
                  <a:schemeClr val="accent1"/>
                </a:solidFill>
              </a:rPr>
              <a:t>Supervision</a:t>
            </a:r>
          </a:p>
        </p:txBody>
      </p:sp>
      <p:cxnSp>
        <p:nvCxnSpPr>
          <p:cNvPr id="41" name="Straight Connector 40">
            <a:extLst>
              <a:ext uri="{FF2B5EF4-FFF2-40B4-BE49-F238E27FC236}">
                <a16:creationId xmlns:a16="http://schemas.microsoft.com/office/drawing/2014/main" id="{831E9147-ABCB-2FC3-55DD-107CEBB94B83}"/>
              </a:ext>
              <a:ext uri="{C183D7F6-B498-43B3-948B-1728B52AA6E4}">
                <adec:decorative xmlns:adec="http://schemas.microsoft.com/office/drawing/2017/decorative" val="1"/>
              </a:ext>
            </a:extLst>
          </p:cNvPr>
          <p:cNvCxnSpPr>
            <a:cxnSpLocks/>
          </p:cNvCxnSpPr>
          <p:nvPr/>
        </p:nvCxnSpPr>
        <p:spPr>
          <a:xfrm>
            <a:off x="924875" y="5443537"/>
            <a:ext cx="7269318" cy="0"/>
          </a:xfrm>
          <a:prstGeom prst="line">
            <a:avLst/>
          </a:prstGeom>
          <a:noFill/>
          <a:ln w="22225" cap="rnd" cmpd="sng" algn="ctr">
            <a:gradFill flip="none" rotWithShape="1">
              <a:gsLst>
                <a:gs pos="100000">
                  <a:srgbClr val="8661C5"/>
                </a:gs>
                <a:gs pos="0">
                  <a:srgbClr val="0078D4"/>
                </a:gs>
              </a:gsLst>
              <a:path path="circle">
                <a:fillToRect l="100000" t="100000"/>
              </a:path>
              <a:tileRect r="-100000" b="-100000"/>
            </a:gradFill>
            <a:prstDash val="sysDot"/>
            <a:round/>
            <a:headEnd type="oval" w="med" len="med"/>
            <a:tailEnd type="oval" w="med" len="med"/>
          </a:ln>
          <a:effectLst/>
        </p:spPr>
      </p:cxnSp>
      <p:cxnSp>
        <p:nvCxnSpPr>
          <p:cNvPr id="43" name="Straight Connector 42">
            <a:extLst>
              <a:ext uri="{FF2B5EF4-FFF2-40B4-BE49-F238E27FC236}">
                <a16:creationId xmlns:a16="http://schemas.microsoft.com/office/drawing/2014/main" id="{C42EE22D-AC3C-749A-32E2-409FF190A6CF}"/>
              </a:ext>
              <a:ext uri="{C183D7F6-B498-43B3-948B-1728B52AA6E4}">
                <adec:decorative xmlns:adec="http://schemas.microsoft.com/office/drawing/2017/decorative" val="1"/>
              </a:ext>
            </a:extLst>
          </p:cNvPr>
          <p:cNvCxnSpPr>
            <a:cxnSpLocks/>
          </p:cNvCxnSpPr>
          <p:nvPr/>
        </p:nvCxnSpPr>
        <p:spPr>
          <a:xfrm>
            <a:off x="8519947" y="5443537"/>
            <a:ext cx="3085727" cy="0"/>
          </a:xfrm>
          <a:prstGeom prst="line">
            <a:avLst/>
          </a:prstGeom>
          <a:noFill/>
          <a:ln w="22225" cap="rnd" cmpd="sng" algn="ctr">
            <a:gradFill flip="none" rotWithShape="1">
              <a:gsLst>
                <a:gs pos="100000">
                  <a:srgbClr val="8661C5"/>
                </a:gs>
                <a:gs pos="0">
                  <a:srgbClr val="0078D4"/>
                </a:gs>
              </a:gsLst>
              <a:path path="circle">
                <a:fillToRect l="100000" t="100000"/>
              </a:path>
              <a:tileRect r="-100000" b="-100000"/>
            </a:gradFill>
            <a:prstDash val="sysDot"/>
            <a:round/>
            <a:headEnd type="oval" w="med" len="med"/>
            <a:tailEnd type="oval" w="med" len="med"/>
          </a:ln>
          <a:effectLst/>
        </p:spPr>
      </p:cxnSp>
      <p:sp>
        <p:nvSpPr>
          <p:cNvPr id="145" name="TextBox 144">
            <a:extLst>
              <a:ext uri="{FF2B5EF4-FFF2-40B4-BE49-F238E27FC236}">
                <a16:creationId xmlns:a16="http://schemas.microsoft.com/office/drawing/2014/main" id="{185C84C2-32F1-E435-1307-FCC09BC51D5D}"/>
              </a:ext>
            </a:extLst>
          </p:cNvPr>
          <p:cNvSpPr txBox="1"/>
          <p:nvPr/>
        </p:nvSpPr>
        <p:spPr>
          <a:xfrm>
            <a:off x="426067" y="2642691"/>
            <a:ext cx="400110" cy="570783"/>
          </a:xfrm>
          <a:prstGeom prst="rect">
            <a:avLst/>
          </a:prstGeom>
          <a:noFill/>
        </p:spPr>
        <p:txBody>
          <a:bodyPr vert="vert270" wrap="square" rtlCol="0">
            <a:spAutoFit/>
          </a:bodyPr>
          <a:lstStyle/>
          <a:p>
            <a:pPr algn="ctr"/>
            <a:r>
              <a:rPr lang="en-US" sz="1400" b="1">
                <a:solidFill>
                  <a:srgbClr val="2A446F"/>
                </a:solidFill>
                <a:latin typeface="+mj-lt"/>
              </a:rPr>
              <a:t>Goal </a:t>
            </a:r>
          </a:p>
        </p:txBody>
      </p:sp>
      <p:sp>
        <p:nvSpPr>
          <p:cNvPr id="29" name="Left Brace 28">
            <a:extLst>
              <a:ext uri="{FF2B5EF4-FFF2-40B4-BE49-F238E27FC236}">
                <a16:creationId xmlns:a16="http://schemas.microsoft.com/office/drawing/2014/main" id="{A0598143-311B-514C-BE2B-8BF9EFF3BEE4}"/>
              </a:ext>
              <a:ext uri="{C183D7F6-B498-43B3-948B-1728B52AA6E4}">
                <adec:decorative xmlns:adec="http://schemas.microsoft.com/office/drawing/2017/decorative" val="1"/>
              </a:ext>
            </a:extLst>
          </p:cNvPr>
          <p:cNvSpPr/>
          <p:nvPr/>
        </p:nvSpPr>
        <p:spPr>
          <a:xfrm rot="5400000">
            <a:off x="2337364" y="1495697"/>
            <a:ext cx="288821" cy="3118105"/>
          </a:xfrm>
          <a:prstGeom prst="leftBrace">
            <a:avLst>
              <a:gd name="adj1" fmla="val 37179"/>
              <a:gd name="adj2" fmla="val 50000"/>
            </a:avLst>
          </a:prstGeom>
          <a:ln>
            <a:solidFill>
              <a:srgbClr val="2A446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j-lt"/>
            </a:endParaRPr>
          </a:p>
        </p:txBody>
      </p:sp>
      <p:sp>
        <p:nvSpPr>
          <p:cNvPr id="30" name="TextBox 29">
            <a:extLst>
              <a:ext uri="{FF2B5EF4-FFF2-40B4-BE49-F238E27FC236}">
                <a16:creationId xmlns:a16="http://schemas.microsoft.com/office/drawing/2014/main" id="{677619C8-FCE1-2234-EA0B-8B09314996B9}"/>
              </a:ext>
            </a:extLst>
          </p:cNvPr>
          <p:cNvSpPr txBox="1"/>
          <p:nvPr/>
        </p:nvSpPr>
        <p:spPr>
          <a:xfrm>
            <a:off x="1828138" y="2607812"/>
            <a:ext cx="1311578" cy="261610"/>
          </a:xfrm>
          <a:prstGeom prst="rect">
            <a:avLst/>
          </a:prstGeom>
          <a:noFill/>
        </p:spPr>
        <p:txBody>
          <a:bodyPr wrap="none" rtlCol="0">
            <a:spAutoFit/>
          </a:bodyPr>
          <a:lstStyle/>
          <a:p>
            <a:pPr algn="ctr"/>
            <a:r>
              <a:rPr lang="en-US" sz="1100">
                <a:solidFill>
                  <a:srgbClr val="2A446F"/>
                </a:solidFill>
                <a:latin typeface="+mj-lt"/>
              </a:rPr>
              <a:t>Generate Pipeline</a:t>
            </a:r>
          </a:p>
        </p:txBody>
      </p:sp>
      <p:sp>
        <p:nvSpPr>
          <p:cNvPr id="31" name="Left Brace 30">
            <a:extLst>
              <a:ext uri="{FF2B5EF4-FFF2-40B4-BE49-F238E27FC236}">
                <a16:creationId xmlns:a16="http://schemas.microsoft.com/office/drawing/2014/main" id="{142E13C0-FC4B-2B3A-398F-ED280DC41E2C}"/>
              </a:ext>
              <a:ext uri="{C183D7F6-B498-43B3-948B-1728B52AA6E4}">
                <adec:decorative xmlns:adec="http://schemas.microsoft.com/office/drawing/2017/decorative" val="1"/>
              </a:ext>
            </a:extLst>
          </p:cNvPr>
          <p:cNvSpPr/>
          <p:nvPr/>
        </p:nvSpPr>
        <p:spPr>
          <a:xfrm rot="5400000">
            <a:off x="6139057" y="1111649"/>
            <a:ext cx="288821" cy="3886201"/>
          </a:xfrm>
          <a:prstGeom prst="leftBrace">
            <a:avLst>
              <a:gd name="adj1" fmla="val 37179"/>
              <a:gd name="adj2" fmla="val 50000"/>
            </a:avLst>
          </a:prstGeom>
          <a:ln>
            <a:solidFill>
              <a:srgbClr val="2A446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j-lt"/>
            </a:endParaRPr>
          </a:p>
        </p:txBody>
      </p:sp>
      <p:sp>
        <p:nvSpPr>
          <p:cNvPr id="32" name="TextBox 31">
            <a:extLst>
              <a:ext uri="{FF2B5EF4-FFF2-40B4-BE49-F238E27FC236}">
                <a16:creationId xmlns:a16="http://schemas.microsoft.com/office/drawing/2014/main" id="{81B1C1E4-F42C-1A86-0B63-4534415E92FD}"/>
              </a:ext>
            </a:extLst>
          </p:cNvPr>
          <p:cNvSpPr txBox="1"/>
          <p:nvPr/>
        </p:nvSpPr>
        <p:spPr>
          <a:xfrm>
            <a:off x="5874412" y="2607812"/>
            <a:ext cx="816249" cy="261610"/>
          </a:xfrm>
          <a:prstGeom prst="rect">
            <a:avLst/>
          </a:prstGeom>
          <a:noFill/>
        </p:spPr>
        <p:txBody>
          <a:bodyPr wrap="none" rtlCol="0">
            <a:spAutoFit/>
          </a:bodyPr>
          <a:lstStyle/>
          <a:p>
            <a:pPr algn="ctr"/>
            <a:r>
              <a:rPr lang="en-US" sz="1100">
                <a:solidFill>
                  <a:srgbClr val="2A446F"/>
                </a:solidFill>
                <a:latin typeface="+mj-lt"/>
              </a:rPr>
              <a:t>Win Deals</a:t>
            </a:r>
          </a:p>
        </p:txBody>
      </p:sp>
      <p:sp>
        <p:nvSpPr>
          <p:cNvPr id="117" name="Left Brace 116">
            <a:extLst>
              <a:ext uri="{FF2B5EF4-FFF2-40B4-BE49-F238E27FC236}">
                <a16:creationId xmlns:a16="http://schemas.microsoft.com/office/drawing/2014/main" id="{E8223234-166E-5451-21BB-8996021A46D4}"/>
              </a:ext>
              <a:ext uri="{C183D7F6-B498-43B3-948B-1728B52AA6E4}">
                <adec:decorative xmlns:adec="http://schemas.microsoft.com/office/drawing/2017/decorative" val="1"/>
              </a:ext>
            </a:extLst>
          </p:cNvPr>
          <p:cNvSpPr/>
          <p:nvPr/>
        </p:nvSpPr>
        <p:spPr>
          <a:xfrm rot="5400000">
            <a:off x="9511682" y="1886228"/>
            <a:ext cx="288821" cy="2337042"/>
          </a:xfrm>
          <a:prstGeom prst="leftBrace">
            <a:avLst>
              <a:gd name="adj1" fmla="val 37179"/>
              <a:gd name="adj2" fmla="val 50000"/>
            </a:avLst>
          </a:prstGeom>
          <a:ln>
            <a:solidFill>
              <a:srgbClr val="2A446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j-lt"/>
            </a:endParaRPr>
          </a:p>
        </p:txBody>
      </p:sp>
      <p:sp>
        <p:nvSpPr>
          <p:cNvPr id="118" name="TextBox 117">
            <a:extLst>
              <a:ext uri="{FF2B5EF4-FFF2-40B4-BE49-F238E27FC236}">
                <a16:creationId xmlns:a16="http://schemas.microsoft.com/office/drawing/2014/main" id="{0CC7FAFE-AC57-FD95-1B20-02312F78B50C}"/>
              </a:ext>
            </a:extLst>
          </p:cNvPr>
          <p:cNvSpPr txBox="1"/>
          <p:nvPr/>
        </p:nvSpPr>
        <p:spPr>
          <a:xfrm>
            <a:off x="9054238" y="2607812"/>
            <a:ext cx="1114408" cy="261610"/>
          </a:xfrm>
          <a:prstGeom prst="rect">
            <a:avLst/>
          </a:prstGeom>
          <a:noFill/>
        </p:spPr>
        <p:txBody>
          <a:bodyPr wrap="none" rtlCol="0">
            <a:spAutoFit/>
          </a:bodyPr>
          <a:lstStyle/>
          <a:p>
            <a:pPr algn="ctr"/>
            <a:r>
              <a:rPr lang="en-US" sz="1100">
                <a:solidFill>
                  <a:srgbClr val="2A446F"/>
                </a:solidFill>
                <a:latin typeface="+mj-lt"/>
              </a:rPr>
              <a:t>Grow Revenue</a:t>
            </a:r>
          </a:p>
        </p:txBody>
      </p:sp>
      <p:sp>
        <p:nvSpPr>
          <p:cNvPr id="120" name="Left Brace 119">
            <a:extLst>
              <a:ext uri="{FF2B5EF4-FFF2-40B4-BE49-F238E27FC236}">
                <a16:creationId xmlns:a16="http://schemas.microsoft.com/office/drawing/2014/main" id="{B41ED2E3-7473-E73F-D75F-CA1F6FE69150}"/>
              </a:ext>
              <a:ext uri="{C183D7F6-B498-43B3-948B-1728B52AA6E4}">
                <adec:decorative xmlns:adec="http://schemas.microsoft.com/office/drawing/2017/decorative" val="1"/>
              </a:ext>
            </a:extLst>
          </p:cNvPr>
          <p:cNvSpPr/>
          <p:nvPr/>
        </p:nvSpPr>
        <p:spPr>
          <a:xfrm rot="5400000">
            <a:off x="11070734" y="2664219"/>
            <a:ext cx="288821" cy="781059"/>
          </a:xfrm>
          <a:prstGeom prst="leftBrace">
            <a:avLst>
              <a:gd name="adj1" fmla="val 37179"/>
              <a:gd name="adj2" fmla="val 50000"/>
            </a:avLst>
          </a:prstGeom>
          <a:ln>
            <a:solidFill>
              <a:srgbClr val="2A446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mj-lt"/>
            </a:endParaRPr>
          </a:p>
        </p:txBody>
      </p:sp>
      <p:sp>
        <p:nvSpPr>
          <p:cNvPr id="122" name="TextBox 121">
            <a:extLst>
              <a:ext uri="{FF2B5EF4-FFF2-40B4-BE49-F238E27FC236}">
                <a16:creationId xmlns:a16="http://schemas.microsoft.com/office/drawing/2014/main" id="{AA865FC6-B22C-D2B1-9625-89163A3EF4CD}"/>
              </a:ext>
            </a:extLst>
          </p:cNvPr>
          <p:cNvSpPr txBox="1"/>
          <p:nvPr/>
        </p:nvSpPr>
        <p:spPr>
          <a:xfrm>
            <a:off x="10525462" y="2607812"/>
            <a:ext cx="1346843" cy="261610"/>
          </a:xfrm>
          <a:prstGeom prst="rect">
            <a:avLst/>
          </a:prstGeom>
          <a:noFill/>
        </p:spPr>
        <p:txBody>
          <a:bodyPr wrap="none" lIns="91440" tIns="45720" rIns="91440" bIns="45720" rtlCol="0" anchor="t">
            <a:spAutoFit/>
          </a:bodyPr>
          <a:lstStyle/>
          <a:p>
            <a:pPr algn="ctr"/>
            <a:r>
              <a:rPr lang="en-US" sz="1100">
                <a:solidFill>
                  <a:srgbClr val="2A446F"/>
                </a:solidFill>
                <a:latin typeface="+mj-lt"/>
              </a:rPr>
              <a:t>Optimize Business</a:t>
            </a:r>
          </a:p>
        </p:txBody>
      </p:sp>
      <p:sp>
        <p:nvSpPr>
          <p:cNvPr id="146" name="TextBox 145">
            <a:extLst>
              <a:ext uri="{FF2B5EF4-FFF2-40B4-BE49-F238E27FC236}">
                <a16:creationId xmlns:a16="http://schemas.microsoft.com/office/drawing/2014/main" id="{4E28C671-9147-76CF-2D3F-B16FBC0212A8}"/>
              </a:ext>
            </a:extLst>
          </p:cNvPr>
          <p:cNvSpPr txBox="1"/>
          <p:nvPr/>
        </p:nvSpPr>
        <p:spPr>
          <a:xfrm>
            <a:off x="383452" y="3460616"/>
            <a:ext cx="400110" cy="692468"/>
          </a:xfrm>
          <a:prstGeom prst="rect">
            <a:avLst/>
          </a:prstGeom>
          <a:noFill/>
        </p:spPr>
        <p:txBody>
          <a:bodyPr vert="vert270" wrap="square" rtlCol="0">
            <a:spAutoFit/>
          </a:bodyPr>
          <a:lstStyle/>
          <a:p>
            <a:pPr algn="ctr"/>
            <a:r>
              <a:rPr lang="en-US" sz="1400" b="1">
                <a:solidFill>
                  <a:srgbClr val="2A446F"/>
                </a:solidFill>
                <a:latin typeface="+mj-lt"/>
              </a:rPr>
              <a:t>JTBD*</a:t>
            </a:r>
          </a:p>
        </p:txBody>
      </p:sp>
      <p:grpSp>
        <p:nvGrpSpPr>
          <p:cNvPr id="13" name="Group 12" descr="Research leads, customer outreach, qualify leads, convert">
            <a:extLst>
              <a:ext uri="{FF2B5EF4-FFF2-40B4-BE49-F238E27FC236}">
                <a16:creationId xmlns:a16="http://schemas.microsoft.com/office/drawing/2014/main" id="{716795AF-906C-0AA1-415E-0C1B394C4C86}"/>
              </a:ext>
              <a:ext uri="{C183D7F6-B498-43B3-948B-1728B52AA6E4}">
                <adec:decorative xmlns:adec="http://schemas.microsoft.com/office/drawing/2017/decorative" val="0"/>
              </a:ext>
            </a:extLst>
          </p:cNvPr>
          <p:cNvGrpSpPr/>
          <p:nvPr/>
        </p:nvGrpSpPr>
        <p:grpSpPr>
          <a:xfrm>
            <a:off x="928886" y="3553381"/>
            <a:ext cx="3111943" cy="506939"/>
            <a:chOff x="927026" y="3562344"/>
            <a:chExt cx="3111943" cy="506939"/>
          </a:xfrm>
        </p:grpSpPr>
        <p:sp>
          <p:nvSpPr>
            <p:cNvPr id="93" name="Rectangle: Rounded Corners 92">
              <a:extLst>
                <a:ext uri="{FF2B5EF4-FFF2-40B4-BE49-F238E27FC236}">
                  <a16:creationId xmlns:a16="http://schemas.microsoft.com/office/drawing/2014/main" id="{77586E42-EA55-F20F-A40A-95B741A25974}"/>
                </a:ext>
              </a:extLst>
            </p:cNvPr>
            <p:cNvSpPr/>
            <p:nvPr/>
          </p:nvSpPr>
          <p:spPr bwMode="auto">
            <a:xfrm>
              <a:off x="927026" y="3562344"/>
              <a:ext cx="777090" cy="506939"/>
            </a:xfrm>
            <a:prstGeom prst="roundRect">
              <a:avLst/>
            </a:prstGeom>
            <a:solidFill>
              <a:srgbClr val="98F0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cs typeface="Segoe UI" pitchFamily="34" charset="0"/>
                </a:rPr>
                <a:t>Research Leads</a:t>
              </a:r>
            </a:p>
          </p:txBody>
        </p:sp>
        <p:sp>
          <p:nvSpPr>
            <p:cNvPr id="94" name="Rectangle: Rounded Corners 93">
              <a:extLst>
                <a:ext uri="{FF2B5EF4-FFF2-40B4-BE49-F238E27FC236}">
                  <a16:creationId xmlns:a16="http://schemas.microsoft.com/office/drawing/2014/main" id="{AF9E4F77-A439-2440-A3AB-571472E10354}"/>
                </a:ext>
              </a:extLst>
            </p:cNvPr>
            <p:cNvSpPr/>
            <p:nvPr/>
          </p:nvSpPr>
          <p:spPr bwMode="auto">
            <a:xfrm>
              <a:off x="1705310" y="3562344"/>
              <a:ext cx="777090" cy="506939"/>
            </a:xfrm>
            <a:prstGeom prst="roundRect">
              <a:avLst/>
            </a:prstGeom>
            <a:solidFill>
              <a:srgbClr val="B9EB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cs typeface="Segoe UI" pitchFamily="34" charset="0"/>
                </a:rPr>
                <a:t>Customer Outreach</a:t>
              </a:r>
            </a:p>
          </p:txBody>
        </p:sp>
        <p:sp>
          <p:nvSpPr>
            <p:cNvPr id="95" name="Rectangle: Rounded Corners 94">
              <a:extLst>
                <a:ext uri="{FF2B5EF4-FFF2-40B4-BE49-F238E27FC236}">
                  <a16:creationId xmlns:a16="http://schemas.microsoft.com/office/drawing/2014/main" id="{09401666-49FB-BBDF-8C90-04E92DF8F5D9}"/>
                </a:ext>
              </a:extLst>
            </p:cNvPr>
            <p:cNvSpPr/>
            <p:nvPr/>
          </p:nvSpPr>
          <p:spPr bwMode="auto">
            <a:xfrm>
              <a:off x="2483594" y="3562344"/>
              <a:ext cx="777090" cy="506939"/>
            </a:xfrm>
            <a:prstGeom prst="roundRect">
              <a:avLst/>
            </a:prstGeom>
            <a:solidFill>
              <a:srgbClr val="CDE4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cs typeface="Segoe UI" pitchFamily="34" charset="0"/>
                </a:rPr>
                <a:t>Qualify Leads</a:t>
              </a:r>
            </a:p>
          </p:txBody>
        </p:sp>
        <p:sp>
          <p:nvSpPr>
            <p:cNvPr id="96" name="Rectangle: Rounded Corners 95">
              <a:extLst>
                <a:ext uri="{FF2B5EF4-FFF2-40B4-BE49-F238E27FC236}">
                  <a16:creationId xmlns:a16="http://schemas.microsoft.com/office/drawing/2014/main" id="{10A1D182-B917-BA49-B3A3-3D5F2C377C61}"/>
                </a:ext>
              </a:extLst>
            </p:cNvPr>
            <p:cNvSpPr/>
            <p:nvPr/>
          </p:nvSpPr>
          <p:spPr bwMode="auto">
            <a:xfrm>
              <a:off x="3261879" y="3562344"/>
              <a:ext cx="777090" cy="506939"/>
            </a:xfrm>
            <a:prstGeom prst="roundRect">
              <a:avLst/>
            </a:prstGeom>
            <a:solidFill>
              <a:srgbClr val="DADA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cs typeface="Segoe UI" pitchFamily="34" charset="0"/>
                </a:rPr>
                <a:t>Convert</a:t>
              </a:r>
            </a:p>
          </p:txBody>
        </p:sp>
      </p:grpSp>
      <p:grpSp>
        <p:nvGrpSpPr>
          <p:cNvPr id="11" name="Group 10" descr="Hand off, discover use cases, present value, prove value, negotiate and close">
            <a:extLst>
              <a:ext uri="{FF2B5EF4-FFF2-40B4-BE49-F238E27FC236}">
                <a16:creationId xmlns:a16="http://schemas.microsoft.com/office/drawing/2014/main" id="{532C71A9-1D0E-BE30-EC95-A000E8275D67}"/>
              </a:ext>
            </a:extLst>
          </p:cNvPr>
          <p:cNvGrpSpPr/>
          <p:nvPr/>
        </p:nvGrpSpPr>
        <p:grpSpPr>
          <a:xfrm>
            <a:off x="4340369" y="3553381"/>
            <a:ext cx="3886202" cy="506939"/>
            <a:chOff x="4338508" y="3562344"/>
            <a:chExt cx="3890221" cy="506939"/>
          </a:xfrm>
        </p:grpSpPr>
        <p:sp>
          <p:nvSpPr>
            <p:cNvPr id="99" name="Rectangle: Rounded Corners 98">
              <a:extLst>
                <a:ext uri="{FF2B5EF4-FFF2-40B4-BE49-F238E27FC236}">
                  <a16:creationId xmlns:a16="http://schemas.microsoft.com/office/drawing/2014/main" id="{D0B888C4-25FE-9A41-CAD4-40BCBB4CBB69}"/>
                </a:ext>
              </a:extLst>
            </p:cNvPr>
            <p:cNvSpPr/>
            <p:nvPr/>
          </p:nvSpPr>
          <p:spPr bwMode="auto">
            <a:xfrm>
              <a:off x="4338508" y="3562344"/>
              <a:ext cx="777090" cy="506939"/>
            </a:xfrm>
            <a:prstGeom prst="roundRect">
              <a:avLst/>
            </a:prstGeom>
            <a:solidFill>
              <a:srgbClr val="98F0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Hand Off</a:t>
              </a:r>
            </a:p>
          </p:txBody>
        </p:sp>
        <p:sp>
          <p:nvSpPr>
            <p:cNvPr id="100" name="Rectangle: Rounded Corners 99">
              <a:extLst>
                <a:ext uri="{FF2B5EF4-FFF2-40B4-BE49-F238E27FC236}">
                  <a16:creationId xmlns:a16="http://schemas.microsoft.com/office/drawing/2014/main" id="{8F212CCB-2EDC-9A48-B11F-36A8E63CF24F}"/>
                </a:ext>
              </a:extLst>
            </p:cNvPr>
            <p:cNvSpPr/>
            <p:nvPr/>
          </p:nvSpPr>
          <p:spPr bwMode="auto">
            <a:xfrm>
              <a:off x="5116791" y="3562344"/>
              <a:ext cx="777090" cy="506939"/>
            </a:xfrm>
            <a:prstGeom prst="roundRect">
              <a:avLst/>
            </a:prstGeom>
            <a:solidFill>
              <a:srgbClr val="B9EB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Discover Use Cases </a:t>
              </a:r>
            </a:p>
          </p:txBody>
        </p:sp>
        <p:sp>
          <p:nvSpPr>
            <p:cNvPr id="101" name="Rectangle: Rounded Corners 100">
              <a:extLst>
                <a:ext uri="{FF2B5EF4-FFF2-40B4-BE49-F238E27FC236}">
                  <a16:creationId xmlns:a16="http://schemas.microsoft.com/office/drawing/2014/main" id="{4C45224C-78E6-0B4A-F3DC-6A0BCBD0A088}"/>
                </a:ext>
              </a:extLst>
            </p:cNvPr>
            <p:cNvSpPr/>
            <p:nvPr/>
          </p:nvSpPr>
          <p:spPr bwMode="auto">
            <a:xfrm>
              <a:off x="5895074" y="3562344"/>
              <a:ext cx="777090" cy="506939"/>
            </a:xfrm>
            <a:prstGeom prst="roundRect">
              <a:avLst/>
            </a:prstGeom>
            <a:solidFill>
              <a:srgbClr val="CDE4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Present Value</a:t>
              </a:r>
            </a:p>
          </p:txBody>
        </p:sp>
        <p:sp>
          <p:nvSpPr>
            <p:cNvPr id="102" name="Rectangle: Rounded Corners 101">
              <a:extLst>
                <a:ext uri="{FF2B5EF4-FFF2-40B4-BE49-F238E27FC236}">
                  <a16:creationId xmlns:a16="http://schemas.microsoft.com/office/drawing/2014/main" id="{35BB7EA1-2818-5A7A-CC4D-907F7BE8D560}"/>
                </a:ext>
              </a:extLst>
            </p:cNvPr>
            <p:cNvSpPr/>
            <p:nvPr/>
          </p:nvSpPr>
          <p:spPr bwMode="auto">
            <a:xfrm>
              <a:off x="6673357" y="3562344"/>
              <a:ext cx="777090" cy="506939"/>
            </a:xfrm>
            <a:prstGeom prst="roundRect">
              <a:avLst/>
            </a:prstGeom>
            <a:solidFill>
              <a:srgbClr val="DADA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Prove Value </a:t>
              </a:r>
            </a:p>
          </p:txBody>
        </p:sp>
        <p:sp>
          <p:nvSpPr>
            <p:cNvPr id="103" name="Rectangle: Rounded Corners 102">
              <a:extLst>
                <a:ext uri="{FF2B5EF4-FFF2-40B4-BE49-F238E27FC236}">
                  <a16:creationId xmlns:a16="http://schemas.microsoft.com/office/drawing/2014/main" id="{6D258705-7E63-909C-B29D-9378B5688619}"/>
                </a:ext>
              </a:extLst>
            </p:cNvPr>
            <p:cNvSpPr/>
            <p:nvPr/>
          </p:nvSpPr>
          <p:spPr bwMode="auto">
            <a:xfrm>
              <a:off x="7451639" y="3562344"/>
              <a:ext cx="777090" cy="506939"/>
            </a:xfrm>
            <a:prstGeom prst="roundRect">
              <a:avLst/>
            </a:prstGeom>
            <a:solidFill>
              <a:srgbClr val="E2CF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Negotiate </a:t>
              </a:r>
            </a:p>
            <a:p>
              <a:pPr algn="ctr" defTabSz="932472" fontAlgn="base">
                <a:spcBef>
                  <a:spcPct val="0"/>
                </a:spcBef>
                <a:spcAft>
                  <a:spcPct val="0"/>
                </a:spcAft>
              </a:pPr>
              <a:r>
                <a:rPr lang="en-US" sz="1000">
                  <a:solidFill>
                    <a:schemeClr val="tx1"/>
                  </a:solidFill>
                  <a:latin typeface="+mj-lt"/>
                  <a:ea typeface="Segoe UI" pitchFamily="34" charset="0"/>
                  <a:cs typeface="Segoe UI" pitchFamily="34" charset="0"/>
                </a:rPr>
                <a:t>&amp; Close</a:t>
              </a:r>
            </a:p>
          </p:txBody>
        </p:sp>
      </p:grpSp>
      <p:grpSp>
        <p:nvGrpSpPr>
          <p:cNvPr id="12" name="Group 11" descr="Manage pipeline; team, account, and territory planning; assess sales ops">
            <a:extLst>
              <a:ext uri="{FF2B5EF4-FFF2-40B4-BE49-F238E27FC236}">
                <a16:creationId xmlns:a16="http://schemas.microsoft.com/office/drawing/2014/main" id="{FFBC94A0-E612-F99F-DF1A-6582F1A8771A}"/>
              </a:ext>
            </a:extLst>
          </p:cNvPr>
          <p:cNvGrpSpPr/>
          <p:nvPr/>
        </p:nvGrpSpPr>
        <p:grpSpPr>
          <a:xfrm>
            <a:off x="8487570" y="3553381"/>
            <a:ext cx="3118103" cy="506939"/>
            <a:chOff x="8524247" y="3562343"/>
            <a:chExt cx="3099056" cy="506939"/>
          </a:xfrm>
        </p:grpSpPr>
        <p:sp>
          <p:nvSpPr>
            <p:cNvPr id="111" name="Rectangle: Rounded Corners 110">
              <a:extLst>
                <a:ext uri="{FF2B5EF4-FFF2-40B4-BE49-F238E27FC236}">
                  <a16:creationId xmlns:a16="http://schemas.microsoft.com/office/drawing/2014/main" id="{C4EEDC9B-6374-2429-3639-30D86E17FC04}"/>
                </a:ext>
              </a:extLst>
            </p:cNvPr>
            <p:cNvSpPr/>
            <p:nvPr/>
          </p:nvSpPr>
          <p:spPr bwMode="auto">
            <a:xfrm>
              <a:off x="8524247" y="3562343"/>
              <a:ext cx="776287" cy="506939"/>
            </a:xfrm>
            <a:prstGeom prst="roundRect">
              <a:avLst/>
            </a:prstGeom>
            <a:solidFill>
              <a:srgbClr val="98F0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cs typeface="Segoe UI" pitchFamily="34" charset="0"/>
                </a:rPr>
                <a:t>Manage Pipeline</a:t>
              </a:r>
            </a:p>
          </p:txBody>
        </p:sp>
        <p:sp>
          <p:nvSpPr>
            <p:cNvPr id="112" name="Rectangle: Rounded Corners 111">
              <a:extLst>
                <a:ext uri="{FF2B5EF4-FFF2-40B4-BE49-F238E27FC236}">
                  <a16:creationId xmlns:a16="http://schemas.microsoft.com/office/drawing/2014/main" id="{928B9B05-01FB-49B9-AAAC-178F01142C03}"/>
                </a:ext>
              </a:extLst>
            </p:cNvPr>
            <p:cNvSpPr/>
            <p:nvPr/>
          </p:nvSpPr>
          <p:spPr bwMode="auto">
            <a:xfrm>
              <a:off x="9298503" y="3562343"/>
              <a:ext cx="1548513" cy="506939"/>
            </a:xfrm>
            <a:prstGeom prst="roundRect">
              <a:avLst/>
            </a:prstGeom>
            <a:solidFill>
              <a:srgbClr val="B9EB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cs typeface="Segoe UI" pitchFamily="34" charset="0"/>
                </a:rPr>
                <a:t>Team, Account, &amp; Territory Planning</a:t>
              </a:r>
            </a:p>
          </p:txBody>
        </p:sp>
        <p:sp>
          <p:nvSpPr>
            <p:cNvPr id="114" name="Rectangle: Rounded Corners 113">
              <a:extLst>
                <a:ext uri="{FF2B5EF4-FFF2-40B4-BE49-F238E27FC236}">
                  <a16:creationId xmlns:a16="http://schemas.microsoft.com/office/drawing/2014/main" id="{D841B1B0-8CDF-A7A2-B758-8908555E8E04}"/>
                </a:ext>
              </a:extLst>
            </p:cNvPr>
            <p:cNvSpPr/>
            <p:nvPr/>
          </p:nvSpPr>
          <p:spPr bwMode="auto">
            <a:xfrm>
              <a:off x="10847016" y="3562343"/>
              <a:ext cx="776287" cy="506939"/>
            </a:xfrm>
            <a:prstGeom prst="roundRect">
              <a:avLst/>
            </a:prstGeom>
            <a:solidFill>
              <a:srgbClr val="CDE4FF"/>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latin typeface="+mj-lt"/>
                  <a:cs typeface="Segoe UI" pitchFamily="34" charset="0"/>
                </a:rPr>
                <a:t>Assess Sales Ops</a:t>
              </a:r>
            </a:p>
          </p:txBody>
        </p:sp>
      </p:grpSp>
      <p:sp>
        <p:nvSpPr>
          <p:cNvPr id="147" name="TextBox 146">
            <a:extLst>
              <a:ext uri="{FF2B5EF4-FFF2-40B4-BE49-F238E27FC236}">
                <a16:creationId xmlns:a16="http://schemas.microsoft.com/office/drawing/2014/main" id="{59ED7ED7-741F-338B-3041-2F352CAD6A02}"/>
              </a:ext>
            </a:extLst>
          </p:cNvPr>
          <p:cNvSpPr txBox="1"/>
          <p:nvPr/>
        </p:nvSpPr>
        <p:spPr>
          <a:xfrm>
            <a:off x="455184" y="4415422"/>
            <a:ext cx="400110" cy="692467"/>
          </a:xfrm>
          <a:prstGeom prst="rect">
            <a:avLst/>
          </a:prstGeom>
          <a:noFill/>
        </p:spPr>
        <p:txBody>
          <a:bodyPr vert="vert270" wrap="square" rtlCol="0">
            <a:spAutoFit/>
          </a:bodyPr>
          <a:lstStyle/>
          <a:p>
            <a:pPr algn="ctr"/>
            <a:r>
              <a:rPr lang="en-US" sz="1400" b="1">
                <a:solidFill>
                  <a:srgbClr val="2A446F"/>
                </a:solidFill>
                <a:latin typeface="+mj-lt"/>
              </a:rPr>
              <a:t>Agents</a:t>
            </a:r>
          </a:p>
        </p:txBody>
      </p:sp>
      <p:sp>
        <p:nvSpPr>
          <p:cNvPr id="70" name="TextBox 69">
            <a:extLst>
              <a:ext uri="{FF2B5EF4-FFF2-40B4-BE49-F238E27FC236}">
                <a16:creationId xmlns:a16="http://schemas.microsoft.com/office/drawing/2014/main" id="{E2B6D565-3D66-CD6F-BE16-5C52B6FA4F3E}"/>
              </a:ext>
            </a:extLst>
          </p:cNvPr>
          <p:cNvSpPr txBox="1"/>
          <p:nvPr/>
        </p:nvSpPr>
        <p:spPr>
          <a:xfrm>
            <a:off x="924875" y="4395895"/>
            <a:ext cx="3118104" cy="731520"/>
          </a:xfrm>
          <a:prstGeom prst="roundRect">
            <a:avLst>
              <a:gd name="adj" fmla="val 24026"/>
            </a:avLst>
          </a:prstGeom>
          <a:gradFill flip="none" rotWithShape="1">
            <a:gsLst>
              <a:gs pos="100000">
                <a:srgbClr val="3E76D4"/>
              </a:gs>
              <a:gs pos="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defTabSz="932472">
              <a:spcBef>
                <a:spcPct val="0"/>
              </a:spcBef>
              <a:defRPr sz="1200">
                <a:solidFill>
                  <a:srgbClr val="363E48"/>
                </a:solidFill>
                <a:latin typeface="Calibri Light" panose="020F03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914400">
              <a:spcBef>
                <a:spcPts val="0"/>
              </a:spcBef>
              <a:defRPr/>
            </a:pPr>
            <a:r>
              <a:rPr lang="en-US" sz="1600">
                <a:solidFill>
                  <a:schemeClr val="bg1"/>
                </a:solidFill>
                <a:latin typeface="+mj-lt"/>
              </a:rPr>
              <a:t>Sales Qualification Agent</a:t>
            </a:r>
          </a:p>
        </p:txBody>
      </p:sp>
      <p:sp>
        <p:nvSpPr>
          <p:cNvPr id="72" name="TextBox 71">
            <a:extLst>
              <a:ext uri="{FF2B5EF4-FFF2-40B4-BE49-F238E27FC236}">
                <a16:creationId xmlns:a16="http://schemas.microsoft.com/office/drawing/2014/main" id="{565DC109-D6AE-EFCD-F3C7-1127D76D9C3D}"/>
              </a:ext>
            </a:extLst>
          </p:cNvPr>
          <p:cNvSpPr txBox="1"/>
          <p:nvPr/>
        </p:nvSpPr>
        <p:spPr>
          <a:xfrm>
            <a:off x="4340369" y="4395895"/>
            <a:ext cx="3886200" cy="731520"/>
          </a:xfrm>
          <a:prstGeom prst="roundRect">
            <a:avLst>
              <a:gd name="adj" fmla="val 21861"/>
            </a:avLst>
          </a:prstGeom>
          <a:gradFill flip="none" rotWithShape="1">
            <a:gsLst>
              <a:gs pos="100000">
                <a:srgbClr val="50E6FF"/>
              </a:gs>
              <a:gs pos="0">
                <a:srgbClr val="D59DFF"/>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algn="ctr" defTabSz="914400">
              <a:spcBef>
                <a:spcPts val="0"/>
              </a:spcBef>
              <a:defRPr sz="16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Sales Close Agent</a:t>
            </a:r>
          </a:p>
        </p:txBody>
      </p:sp>
      <p:sp>
        <p:nvSpPr>
          <p:cNvPr id="73" name="TextBox 72">
            <a:extLst>
              <a:ext uri="{FF2B5EF4-FFF2-40B4-BE49-F238E27FC236}">
                <a16:creationId xmlns:a16="http://schemas.microsoft.com/office/drawing/2014/main" id="{742F2DE4-5A59-AC5C-15DD-9C57A2C15924}"/>
              </a:ext>
            </a:extLst>
          </p:cNvPr>
          <p:cNvSpPr txBox="1"/>
          <p:nvPr/>
        </p:nvSpPr>
        <p:spPr>
          <a:xfrm>
            <a:off x="8487572" y="4395895"/>
            <a:ext cx="3118104" cy="731520"/>
          </a:xfrm>
          <a:prstGeom prst="roundRect">
            <a:avLst>
              <a:gd name="adj" fmla="val 17532"/>
            </a:avLst>
          </a:prstGeom>
          <a:gradFill flip="none" rotWithShape="1">
            <a:gsLst>
              <a:gs pos="100000">
                <a:srgbClr val="3E76D4"/>
              </a:gs>
              <a:gs pos="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algn="ctr" defTabSz="914400">
              <a:spcBef>
                <a:spcPts val="0"/>
              </a:spcBef>
              <a:defRPr sz="16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Sales Research Agent</a:t>
            </a:r>
          </a:p>
        </p:txBody>
      </p:sp>
      <p:sp>
        <p:nvSpPr>
          <p:cNvPr id="42" name="TextBox 41">
            <a:extLst>
              <a:ext uri="{FF2B5EF4-FFF2-40B4-BE49-F238E27FC236}">
                <a16:creationId xmlns:a16="http://schemas.microsoft.com/office/drawing/2014/main" id="{D4C1A48B-721F-2ED8-1FF7-BD3666205468}"/>
              </a:ext>
            </a:extLst>
          </p:cNvPr>
          <p:cNvSpPr txBox="1"/>
          <p:nvPr/>
        </p:nvSpPr>
        <p:spPr>
          <a:xfrm>
            <a:off x="2583706" y="5316579"/>
            <a:ext cx="3886200" cy="253916"/>
          </a:xfrm>
          <a:prstGeom prst="rect">
            <a:avLst/>
          </a:prstGeom>
          <a:solidFill>
            <a:schemeClr val="bg1"/>
          </a:solidFill>
        </p:spPr>
        <p:txBody>
          <a:bodyPr wrap="none" rtlCol="0">
            <a:spAutoFit/>
          </a:bodyPr>
          <a:lstStyle/>
          <a:p>
            <a:pPr algn="ctr"/>
            <a:r>
              <a:rPr lang="en-US" sz="1050" i="1">
                <a:solidFill>
                  <a:schemeClr val="accent1"/>
                </a:solidFill>
              </a:rPr>
              <a:t>User invoked or fully autonomous working on behalf of a group</a:t>
            </a:r>
          </a:p>
        </p:txBody>
      </p:sp>
      <p:sp>
        <p:nvSpPr>
          <p:cNvPr id="44" name="TextBox 43">
            <a:extLst>
              <a:ext uri="{FF2B5EF4-FFF2-40B4-BE49-F238E27FC236}">
                <a16:creationId xmlns:a16="http://schemas.microsoft.com/office/drawing/2014/main" id="{FA9D655B-DA5E-AECF-FDEB-2F9E7C6AB0D4}"/>
              </a:ext>
            </a:extLst>
          </p:cNvPr>
          <p:cNvSpPr txBox="1"/>
          <p:nvPr/>
        </p:nvSpPr>
        <p:spPr>
          <a:xfrm>
            <a:off x="8713364" y="5316579"/>
            <a:ext cx="2728564" cy="253916"/>
          </a:xfrm>
          <a:prstGeom prst="rect">
            <a:avLst/>
          </a:prstGeom>
          <a:solidFill>
            <a:schemeClr val="bg1"/>
          </a:solidFill>
        </p:spPr>
        <p:txBody>
          <a:bodyPr wrap="none" rtlCol="0">
            <a:spAutoFit/>
          </a:bodyPr>
          <a:lstStyle/>
          <a:p>
            <a:pPr algn="ctr"/>
            <a:r>
              <a:rPr lang="en-US" sz="1050" i="1">
                <a:solidFill>
                  <a:schemeClr val="accent1"/>
                </a:solidFill>
              </a:rPr>
              <a:t>User invoked, delivering the work of a team</a:t>
            </a:r>
          </a:p>
        </p:txBody>
      </p:sp>
      <p:sp>
        <p:nvSpPr>
          <p:cNvPr id="4" name="TextBox 3">
            <a:extLst>
              <a:ext uri="{FF2B5EF4-FFF2-40B4-BE49-F238E27FC236}">
                <a16:creationId xmlns:a16="http://schemas.microsoft.com/office/drawing/2014/main" id="{DFF56176-505A-850B-F819-3D2ABE8CF1EC}"/>
              </a:ext>
            </a:extLst>
          </p:cNvPr>
          <p:cNvSpPr txBox="1"/>
          <p:nvPr/>
        </p:nvSpPr>
        <p:spPr>
          <a:xfrm>
            <a:off x="924875" y="5725643"/>
            <a:ext cx="10684513" cy="548640"/>
          </a:xfrm>
          <a:prstGeom prst="roundRect">
            <a:avLst>
              <a:gd name="adj" fmla="val 29066"/>
            </a:avLst>
          </a:prstGeom>
          <a:gradFill flip="none" rotWithShape="1">
            <a:gsLst>
              <a:gs pos="100000">
                <a:srgbClr val="3E76D4"/>
              </a:gs>
              <a:gs pos="0">
                <a:srgbClr val="8661C5"/>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algn="ctr" defTabSz="914400">
              <a:spcBef>
                <a:spcPts val="0"/>
              </a:spcBef>
              <a:defRPr sz="1600">
                <a:solidFill>
                  <a:schemeClr val="bg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Sales capabilities in M365 Copilot</a:t>
            </a:r>
          </a:p>
        </p:txBody>
      </p:sp>
      <p:sp>
        <p:nvSpPr>
          <p:cNvPr id="3" name="TextBox 2">
            <a:extLst>
              <a:ext uri="{FF2B5EF4-FFF2-40B4-BE49-F238E27FC236}">
                <a16:creationId xmlns:a16="http://schemas.microsoft.com/office/drawing/2014/main" id="{5D7EC32D-9E16-85C5-7140-CBF0CC47056C}"/>
              </a:ext>
            </a:extLst>
          </p:cNvPr>
          <p:cNvSpPr txBox="1"/>
          <p:nvPr/>
        </p:nvSpPr>
        <p:spPr>
          <a:xfrm>
            <a:off x="10168646" y="6564661"/>
            <a:ext cx="1866900" cy="153888"/>
          </a:xfrm>
          <a:prstGeom prst="rect">
            <a:avLst/>
          </a:prstGeom>
          <a:noFill/>
        </p:spPr>
        <p:txBody>
          <a:bodyPr wrap="square" lIns="0" tIns="0" rIns="0" bIns="0" rtlCol="0">
            <a:spAutoFit/>
          </a:bodyPr>
          <a:lstStyle/>
          <a:p>
            <a:pPr algn="r"/>
            <a:r>
              <a:rPr lang="en-US" sz="1000"/>
              <a:t>* Jobs to be done</a:t>
            </a:r>
          </a:p>
        </p:txBody>
      </p:sp>
      <p:pic>
        <p:nvPicPr>
          <p:cNvPr id="7" name="Picture 6" descr="A logo for a company&#10;&#10;AI-generated content may be incorrect.">
            <a:extLst>
              <a:ext uri="{FF2B5EF4-FFF2-40B4-BE49-F238E27FC236}">
                <a16:creationId xmlns:a16="http://schemas.microsoft.com/office/drawing/2014/main" id="{B9AB8486-E64E-47BF-3C9C-18C06B31B721}"/>
              </a:ext>
            </a:extLst>
          </p:cNvPr>
          <p:cNvPicPr>
            <a:picLocks noChangeAspect="1"/>
          </p:cNvPicPr>
          <p:nvPr/>
        </p:nvPicPr>
        <p:blipFill>
          <a:blip r:embed="rId3"/>
          <a:srcRect l="14751" t="24989" r="14943" b="25479"/>
          <a:stretch>
            <a:fillRect/>
          </a:stretch>
        </p:blipFill>
        <p:spPr>
          <a:xfrm>
            <a:off x="10875498" y="87045"/>
            <a:ext cx="1195560" cy="861820"/>
          </a:xfrm>
          <a:prstGeom prst="rect">
            <a:avLst/>
          </a:prstGeom>
        </p:spPr>
      </p:pic>
      <p:pic>
        <p:nvPicPr>
          <p:cNvPr id="8" name="Picture 7">
            <a:extLst>
              <a:ext uri="{FF2B5EF4-FFF2-40B4-BE49-F238E27FC236}">
                <a16:creationId xmlns:a16="http://schemas.microsoft.com/office/drawing/2014/main" id="{DD6E8A95-B051-1670-7AB4-D6EDCE42B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069" y="206945"/>
            <a:ext cx="1740598" cy="373976"/>
          </a:xfrm>
          <a:prstGeom prst="rect">
            <a:avLst/>
          </a:prstGeom>
        </p:spPr>
      </p:pic>
    </p:spTree>
    <p:extLst>
      <p:ext uri="{BB962C8B-B14F-4D97-AF65-F5344CB8AC3E}">
        <p14:creationId xmlns:p14="http://schemas.microsoft.com/office/powerpoint/2010/main" val="355984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8.33333E-7 -2.96296E-6 L -8.33333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par>
                                <p:cTn id="13" presetID="42" presetClass="path" presetSubtype="0" decel="100000" fill="hold" nodeType="withEffect">
                                  <p:stCondLst>
                                    <p:cond delay="200"/>
                                  </p:stCondLst>
                                  <p:childTnLst>
                                    <p:animMotion origin="layout" path="M -8.33333E-7 -2.96296E-6 L -8.33333E-7 0.03542 " pathEditMode="relative" rAng="0" ptsTypes="AA">
                                      <p:cBhvr>
                                        <p:cTn id="14" dur="700" spd="-100000" fill="hold"/>
                                        <p:tgtEl>
                                          <p:spTgt spid="74"/>
                                        </p:tgtEl>
                                        <p:attrNameLst>
                                          <p:attrName>ppt_x</p:attrName>
                                          <p:attrName>ppt_y</p:attrName>
                                        </p:attrNameLst>
                                      </p:cBhvr>
                                      <p:rCtr x="0" y="1759"/>
                                    </p:animMotion>
                                  </p:childTnLst>
                                </p:cTn>
                              </p:par>
                              <p:par>
                                <p:cTn id="15" presetID="10" presetClass="entr" presetSubtype="0" fill="hold" nodeType="withEffect">
                                  <p:stCondLst>
                                    <p:cond delay="20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par>
                                <p:cTn id="18" presetID="42" presetClass="path" presetSubtype="0" decel="100000" fill="hold" nodeType="withEffect">
                                  <p:stCondLst>
                                    <p:cond delay="200"/>
                                  </p:stCondLst>
                                  <p:childTnLst>
                                    <p:animMotion origin="layout" path="M -8.33333E-7 -2.96296E-6 L -8.33333E-7 0.03542 " pathEditMode="relative" rAng="0" ptsTypes="AA">
                                      <p:cBhvr>
                                        <p:cTn id="19" dur="700" spd="-100000" fill="hold"/>
                                        <p:tgtEl>
                                          <p:spTgt spid="77"/>
                                        </p:tgtEl>
                                        <p:attrNameLst>
                                          <p:attrName>ppt_x</p:attrName>
                                          <p:attrName>ppt_y</p:attrName>
                                        </p:attrNameLst>
                                      </p:cBhvr>
                                      <p:rCtr x="0" y="1759"/>
                                    </p:animMotion>
                                  </p:childTnLst>
                                </p:cTn>
                              </p:par>
                              <p:par>
                                <p:cTn id="20" presetID="10" presetClass="entr" presetSubtype="0" fill="hold" nodeType="withEffect">
                                  <p:stCondLst>
                                    <p:cond delay="20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42" presetClass="path" presetSubtype="0" decel="100000" fill="hold" nodeType="withEffect">
                                  <p:stCondLst>
                                    <p:cond delay="200"/>
                                  </p:stCondLst>
                                  <p:childTnLst>
                                    <p:animMotion origin="layout" path="M -8.33333E-7 -2.96296E-6 L -8.33333E-7 0.03542 " pathEditMode="relative" rAng="0" ptsTypes="AA">
                                      <p:cBhvr>
                                        <p:cTn id="24" dur="700" spd="-100000" fill="hold"/>
                                        <p:tgtEl>
                                          <p:spTgt spid="41"/>
                                        </p:tgtEl>
                                        <p:attrNameLst>
                                          <p:attrName>ppt_x</p:attrName>
                                          <p:attrName>ppt_y</p:attrName>
                                        </p:attrNameLst>
                                      </p:cBhvr>
                                      <p:rCtr x="0" y="1759"/>
                                    </p:animMotion>
                                  </p:childTnLst>
                                </p:cTn>
                              </p:par>
                              <p:par>
                                <p:cTn id="25" presetID="10" presetClass="entr" presetSubtype="0" fill="hold" nodeType="withEffect">
                                  <p:stCondLst>
                                    <p:cond delay="2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42" presetClass="path" presetSubtype="0" decel="100000" fill="hold" nodeType="withEffect">
                                  <p:stCondLst>
                                    <p:cond delay="200"/>
                                  </p:stCondLst>
                                  <p:childTnLst>
                                    <p:animMotion origin="layout" path="M -8.33333E-7 -2.96296E-6 L -8.33333E-7 0.03542 " pathEditMode="relative" rAng="0" ptsTypes="AA">
                                      <p:cBhvr>
                                        <p:cTn id="29" dur="700" spd="-100000" fill="hold"/>
                                        <p:tgtEl>
                                          <p:spTgt spid="43"/>
                                        </p:tgtEl>
                                        <p:attrNameLst>
                                          <p:attrName>ppt_x</p:attrName>
                                          <p:attrName>ppt_y</p:attrName>
                                        </p:attrNameLst>
                                      </p:cBhvr>
                                      <p:rCtr x="0" y="1759"/>
                                    </p:animMotion>
                                  </p:childTnLst>
                                </p:cTn>
                              </p:par>
                              <p:par>
                                <p:cTn id="30" presetID="10" presetClass="entr" presetSubtype="0" fill="hold" nodeType="withEffect">
                                  <p:stCondLst>
                                    <p:cond delay="20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42" presetClass="path" presetSubtype="0" decel="100000" fill="hold" nodeType="withEffect">
                                  <p:stCondLst>
                                    <p:cond delay="200"/>
                                  </p:stCondLst>
                                  <p:childTnLst>
                                    <p:animMotion origin="layout" path="M -8.33333E-7 -2.96296E-6 L -8.33333E-7 0.03542 " pathEditMode="relative" rAng="0" ptsTypes="AA">
                                      <p:cBhvr>
                                        <p:cTn id="34" dur="700" spd="-100000" fill="hold"/>
                                        <p:tgtEl>
                                          <p:spTgt spid="45"/>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par>
                                <p:cTn id="38" presetID="42" presetClass="path" presetSubtype="0" decel="100000" fill="hold" grpId="1" nodeType="withEffect">
                                  <p:stCondLst>
                                    <p:cond delay="200"/>
                                  </p:stCondLst>
                                  <p:childTnLst>
                                    <p:animMotion origin="layout" path="M -8.33333E-7 -2.96296E-6 L -8.33333E-7 0.03542 " pathEditMode="relative" rAng="0" ptsTypes="AA">
                                      <p:cBhvr>
                                        <p:cTn id="39" dur="700" spd="-100000" fill="hold"/>
                                        <p:tgtEl>
                                          <p:spTgt spid="62"/>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par>
                                <p:cTn id="43" presetID="42" presetClass="path" presetSubtype="0" decel="100000" fill="hold" grpId="1" nodeType="withEffect">
                                  <p:stCondLst>
                                    <p:cond delay="200"/>
                                  </p:stCondLst>
                                  <p:childTnLst>
                                    <p:animMotion origin="layout" path="M -8.33333E-7 -2.96296E-6 L -8.33333E-7 0.03542 " pathEditMode="relative" rAng="0" ptsTypes="AA">
                                      <p:cBhvr>
                                        <p:cTn id="44" dur="700" spd="-100000" fill="hold"/>
                                        <p:tgtEl>
                                          <p:spTgt spid="58"/>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par>
                                <p:cTn id="48" presetID="42" presetClass="path" presetSubtype="0" decel="100000" fill="hold" grpId="1" nodeType="withEffect">
                                  <p:stCondLst>
                                    <p:cond delay="200"/>
                                  </p:stCondLst>
                                  <p:childTnLst>
                                    <p:animMotion origin="layout" path="M -8.33333E-7 -2.96296E-6 L -8.33333E-7 0.03542 " pathEditMode="relative" rAng="0" ptsTypes="AA">
                                      <p:cBhvr>
                                        <p:cTn id="49" dur="700" spd="-100000" fill="hold"/>
                                        <p:tgtEl>
                                          <p:spTgt spid="70"/>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42" presetClass="path" presetSubtype="0" decel="100000" fill="hold" grpId="1" nodeType="withEffect">
                                  <p:stCondLst>
                                    <p:cond delay="200"/>
                                  </p:stCondLst>
                                  <p:childTnLst>
                                    <p:animMotion origin="layout" path="M -8.33333E-7 -2.96296E-6 L -8.33333E-7 0.03542 " pathEditMode="relative" rAng="0" ptsTypes="AA">
                                      <p:cBhvr>
                                        <p:cTn id="54" dur="700" spd="-100000" fill="hold"/>
                                        <p:tgtEl>
                                          <p:spTgt spid="29"/>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42" presetClass="path" presetSubtype="0" decel="100000" fill="hold" grpId="1" nodeType="withEffect">
                                  <p:stCondLst>
                                    <p:cond delay="200"/>
                                  </p:stCondLst>
                                  <p:childTnLst>
                                    <p:animMotion origin="layout" path="M -8.33333E-7 -2.96296E-6 L -8.33333E-7 0.03542 " pathEditMode="relative" rAng="0" ptsTypes="AA">
                                      <p:cBhvr>
                                        <p:cTn id="59" dur="700" spd="-100000" fill="hold"/>
                                        <p:tgtEl>
                                          <p:spTgt spid="30"/>
                                        </p:tgtEl>
                                        <p:attrNameLst>
                                          <p:attrName>ppt_x</p:attrName>
                                          <p:attrName>ppt_y</p:attrName>
                                        </p:attrNameLst>
                                      </p:cBhvr>
                                      <p:rCtr x="0" y="1759"/>
                                    </p:animMotion>
                                  </p:childTnLst>
                                </p:cTn>
                              </p:par>
                              <p:par>
                                <p:cTn id="60" presetID="10" presetClass="entr" presetSubtype="0" fill="hold" nodeType="withEffect">
                                  <p:stCondLst>
                                    <p:cond delay="20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42" presetClass="path" presetSubtype="0" decel="100000" fill="hold" nodeType="withEffect">
                                  <p:stCondLst>
                                    <p:cond delay="200"/>
                                  </p:stCondLst>
                                  <p:childTnLst>
                                    <p:animMotion origin="layout" path="M -8.33333E-7 -2.96296E-6 L -8.33333E-7 0.03542 " pathEditMode="relative" rAng="0" ptsTypes="AA">
                                      <p:cBhvr>
                                        <p:cTn id="64" dur="700" spd="-100000" fill="hold"/>
                                        <p:tgtEl>
                                          <p:spTgt spid="13"/>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par>
                                <p:cTn id="68" presetID="42" presetClass="path" presetSubtype="0" decel="100000" fill="hold" grpId="1" nodeType="withEffect">
                                  <p:stCondLst>
                                    <p:cond delay="200"/>
                                  </p:stCondLst>
                                  <p:childTnLst>
                                    <p:animMotion origin="layout" path="M -8.33333E-7 -2.96296E-6 L -8.33333E-7 0.03542 " pathEditMode="relative" rAng="0" ptsTypes="AA">
                                      <p:cBhvr>
                                        <p:cTn id="69" dur="700" spd="-100000" fill="hold"/>
                                        <p:tgtEl>
                                          <p:spTgt spid="60"/>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72"/>
                                        </p:tgtEl>
                                        <p:attrNameLst>
                                          <p:attrName>style.visibility</p:attrName>
                                        </p:attrNameLst>
                                      </p:cBhvr>
                                      <p:to>
                                        <p:strVal val="visible"/>
                                      </p:to>
                                    </p:set>
                                    <p:animEffect transition="in" filter="fade">
                                      <p:cBhvr>
                                        <p:cTn id="72" dur="500"/>
                                        <p:tgtEl>
                                          <p:spTgt spid="72"/>
                                        </p:tgtEl>
                                      </p:cBhvr>
                                    </p:animEffect>
                                  </p:childTnLst>
                                </p:cTn>
                              </p:par>
                              <p:par>
                                <p:cTn id="73" presetID="42" presetClass="path" presetSubtype="0" decel="100000" fill="hold" grpId="1" nodeType="withEffect">
                                  <p:stCondLst>
                                    <p:cond delay="200"/>
                                  </p:stCondLst>
                                  <p:childTnLst>
                                    <p:animMotion origin="layout" path="M -8.33333E-7 -2.96296E-6 L -8.33333E-7 0.03542 " pathEditMode="relative" rAng="0" ptsTypes="AA">
                                      <p:cBhvr>
                                        <p:cTn id="74" dur="700" spd="-100000" fill="hold"/>
                                        <p:tgtEl>
                                          <p:spTgt spid="72"/>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42" presetClass="path" presetSubtype="0" decel="100000" fill="hold" grpId="1" nodeType="withEffect">
                                  <p:stCondLst>
                                    <p:cond delay="200"/>
                                  </p:stCondLst>
                                  <p:childTnLst>
                                    <p:animMotion origin="layout" path="M -8.33333E-7 -2.96296E-6 L -8.33333E-7 0.03542 " pathEditMode="relative" rAng="0" ptsTypes="AA">
                                      <p:cBhvr>
                                        <p:cTn id="79" dur="700" spd="-100000" fill="hold"/>
                                        <p:tgtEl>
                                          <p:spTgt spid="31"/>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42" presetClass="path" presetSubtype="0" decel="100000" fill="hold" grpId="1" nodeType="withEffect">
                                  <p:stCondLst>
                                    <p:cond delay="200"/>
                                  </p:stCondLst>
                                  <p:childTnLst>
                                    <p:animMotion origin="layout" path="M -8.33333E-7 -2.96296E-6 L -8.33333E-7 0.03542 " pathEditMode="relative" rAng="0" ptsTypes="AA">
                                      <p:cBhvr>
                                        <p:cTn id="84" dur="700" spd="-100000" fill="hold"/>
                                        <p:tgtEl>
                                          <p:spTgt spid="32"/>
                                        </p:tgtEl>
                                        <p:attrNameLst>
                                          <p:attrName>ppt_x</p:attrName>
                                          <p:attrName>ppt_y</p:attrName>
                                        </p:attrNameLst>
                                      </p:cBhvr>
                                      <p:rCtr x="0" y="1759"/>
                                    </p:animMotion>
                                  </p:childTnLst>
                                </p:cTn>
                              </p:par>
                              <p:par>
                                <p:cTn id="85" presetID="10" presetClass="entr" presetSubtype="0" fill="hold" nodeType="withEffect">
                                  <p:stCondLst>
                                    <p:cond delay="20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par>
                                <p:cTn id="88" presetID="42" presetClass="path" presetSubtype="0" decel="100000" fill="hold" nodeType="withEffect">
                                  <p:stCondLst>
                                    <p:cond delay="200"/>
                                  </p:stCondLst>
                                  <p:childTnLst>
                                    <p:animMotion origin="layout" path="M -8.33333E-7 -2.96296E-6 L -8.33333E-7 0.03542 " pathEditMode="relative" rAng="0" ptsTypes="AA">
                                      <p:cBhvr>
                                        <p:cTn id="89" dur="700" spd="-100000" fill="hold"/>
                                        <p:tgtEl>
                                          <p:spTgt spid="11"/>
                                        </p:tgtEl>
                                        <p:attrNameLst>
                                          <p:attrName>ppt_x</p:attrName>
                                          <p:attrName>ppt_y</p:attrName>
                                        </p:attrNameLst>
                                      </p:cBhvr>
                                      <p:rCtr x="0" y="1759"/>
                                    </p:animMotion>
                                  </p:childTnLst>
                                </p:cTn>
                              </p:par>
                              <p:par>
                                <p:cTn id="90" presetID="10" presetClass="entr" presetSubtype="0" fill="hold" grpId="0" nodeType="withEffect">
                                  <p:stCondLst>
                                    <p:cond delay="20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500"/>
                                        <p:tgtEl>
                                          <p:spTgt spid="61"/>
                                        </p:tgtEl>
                                      </p:cBhvr>
                                    </p:animEffect>
                                  </p:childTnLst>
                                </p:cTn>
                              </p:par>
                              <p:par>
                                <p:cTn id="93" presetID="42" presetClass="path" presetSubtype="0" decel="100000" fill="hold" grpId="1" nodeType="withEffect">
                                  <p:stCondLst>
                                    <p:cond delay="200"/>
                                  </p:stCondLst>
                                  <p:childTnLst>
                                    <p:animMotion origin="layout" path="M -8.33333E-7 -2.96296E-6 L -8.33333E-7 0.03542 " pathEditMode="relative" rAng="0" ptsTypes="AA">
                                      <p:cBhvr>
                                        <p:cTn id="94" dur="700" spd="-100000" fill="hold"/>
                                        <p:tgtEl>
                                          <p:spTgt spid="61"/>
                                        </p:tgtEl>
                                        <p:attrNameLst>
                                          <p:attrName>ppt_x</p:attrName>
                                          <p:attrName>ppt_y</p:attrName>
                                        </p:attrNameLst>
                                      </p:cBhvr>
                                      <p:rCtr x="0" y="1759"/>
                                    </p:animMotion>
                                  </p:childTnLst>
                                </p:cTn>
                              </p:par>
                              <p:par>
                                <p:cTn id="95" presetID="10" presetClass="entr" presetSubtype="0" fill="hold" grpId="0" nodeType="withEffect">
                                  <p:stCondLst>
                                    <p:cond delay="20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500"/>
                                        <p:tgtEl>
                                          <p:spTgt spid="73"/>
                                        </p:tgtEl>
                                      </p:cBhvr>
                                    </p:animEffect>
                                  </p:childTnLst>
                                </p:cTn>
                              </p:par>
                              <p:par>
                                <p:cTn id="98" presetID="42" presetClass="path" presetSubtype="0" decel="100000" fill="hold" grpId="1" nodeType="withEffect">
                                  <p:stCondLst>
                                    <p:cond delay="200"/>
                                  </p:stCondLst>
                                  <p:childTnLst>
                                    <p:animMotion origin="layout" path="M -8.33333E-7 -2.96296E-6 L -8.33333E-7 0.03542 " pathEditMode="relative" rAng="0" ptsTypes="AA">
                                      <p:cBhvr>
                                        <p:cTn id="99" dur="700" spd="-100000" fill="hold"/>
                                        <p:tgtEl>
                                          <p:spTgt spid="73"/>
                                        </p:tgtEl>
                                        <p:attrNameLst>
                                          <p:attrName>ppt_x</p:attrName>
                                          <p:attrName>ppt_y</p:attrName>
                                        </p:attrNameLst>
                                      </p:cBhvr>
                                      <p:rCtr x="0" y="1759"/>
                                    </p:animMotion>
                                  </p:childTnLst>
                                </p:cTn>
                              </p:par>
                              <p:par>
                                <p:cTn id="100" presetID="10" presetClass="entr" presetSubtype="0" fill="hold" nodeType="withEffect">
                                  <p:stCondLst>
                                    <p:cond delay="200"/>
                                  </p:stCondLst>
                                  <p:childTnLst>
                                    <p:set>
                                      <p:cBhvr>
                                        <p:cTn id="101" dur="1" fill="hold">
                                          <p:stCondLst>
                                            <p:cond delay="0"/>
                                          </p:stCondLst>
                                        </p:cTn>
                                        <p:tgtEl>
                                          <p:spTgt spid="12"/>
                                        </p:tgtEl>
                                        <p:attrNameLst>
                                          <p:attrName>style.visibility</p:attrName>
                                        </p:attrNameLst>
                                      </p:cBhvr>
                                      <p:to>
                                        <p:strVal val="visible"/>
                                      </p:to>
                                    </p:set>
                                    <p:animEffect transition="in" filter="fade">
                                      <p:cBhvr>
                                        <p:cTn id="102" dur="500"/>
                                        <p:tgtEl>
                                          <p:spTgt spid="12"/>
                                        </p:tgtEl>
                                      </p:cBhvr>
                                    </p:animEffect>
                                  </p:childTnLst>
                                </p:cTn>
                              </p:par>
                              <p:par>
                                <p:cTn id="103" presetID="42" presetClass="path" presetSubtype="0" decel="100000" fill="hold" nodeType="withEffect">
                                  <p:stCondLst>
                                    <p:cond delay="200"/>
                                  </p:stCondLst>
                                  <p:childTnLst>
                                    <p:animMotion origin="layout" path="M -8.33333E-7 -2.96296E-6 L -8.33333E-7 0.03542 " pathEditMode="relative" rAng="0" ptsTypes="AA">
                                      <p:cBhvr>
                                        <p:cTn id="104" dur="700" spd="-100000" fill="hold"/>
                                        <p:tgtEl>
                                          <p:spTgt spid="12"/>
                                        </p:tgtEl>
                                        <p:attrNameLst>
                                          <p:attrName>ppt_x</p:attrName>
                                          <p:attrName>ppt_y</p:attrName>
                                        </p:attrNameLst>
                                      </p:cBhvr>
                                      <p:rCtr x="0" y="1759"/>
                                    </p:animMotion>
                                  </p:childTnLst>
                                </p:cTn>
                              </p:par>
                              <p:par>
                                <p:cTn id="105" presetID="10" presetClass="entr" presetSubtype="0" fill="hold" grpId="0" nodeType="withEffect">
                                  <p:stCondLst>
                                    <p:cond delay="200"/>
                                  </p:stCondLst>
                                  <p:childTnLst>
                                    <p:set>
                                      <p:cBhvr>
                                        <p:cTn id="106" dur="1" fill="hold">
                                          <p:stCondLst>
                                            <p:cond delay="0"/>
                                          </p:stCondLst>
                                        </p:cTn>
                                        <p:tgtEl>
                                          <p:spTgt spid="117"/>
                                        </p:tgtEl>
                                        <p:attrNameLst>
                                          <p:attrName>style.visibility</p:attrName>
                                        </p:attrNameLst>
                                      </p:cBhvr>
                                      <p:to>
                                        <p:strVal val="visible"/>
                                      </p:to>
                                    </p:set>
                                    <p:animEffect transition="in" filter="fade">
                                      <p:cBhvr>
                                        <p:cTn id="107" dur="500"/>
                                        <p:tgtEl>
                                          <p:spTgt spid="117"/>
                                        </p:tgtEl>
                                      </p:cBhvr>
                                    </p:animEffect>
                                  </p:childTnLst>
                                </p:cTn>
                              </p:par>
                              <p:par>
                                <p:cTn id="108" presetID="42" presetClass="path" presetSubtype="0" decel="100000" fill="hold" grpId="1" nodeType="withEffect">
                                  <p:stCondLst>
                                    <p:cond delay="200"/>
                                  </p:stCondLst>
                                  <p:childTnLst>
                                    <p:animMotion origin="layout" path="M -8.33333E-7 -2.96296E-6 L -8.33333E-7 0.03542 " pathEditMode="relative" rAng="0" ptsTypes="AA">
                                      <p:cBhvr>
                                        <p:cTn id="109" dur="700" spd="-100000" fill="hold"/>
                                        <p:tgtEl>
                                          <p:spTgt spid="117"/>
                                        </p:tgtEl>
                                        <p:attrNameLst>
                                          <p:attrName>ppt_x</p:attrName>
                                          <p:attrName>ppt_y</p:attrName>
                                        </p:attrNameLst>
                                      </p:cBhvr>
                                      <p:rCtr x="0" y="1759"/>
                                    </p:animMotion>
                                  </p:childTnLst>
                                </p:cTn>
                              </p:par>
                              <p:par>
                                <p:cTn id="110" presetID="10" presetClass="entr" presetSubtype="0" fill="hold" grpId="0" nodeType="withEffect">
                                  <p:stCondLst>
                                    <p:cond delay="200"/>
                                  </p:stCondLst>
                                  <p:childTnLst>
                                    <p:set>
                                      <p:cBhvr>
                                        <p:cTn id="111" dur="1" fill="hold">
                                          <p:stCondLst>
                                            <p:cond delay="0"/>
                                          </p:stCondLst>
                                        </p:cTn>
                                        <p:tgtEl>
                                          <p:spTgt spid="118"/>
                                        </p:tgtEl>
                                        <p:attrNameLst>
                                          <p:attrName>style.visibility</p:attrName>
                                        </p:attrNameLst>
                                      </p:cBhvr>
                                      <p:to>
                                        <p:strVal val="visible"/>
                                      </p:to>
                                    </p:set>
                                    <p:animEffect transition="in" filter="fade">
                                      <p:cBhvr>
                                        <p:cTn id="112" dur="500"/>
                                        <p:tgtEl>
                                          <p:spTgt spid="118"/>
                                        </p:tgtEl>
                                      </p:cBhvr>
                                    </p:animEffect>
                                  </p:childTnLst>
                                </p:cTn>
                              </p:par>
                              <p:par>
                                <p:cTn id="113" presetID="42" presetClass="path" presetSubtype="0" decel="100000" fill="hold" grpId="1" nodeType="withEffect">
                                  <p:stCondLst>
                                    <p:cond delay="200"/>
                                  </p:stCondLst>
                                  <p:childTnLst>
                                    <p:animMotion origin="layout" path="M -8.33333E-7 -2.96296E-6 L -8.33333E-7 0.03542 " pathEditMode="relative" rAng="0" ptsTypes="AA">
                                      <p:cBhvr>
                                        <p:cTn id="114" dur="700" spd="-100000" fill="hold"/>
                                        <p:tgtEl>
                                          <p:spTgt spid="118"/>
                                        </p:tgtEl>
                                        <p:attrNameLst>
                                          <p:attrName>ppt_x</p:attrName>
                                          <p:attrName>ppt_y</p:attrName>
                                        </p:attrNameLst>
                                      </p:cBhvr>
                                      <p:rCtr x="0" y="1759"/>
                                    </p:animMotion>
                                  </p:childTnLst>
                                </p:cTn>
                              </p:par>
                              <p:par>
                                <p:cTn id="115" presetID="10" presetClass="entr" presetSubtype="0" fill="hold" grpId="0" nodeType="withEffect">
                                  <p:stCondLst>
                                    <p:cond delay="200"/>
                                  </p:stCondLst>
                                  <p:childTnLst>
                                    <p:set>
                                      <p:cBhvr>
                                        <p:cTn id="116" dur="1" fill="hold">
                                          <p:stCondLst>
                                            <p:cond delay="0"/>
                                          </p:stCondLst>
                                        </p:cTn>
                                        <p:tgtEl>
                                          <p:spTgt spid="120"/>
                                        </p:tgtEl>
                                        <p:attrNameLst>
                                          <p:attrName>style.visibility</p:attrName>
                                        </p:attrNameLst>
                                      </p:cBhvr>
                                      <p:to>
                                        <p:strVal val="visible"/>
                                      </p:to>
                                    </p:set>
                                    <p:animEffect transition="in" filter="fade">
                                      <p:cBhvr>
                                        <p:cTn id="117" dur="500"/>
                                        <p:tgtEl>
                                          <p:spTgt spid="120"/>
                                        </p:tgtEl>
                                      </p:cBhvr>
                                    </p:animEffect>
                                  </p:childTnLst>
                                </p:cTn>
                              </p:par>
                              <p:par>
                                <p:cTn id="118" presetID="42" presetClass="path" presetSubtype="0" decel="100000" fill="hold" grpId="1" nodeType="withEffect">
                                  <p:stCondLst>
                                    <p:cond delay="200"/>
                                  </p:stCondLst>
                                  <p:childTnLst>
                                    <p:animMotion origin="layout" path="M -8.33333E-7 -2.96296E-6 L -8.33333E-7 0.03542 " pathEditMode="relative" rAng="0" ptsTypes="AA">
                                      <p:cBhvr>
                                        <p:cTn id="119" dur="700" spd="-100000" fill="hold"/>
                                        <p:tgtEl>
                                          <p:spTgt spid="120"/>
                                        </p:tgtEl>
                                        <p:attrNameLst>
                                          <p:attrName>ppt_x</p:attrName>
                                          <p:attrName>ppt_y</p:attrName>
                                        </p:attrNameLst>
                                      </p:cBhvr>
                                      <p:rCtr x="0" y="1759"/>
                                    </p:animMotion>
                                  </p:childTnLst>
                                </p:cTn>
                              </p:par>
                              <p:par>
                                <p:cTn id="120" presetID="10" presetClass="entr" presetSubtype="0" fill="hold" grpId="0" nodeType="withEffect">
                                  <p:stCondLst>
                                    <p:cond delay="20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par>
                                <p:cTn id="123" presetID="42" presetClass="path" presetSubtype="0" decel="100000" fill="hold" grpId="1" nodeType="withEffect">
                                  <p:stCondLst>
                                    <p:cond delay="200"/>
                                  </p:stCondLst>
                                  <p:childTnLst>
                                    <p:animMotion origin="layout" path="M -8.33333E-7 -2.96296E-6 L -8.33333E-7 0.03542 " pathEditMode="relative" rAng="0" ptsTypes="AA">
                                      <p:cBhvr>
                                        <p:cTn id="124" dur="700" spd="-100000" fill="hold"/>
                                        <p:tgtEl>
                                          <p:spTgt spid="122"/>
                                        </p:tgtEl>
                                        <p:attrNameLst>
                                          <p:attrName>ppt_x</p:attrName>
                                          <p:attrName>ppt_y</p:attrName>
                                        </p:attrNameLst>
                                      </p:cBhvr>
                                      <p:rCtr x="0" y="1759"/>
                                    </p:animMotion>
                                  </p:childTnLst>
                                </p:cTn>
                              </p:par>
                              <p:par>
                                <p:cTn id="125" presetID="10" presetClass="entr" presetSubtype="0" fill="hold" grpId="0" nodeType="withEffect">
                                  <p:stCondLst>
                                    <p:cond delay="200"/>
                                  </p:stCondLst>
                                  <p:childTnLst>
                                    <p:set>
                                      <p:cBhvr>
                                        <p:cTn id="126" dur="1" fill="hold">
                                          <p:stCondLst>
                                            <p:cond delay="0"/>
                                          </p:stCondLst>
                                        </p:cTn>
                                        <p:tgtEl>
                                          <p:spTgt spid="145"/>
                                        </p:tgtEl>
                                        <p:attrNameLst>
                                          <p:attrName>style.visibility</p:attrName>
                                        </p:attrNameLst>
                                      </p:cBhvr>
                                      <p:to>
                                        <p:strVal val="visible"/>
                                      </p:to>
                                    </p:set>
                                    <p:animEffect transition="in" filter="fade">
                                      <p:cBhvr>
                                        <p:cTn id="127" dur="500"/>
                                        <p:tgtEl>
                                          <p:spTgt spid="145"/>
                                        </p:tgtEl>
                                      </p:cBhvr>
                                    </p:animEffect>
                                  </p:childTnLst>
                                </p:cTn>
                              </p:par>
                              <p:par>
                                <p:cTn id="128" presetID="42" presetClass="path" presetSubtype="0" decel="100000" fill="hold" grpId="1" nodeType="withEffect">
                                  <p:stCondLst>
                                    <p:cond delay="200"/>
                                  </p:stCondLst>
                                  <p:childTnLst>
                                    <p:animMotion origin="layout" path="M -8.33333E-7 -2.96296E-6 L -8.33333E-7 0.03542 " pathEditMode="relative" rAng="0" ptsTypes="AA">
                                      <p:cBhvr>
                                        <p:cTn id="129" dur="700" spd="-100000" fill="hold"/>
                                        <p:tgtEl>
                                          <p:spTgt spid="145"/>
                                        </p:tgtEl>
                                        <p:attrNameLst>
                                          <p:attrName>ppt_x</p:attrName>
                                          <p:attrName>ppt_y</p:attrName>
                                        </p:attrNameLst>
                                      </p:cBhvr>
                                      <p:rCtr x="0" y="1759"/>
                                    </p:animMotion>
                                  </p:childTnLst>
                                </p:cTn>
                              </p:par>
                              <p:par>
                                <p:cTn id="130" presetID="10" presetClass="entr" presetSubtype="0" fill="hold" grpId="0" nodeType="withEffect">
                                  <p:stCondLst>
                                    <p:cond delay="200"/>
                                  </p:stCondLst>
                                  <p:childTnLst>
                                    <p:set>
                                      <p:cBhvr>
                                        <p:cTn id="131" dur="1" fill="hold">
                                          <p:stCondLst>
                                            <p:cond delay="0"/>
                                          </p:stCondLst>
                                        </p:cTn>
                                        <p:tgtEl>
                                          <p:spTgt spid="146"/>
                                        </p:tgtEl>
                                        <p:attrNameLst>
                                          <p:attrName>style.visibility</p:attrName>
                                        </p:attrNameLst>
                                      </p:cBhvr>
                                      <p:to>
                                        <p:strVal val="visible"/>
                                      </p:to>
                                    </p:set>
                                    <p:animEffect transition="in" filter="fade">
                                      <p:cBhvr>
                                        <p:cTn id="132" dur="500"/>
                                        <p:tgtEl>
                                          <p:spTgt spid="146"/>
                                        </p:tgtEl>
                                      </p:cBhvr>
                                    </p:animEffect>
                                  </p:childTnLst>
                                </p:cTn>
                              </p:par>
                              <p:par>
                                <p:cTn id="133" presetID="42" presetClass="path" presetSubtype="0" decel="100000" fill="hold" grpId="1" nodeType="withEffect">
                                  <p:stCondLst>
                                    <p:cond delay="200"/>
                                  </p:stCondLst>
                                  <p:childTnLst>
                                    <p:animMotion origin="layout" path="M -8.33333E-7 -2.96296E-6 L -8.33333E-7 0.03542 " pathEditMode="relative" rAng="0" ptsTypes="AA">
                                      <p:cBhvr>
                                        <p:cTn id="134" dur="700" spd="-100000" fill="hold"/>
                                        <p:tgtEl>
                                          <p:spTgt spid="146"/>
                                        </p:tgtEl>
                                        <p:attrNameLst>
                                          <p:attrName>ppt_x</p:attrName>
                                          <p:attrName>ppt_y</p:attrName>
                                        </p:attrNameLst>
                                      </p:cBhvr>
                                      <p:rCtr x="0" y="1759"/>
                                    </p:animMotion>
                                  </p:childTnLst>
                                </p:cTn>
                              </p:par>
                              <p:par>
                                <p:cTn id="135" presetID="10" presetClass="entr" presetSubtype="0" fill="hold" grpId="0" nodeType="withEffect">
                                  <p:stCondLst>
                                    <p:cond delay="200"/>
                                  </p:stCondLst>
                                  <p:childTnLst>
                                    <p:set>
                                      <p:cBhvr>
                                        <p:cTn id="136" dur="1" fill="hold">
                                          <p:stCondLst>
                                            <p:cond delay="0"/>
                                          </p:stCondLst>
                                        </p:cTn>
                                        <p:tgtEl>
                                          <p:spTgt spid="147"/>
                                        </p:tgtEl>
                                        <p:attrNameLst>
                                          <p:attrName>style.visibility</p:attrName>
                                        </p:attrNameLst>
                                      </p:cBhvr>
                                      <p:to>
                                        <p:strVal val="visible"/>
                                      </p:to>
                                    </p:set>
                                    <p:animEffect transition="in" filter="fade">
                                      <p:cBhvr>
                                        <p:cTn id="137" dur="500"/>
                                        <p:tgtEl>
                                          <p:spTgt spid="147"/>
                                        </p:tgtEl>
                                      </p:cBhvr>
                                    </p:animEffect>
                                  </p:childTnLst>
                                </p:cTn>
                              </p:par>
                              <p:par>
                                <p:cTn id="138" presetID="42" presetClass="path" presetSubtype="0" decel="100000" fill="hold" grpId="1" nodeType="withEffect">
                                  <p:stCondLst>
                                    <p:cond delay="200"/>
                                  </p:stCondLst>
                                  <p:childTnLst>
                                    <p:animMotion origin="layout" path="M -8.33333E-7 -2.96296E-6 L -8.33333E-7 0.03542 " pathEditMode="relative" rAng="0" ptsTypes="AA">
                                      <p:cBhvr>
                                        <p:cTn id="139" dur="700" spd="-100000" fill="hold"/>
                                        <p:tgtEl>
                                          <p:spTgt spid="147"/>
                                        </p:tgtEl>
                                        <p:attrNameLst>
                                          <p:attrName>ppt_x</p:attrName>
                                          <p:attrName>ppt_y</p:attrName>
                                        </p:attrNameLst>
                                      </p:cBhvr>
                                      <p:rCtr x="0" y="1759"/>
                                    </p:animMotion>
                                  </p:childTnLst>
                                </p:cTn>
                              </p:par>
                              <p:par>
                                <p:cTn id="140" presetID="10" presetClass="entr" presetSubtype="0" fill="hold" grpId="0" nodeType="withEffect">
                                  <p:stCondLst>
                                    <p:cond delay="200"/>
                                  </p:stCondLst>
                                  <p:childTnLst>
                                    <p:set>
                                      <p:cBhvr>
                                        <p:cTn id="141" dur="1" fill="hold">
                                          <p:stCondLst>
                                            <p:cond delay="0"/>
                                          </p:stCondLst>
                                        </p:cTn>
                                        <p:tgtEl>
                                          <p:spTgt spid="3"/>
                                        </p:tgtEl>
                                        <p:attrNameLst>
                                          <p:attrName>style.visibility</p:attrName>
                                        </p:attrNameLst>
                                      </p:cBhvr>
                                      <p:to>
                                        <p:strVal val="visible"/>
                                      </p:to>
                                    </p:set>
                                    <p:animEffect transition="in" filter="fade">
                                      <p:cBhvr>
                                        <p:cTn id="142" dur="500"/>
                                        <p:tgtEl>
                                          <p:spTgt spid="3"/>
                                        </p:tgtEl>
                                      </p:cBhvr>
                                    </p:animEffect>
                                  </p:childTnLst>
                                </p:cTn>
                              </p:par>
                              <p:par>
                                <p:cTn id="143" presetID="42" presetClass="path" presetSubtype="0" decel="100000" fill="hold" grpId="1" nodeType="withEffect">
                                  <p:stCondLst>
                                    <p:cond delay="200"/>
                                  </p:stCondLst>
                                  <p:childTnLst>
                                    <p:animMotion origin="layout" path="M -8.33333E-7 -2.96296E-6 L -8.33333E-7 0.03542 " pathEditMode="relative" rAng="0" ptsTypes="AA">
                                      <p:cBhvr>
                                        <p:cTn id="144" dur="700" spd="-100000" fill="hold"/>
                                        <p:tgtEl>
                                          <p:spTgt spid="3"/>
                                        </p:tgtEl>
                                        <p:attrNameLst>
                                          <p:attrName>ppt_x</p:attrName>
                                          <p:attrName>ppt_y</p:attrName>
                                        </p:attrNameLst>
                                      </p:cBhvr>
                                      <p:rCtr x="0" y="1759"/>
                                    </p:animMotion>
                                  </p:childTnLst>
                                </p:cTn>
                              </p:par>
                              <p:par>
                                <p:cTn id="145" presetID="10" presetClass="entr" presetSubtype="0" fill="hold" grpId="0" nodeType="withEffect">
                                  <p:stCondLst>
                                    <p:cond delay="200"/>
                                  </p:stCondLst>
                                  <p:childTnLst>
                                    <p:set>
                                      <p:cBhvr>
                                        <p:cTn id="146" dur="1" fill="hold">
                                          <p:stCondLst>
                                            <p:cond delay="0"/>
                                          </p:stCondLst>
                                        </p:cTn>
                                        <p:tgtEl>
                                          <p:spTgt spid="4"/>
                                        </p:tgtEl>
                                        <p:attrNameLst>
                                          <p:attrName>style.visibility</p:attrName>
                                        </p:attrNameLst>
                                      </p:cBhvr>
                                      <p:to>
                                        <p:strVal val="visible"/>
                                      </p:to>
                                    </p:set>
                                    <p:animEffect transition="in" filter="fade">
                                      <p:cBhvr>
                                        <p:cTn id="147" dur="500"/>
                                        <p:tgtEl>
                                          <p:spTgt spid="4"/>
                                        </p:tgtEl>
                                      </p:cBhvr>
                                    </p:animEffect>
                                  </p:childTnLst>
                                </p:cTn>
                              </p:par>
                              <p:par>
                                <p:cTn id="148" presetID="42" presetClass="path" presetSubtype="0" decel="100000" fill="hold" grpId="1" nodeType="withEffect">
                                  <p:stCondLst>
                                    <p:cond delay="200"/>
                                  </p:stCondLst>
                                  <p:childTnLst>
                                    <p:animMotion origin="layout" path="M -8.33333E-7 -2.96296E-6 L -8.33333E-7 0.03542 " pathEditMode="relative" rAng="0" ptsTypes="AA">
                                      <p:cBhvr>
                                        <p:cTn id="149" dur="700" spd="-100000" fill="hold"/>
                                        <p:tgtEl>
                                          <p:spTgt spid="4"/>
                                        </p:tgtEl>
                                        <p:attrNameLst>
                                          <p:attrName>ppt_x</p:attrName>
                                          <p:attrName>ppt_y</p:attrName>
                                        </p:attrNameLst>
                                      </p:cBhvr>
                                      <p:rCtr x="0" y="1759"/>
                                    </p:animMotion>
                                  </p:childTnLst>
                                </p:cTn>
                              </p:par>
                              <p:par>
                                <p:cTn id="150" presetID="10" presetClass="entr" presetSubtype="0" fill="hold" grpId="0" nodeType="withEffect">
                                  <p:stCondLst>
                                    <p:cond delay="200"/>
                                  </p:stCondLst>
                                  <p:childTnLst>
                                    <p:set>
                                      <p:cBhvr>
                                        <p:cTn id="151" dur="1" fill="hold">
                                          <p:stCondLst>
                                            <p:cond delay="0"/>
                                          </p:stCondLst>
                                        </p:cTn>
                                        <p:tgtEl>
                                          <p:spTgt spid="42"/>
                                        </p:tgtEl>
                                        <p:attrNameLst>
                                          <p:attrName>style.visibility</p:attrName>
                                        </p:attrNameLst>
                                      </p:cBhvr>
                                      <p:to>
                                        <p:strVal val="visible"/>
                                      </p:to>
                                    </p:set>
                                    <p:animEffect transition="in" filter="fade">
                                      <p:cBhvr>
                                        <p:cTn id="152" dur="500"/>
                                        <p:tgtEl>
                                          <p:spTgt spid="42"/>
                                        </p:tgtEl>
                                      </p:cBhvr>
                                    </p:animEffect>
                                  </p:childTnLst>
                                </p:cTn>
                              </p:par>
                              <p:par>
                                <p:cTn id="153" presetID="42" presetClass="path" presetSubtype="0" decel="100000" fill="hold" grpId="1" nodeType="withEffect">
                                  <p:stCondLst>
                                    <p:cond delay="200"/>
                                  </p:stCondLst>
                                  <p:childTnLst>
                                    <p:animMotion origin="layout" path="M -8.33333E-7 -2.96296E-6 L -8.33333E-7 0.03542 " pathEditMode="relative" rAng="0" ptsTypes="AA">
                                      <p:cBhvr>
                                        <p:cTn id="154" dur="700" spd="-100000" fill="hold"/>
                                        <p:tgtEl>
                                          <p:spTgt spid="42"/>
                                        </p:tgtEl>
                                        <p:attrNameLst>
                                          <p:attrName>ppt_x</p:attrName>
                                          <p:attrName>ppt_y</p:attrName>
                                        </p:attrNameLst>
                                      </p:cBhvr>
                                      <p:rCtr x="0" y="1759"/>
                                    </p:animMotion>
                                  </p:childTnLst>
                                </p:cTn>
                              </p:par>
                              <p:par>
                                <p:cTn id="155" presetID="10" presetClass="entr" presetSubtype="0" fill="hold" grpId="0" nodeType="withEffect">
                                  <p:stCondLst>
                                    <p:cond delay="200"/>
                                  </p:stCondLst>
                                  <p:childTnLst>
                                    <p:set>
                                      <p:cBhvr>
                                        <p:cTn id="156" dur="1" fill="hold">
                                          <p:stCondLst>
                                            <p:cond delay="0"/>
                                          </p:stCondLst>
                                        </p:cTn>
                                        <p:tgtEl>
                                          <p:spTgt spid="44"/>
                                        </p:tgtEl>
                                        <p:attrNameLst>
                                          <p:attrName>style.visibility</p:attrName>
                                        </p:attrNameLst>
                                      </p:cBhvr>
                                      <p:to>
                                        <p:strVal val="visible"/>
                                      </p:to>
                                    </p:set>
                                    <p:animEffect transition="in" filter="fade">
                                      <p:cBhvr>
                                        <p:cTn id="157" dur="500"/>
                                        <p:tgtEl>
                                          <p:spTgt spid="44"/>
                                        </p:tgtEl>
                                      </p:cBhvr>
                                    </p:animEffect>
                                  </p:childTnLst>
                                </p:cTn>
                              </p:par>
                              <p:par>
                                <p:cTn id="158" presetID="42" presetClass="path" presetSubtype="0" decel="100000" fill="hold" grpId="1" nodeType="withEffect">
                                  <p:stCondLst>
                                    <p:cond delay="200"/>
                                  </p:stCondLst>
                                  <p:childTnLst>
                                    <p:animMotion origin="layout" path="M -8.33333E-7 -2.96296E-6 L -8.33333E-7 0.03542 " pathEditMode="relative" rAng="0" ptsTypes="AA">
                                      <p:cBhvr>
                                        <p:cTn id="159" dur="700" spd="-100000" fill="hold"/>
                                        <p:tgtEl>
                                          <p:spTgt spid="44"/>
                                        </p:tgtEl>
                                        <p:attrNameLst>
                                          <p:attrName>ppt_x</p:attrName>
                                          <p:attrName>ppt_y</p:attrName>
                                        </p:attrNameLst>
                                      </p:cBhvr>
                                      <p:rCtr x="0" y="1759"/>
                                    </p:animMotion>
                                  </p:childTnLst>
                                </p:cTn>
                              </p:par>
                              <p:par>
                                <p:cTn id="160" presetID="10" presetClass="entr" presetSubtype="0" fill="hold" grpId="0" nodeType="withEffect">
                                  <p:stCondLst>
                                    <p:cond delay="200"/>
                                  </p:stCondLst>
                                  <p:childTnLst>
                                    <p:set>
                                      <p:cBhvr>
                                        <p:cTn id="161" dur="1" fill="hold">
                                          <p:stCondLst>
                                            <p:cond delay="0"/>
                                          </p:stCondLst>
                                        </p:cTn>
                                        <p:tgtEl>
                                          <p:spTgt spid="46"/>
                                        </p:tgtEl>
                                        <p:attrNameLst>
                                          <p:attrName>style.visibility</p:attrName>
                                        </p:attrNameLst>
                                      </p:cBhvr>
                                      <p:to>
                                        <p:strVal val="visible"/>
                                      </p:to>
                                    </p:set>
                                    <p:animEffect transition="in" filter="fade">
                                      <p:cBhvr>
                                        <p:cTn id="162" dur="500"/>
                                        <p:tgtEl>
                                          <p:spTgt spid="46"/>
                                        </p:tgtEl>
                                      </p:cBhvr>
                                    </p:animEffect>
                                  </p:childTnLst>
                                </p:cTn>
                              </p:par>
                              <p:par>
                                <p:cTn id="163" presetID="42" presetClass="path" presetSubtype="0" decel="100000" fill="hold" grpId="1" nodeType="withEffect">
                                  <p:stCondLst>
                                    <p:cond delay="200"/>
                                  </p:stCondLst>
                                  <p:childTnLst>
                                    <p:animMotion origin="layout" path="M -8.33333E-7 -2.96296E-6 L -8.33333E-7 0.03542 " pathEditMode="relative" rAng="0" ptsTypes="AA">
                                      <p:cBhvr>
                                        <p:cTn id="164" dur="700" spd="-100000" fill="hold"/>
                                        <p:tgtEl>
                                          <p:spTgt spid="4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2" grpId="0"/>
      <p:bldP spid="62" grpId="1"/>
      <p:bldP spid="58" grpId="0" animBg="1"/>
      <p:bldP spid="58" grpId="1" animBg="1"/>
      <p:bldP spid="60" grpId="0" animBg="1"/>
      <p:bldP spid="60" grpId="1" animBg="1"/>
      <p:bldP spid="61" grpId="0" animBg="1"/>
      <p:bldP spid="61" grpId="1" animBg="1"/>
      <p:bldP spid="46" grpId="0" animBg="1"/>
      <p:bldP spid="46" grpId="1" animBg="1"/>
      <p:bldP spid="145" grpId="0"/>
      <p:bldP spid="145" grpId="1"/>
      <p:bldP spid="29" grpId="0" animBg="1"/>
      <p:bldP spid="29" grpId="1" animBg="1"/>
      <p:bldP spid="30" grpId="0"/>
      <p:bldP spid="30" grpId="1"/>
      <p:bldP spid="31" grpId="0" animBg="1"/>
      <p:bldP spid="31" grpId="1" animBg="1"/>
      <p:bldP spid="32" grpId="0"/>
      <p:bldP spid="32" grpId="1"/>
      <p:bldP spid="117" grpId="0" animBg="1"/>
      <p:bldP spid="117" grpId="1" animBg="1"/>
      <p:bldP spid="118" grpId="0"/>
      <p:bldP spid="118" grpId="1"/>
      <p:bldP spid="120" grpId="0" animBg="1"/>
      <p:bldP spid="120" grpId="1" animBg="1"/>
      <p:bldP spid="122" grpId="0"/>
      <p:bldP spid="122" grpId="1"/>
      <p:bldP spid="146" grpId="0"/>
      <p:bldP spid="146" grpId="1"/>
      <p:bldP spid="147" grpId="0"/>
      <p:bldP spid="147" grpId="1"/>
      <p:bldP spid="70" grpId="0" animBg="1"/>
      <p:bldP spid="70" grpId="1" animBg="1"/>
      <p:bldP spid="72" grpId="0" animBg="1"/>
      <p:bldP spid="72" grpId="1" animBg="1"/>
      <p:bldP spid="73" grpId="0" animBg="1"/>
      <p:bldP spid="73" grpId="1" animBg="1"/>
      <p:bldP spid="42" grpId="0" animBg="1"/>
      <p:bldP spid="42" grpId="1" animBg="1"/>
      <p:bldP spid="44" grpId="0" animBg="1"/>
      <p:bldP spid="44" grpId="1" animBg="1"/>
      <p:bldP spid="4" grpId="0" animBg="1"/>
      <p:bldP spid="4" grpId="1" animBg="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27A0-C712-DEC2-03FD-0016E5778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35583-287B-0584-1DD5-7E88694BE02B}"/>
              </a:ext>
            </a:extLst>
          </p:cNvPr>
          <p:cNvSpPr>
            <a:spLocks noGrp="1"/>
          </p:cNvSpPr>
          <p:nvPr>
            <p:ph type="title"/>
          </p:nvPr>
        </p:nvSpPr>
        <p:spPr>
          <a:xfrm>
            <a:off x="427305" y="547704"/>
            <a:ext cx="10880725" cy="461665"/>
          </a:xfrm>
        </p:spPr>
        <p:txBody>
          <a:bodyPr vert="horz" wrap="square" lIns="0" tIns="0" rIns="0" bIns="0" rtlCol="0" anchor="t">
            <a:spAutoFit/>
          </a:bodyPr>
          <a:lstStyle/>
          <a:p>
            <a:pPr algn="ctr"/>
            <a:r>
              <a:rPr lang="en-US" dirty="0">
                <a:latin typeface="Segoe Sans Display" pitchFamily="2" charset="0"/>
                <a:cs typeface="Segoe Sans Display" pitchFamily="2" charset="0"/>
              </a:rPr>
              <a:t>A day in the life of your Inside Sales Team</a:t>
            </a:r>
          </a:p>
        </p:txBody>
      </p:sp>
      <p:sp>
        <p:nvSpPr>
          <p:cNvPr id="3" name="TextBox 2">
            <a:extLst>
              <a:ext uri="{FF2B5EF4-FFF2-40B4-BE49-F238E27FC236}">
                <a16:creationId xmlns:a16="http://schemas.microsoft.com/office/drawing/2014/main" id="{52EA25A6-CAE8-3A58-91D1-12EBD85E9B51}"/>
              </a:ext>
            </a:extLst>
          </p:cNvPr>
          <p:cNvSpPr txBox="1"/>
          <p:nvPr/>
        </p:nvSpPr>
        <p:spPr>
          <a:xfrm>
            <a:off x="-1928713" y="1337601"/>
            <a:ext cx="1101852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8D4"/>
                </a:solidFill>
                <a:effectLst/>
                <a:uLnTx/>
                <a:uFillTx/>
                <a:latin typeface="Segoe Sans Display Semibold" pitchFamily="2" charset="0"/>
                <a:ea typeface="+mn-ea"/>
                <a:cs typeface="Segoe Sans Display Semibold" pitchFamily="2" charset="0"/>
              </a:rPr>
              <a:t>Ethan uses Sales Agent that autonomously operates 24/7</a:t>
            </a:r>
          </a:p>
        </p:txBody>
      </p:sp>
      <p:sp>
        <p:nvSpPr>
          <p:cNvPr id="42" name="Rectangle 41">
            <a:extLst>
              <a:ext uri="{FF2B5EF4-FFF2-40B4-BE49-F238E27FC236}">
                <a16:creationId xmlns:a16="http://schemas.microsoft.com/office/drawing/2014/main" id="{B143476A-0A48-9685-2CE5-9429F2B5093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0" y="4663440"/>
            <a:ext cx="12192000" cy="219456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6">
            <a:extLst>
              <a:ext uri="{FF2B5EF4-FFF2-40B4-BE49-F238E27FC236}">
                <a16:creationId xmlns:a16="http://schemas.microsoft.com/office/drawing/2014/main" id="{8C926CAE-4FE3-9D20-CF4B-A042E4849BB5}"/>
              </a:ext>
              <a:ext uri="{C183D7F6-B498-43B3-948B-1728B52AA6E4}">
                <adec:decorative xmlns:adec="http://schemas.microsoft.com/office/drawing/2017/decorative" val="1"/>
              </a:ext>
            </a:extLst>
          </p:cNvPr>
          <p:cNvSpPr/>
          <p:nvPr/>
        </p:nvSpPr>
        <p:spPr bwMode="auto">
          <a:xfrm>
            <a:off x="597418" y="1826419"/>
            <a:ext cx="3474720" cy="4572000"/>
          </a:xfrm>
          <a:prstGeom prst="roundRect">
            <a:avLst>
              <a:gd name="adj" fmla="val 4067"/>
            </a:avLst>
          </a:prstGeom>
          <a:solidFill>
            <a:srgbClr val="FFFFFF"/>
          </a:solidFill>
          <a:ln w="25400">
            <a:noFill/>
          </a:ln>
          <a:effectLst>
            <a:outerShdw blurRad="127000" dist="635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6" name="TextBox 5">
            <a:extLst>
              <a:ext uri="{FF2B5EF4-FFF2-40B4-BE49-F238E27FC236}">
                <a16:creationId xmlns:a16="http://schemas.microsoft.com/office/drawing/2014/main" id="{07FC5F72-CC18-3779-1CE7-F83D7162AC5C}"/>
              </a:ext>
            </a:extLst>
          </p:cNvPr>
          <p:cNvSpPr txBox="1"/>
          <p:nvPr/>
        </p:nvSpPr>
        <p:spPr>
          <a:xfrm>
            <a:off x="826018" y="2190613"/>
            <a:ext cx="3017520" cy="615553"/>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Pipeline </a:t>
            </a:r>
            <a:b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br>
            <a: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management</a:t>
            </a:r>
          </a:p>
        </p:txBody>
      </p:sp>
      <p:sp>
        <p:nvSpPr>
          <p:cNvPr id="7" name="Text Placeholder 2">
            <a:extLst>
              <a:ext uri="{FF2B5EF4-FFF2-40B4-BE49-F238E27FC236}">
                <a16:creationId xmlns:a16="http://schemas.microsoft.com/office/drawing/2014/main" id="{4BE19580-97C5-AC74-E490-38AABF224386}"/>
              </a:ext>
            </a:extLst>
          </p:cNvPr>
          <p:cNvSpPr txBox="1">
            <a:spLocks/>
          </p:cNvSpPr>
          <p:nvPr/>
        </p:nvSpPr>
        <p:spPr>
          <a:xfrm>
            <a:off x="826018" y="3045350"/>
            <a:ext cx="3017520" cy="1332994"/>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10000"/>
              </a:lnSpc>
              <a:spcBef>
                <a:spcPct val="0"/>
              </a:spcBef>
              <a:spcAft>
                <a:spcPct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Ethan ensures no lead is left behind by using the autonomous Sales Agent to scale outreach and transform leads into opportunities.</a:t>
            </a:r>
          </a:p>
        </p:txBody>
      </p:sp>
      <p:grpSp>
        <p:nvGrpSpPr>
          <p:cNvPr id="12" name="Group 11">
            <a:extLst>
              <a:ext uri="{FF2B5EF4-FFF2-40B4-BE49-F238E27FC236}">
                <a16:creationId xmlns:a16="http://schemas.microsoft.com/office/drawing/2014/main" id="{C3B3A28F-0602-C86B-8569-A0C3A62BB8F5}"/>
              </a:ext>
              <a:ext uri="{C183D7F6-B498-43B3-948B-1728B52AA6E4}">
                <adec:decorative xmlns:adec="http://schemas.microsoft.com/office/drawing/2017/decorative" val="1"/>
              </a:ext>
            </a:extLst>
          </p:cNvPr>
          <p:cNvGrpSpPr/>
          <p:nvPr/>
        </p:nvGrpSpPr>
        <p:grpSpPr>
          <a:xfrm>
            <a:off x="826018" y="4601650"/>
            <a:ext cx="3017520" cy="1554480"/>
            <a:chOff x="826018" y="4601650"/>
            <a:chExt cx="3017520" cy="1554480"/>
          </a:xfrm>
        </p:grpSpPr>
        <p:sp>
          <p:nvSpPr>
            <p:cNvPr id="13" name="Rectangle: Rounded Corners 6">
              <a:extLst>
                <a:ext uri="{FF2B5EF4-FFF2-40B4-BE49-F238E27FC236}">
                  <a16:creationId xmlns:a16="http://schemas.microsoft.com/office/drawing/2014/main" id="{00873536-2819-7757-1979-7585ED3A703E}"/>
                </a:ext>
              </a:extLst>
            </p:cNvPr>
            <p:cNvSpPr/>
            <p:nvPr/>
          </p:nvSpPr>
          <p:spPr bwMode="auto">
            <a:xfrm>
              <a:off x="826018" y="4601650"/>
              <a:ext cx="3017520" cy="1554480"/>
            </a:xfrm>
            <a:prstGeom prst="roundRect">
              <a:avLst>
                <a:gd name="adj" fmla="val 8425"/>
              </a:avLst>
            </a:prstGeom>
            <a:solidFill>
              <a:schemeClr val="bg1"/>
            </a:solidFill>
            <a:ln w="25400">
              <a:solidFill>
                <a:srgbClr val="E5E5E5"/>
              </a:solidFill>
              <a:headEnd type="none" w="med" len="med"/>
              <a:tailEnd type="none" w="med" len="med"/>
            </a:ln>
            <a:effectLst>
              <a:outerShdw blurRad="304800" dist="16510" dir="2700000" algn="ctr" rotWithShape="0">
                <a:schemeClr val="tx1">
                  <a:alpha val="1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27432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14" name="Graphic 13">
              <a:extLst>
                <a:ext uri="{FF2B5EF4-FFF2-40B4-BE49-F238E27FC236}">
                  <a16:creationId xmlns:a16="http://schemas.microsoft.com/office/drawing/2014/main" id="{873E6429-6F48-D1A0-553F-F099DE6208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5476" y="5819961"/>
              <a:ext cx="122269" cy="141171"/>
            </a:xfrm>
            <a:prstGeom prst="rect">
              <a:avLst/>
            </a:prstGeom>
          </p:spPr>
        </p:pic>
        <p:pic>
          <p:nvPicPr>
            <p:cNvPr id="15" name="Graphic 14">
              <a:extLst>
                <a:ext uri="{FF2B5EF4-FFF2-40B4-BE49-F238E27FC236}">
                  <a16:creationId xmlns:a16="http://schemas.microsoft.com/office/drawing/2014/main" id="{729A0A44-860A-8C1D-4910-1F79AFC371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33824" y="5819961"/>
              <a:ext cx="146723" cy="141171"/>
            </a:xfrm>
            <a:prstGeom prst="rect">
              <a:avLst/>
            </a:prstGeom>
          </p:spPr>
        </p:pic>
        <p:pic>
          <p:nvPicPr>
            <p:cNvPr id="16" name="Graphic 15">
              <a:extLst>
                <a:ext uri="{FF2B5EF4-FFF2-40B4-BE49-F238E27FC236}">
                  <a16:creationId xmlns:a16="http://schemas.microsoft.com/office/drawing/2014/main" id="{BE5598C3-5B4C-2831-6E25-B7B25BFB2E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4007" y="5831725"/>
              <a:ext cx="122269" cy="117643"/>
            </a:xfrm>
            <a:prstGeom prst="rect">
              <a:avLst/>
            </a:prstGeom>
          </p:spPr>
        </p:pic>
        <p:sp>
          <p:nvSpPr>
            <p:cNvPr id="35" name="Rectangle: Top Corners Rounded 34">
              <a:extLst>
                <a:ext uri="{FF2B5EF4-FFF2-40B4-BE49-F238E27FC236}">
                  <a16:creationId xmlns:a16="http://schemas.microsoft.com/office/drawing/2014/main" id="{C1599ECF-F5A9-6F6C-2968-46D65DE242DC}"/>
                </a:ext>
                <a:ext uri="{C183D7F6-B498-43B3-948B-1728B52AA6E4}">
                  <adec:decorative xmlns:adec="http://schemas.microsoft.com/office/drawing/2017/decorative" val="1"/>
                </a:ext>
              </a:extLst>
            </p:cNvPr>
            <p:cNvSpPr>
              <a:spLocks/>
            </p:cNvSpPr>
            <p:nvPr/>
          </p:nvSpPr>
          <p:spPr bwMode="auto">
            <a:xfrm>
              <a:off x="871738" y="6110411"/>
              <a:ext cx="2926080" cy="45719"/>
            </a:xfrm>
            <a:prstGeom prst="round2SameRect">
              <a:avLst>
                <a:gd name="adj1" fmla="val 0"/>
                <a:gd name="adj2" fmla="val 40413"/>
              </a:avLst>
            </a:prstGeom>
            <a:gradFill flip="none" rotWithShape="1">
              <a:gsLst>
                <a:gs pos="100000">
                  <a:srgbClr val="DF5BFD"/>
                </a:gs>
                <a:gs pos="0">
                  <a:schemeClr val="accent1"/>
                </a:gs>
              </a:gsLst>
              <a:lin ang="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7" name="Title 1">
            <a:extLst>
              <a:ext uri="{FF2B5EF4-FFF2-40B4-BE49-F238E27FC236}">
                <a16:creationId xmlns:a16="http://schemas.microsoft.com/office/drawing/2014/main" id="{AB9EB430-606D-DA02-C072-D39D1CBDCD5E}"/>
              </a:ext>
            </a:extLst>
          </p:cNvPr>
          <p:cNvSpPr txBox="1">
            <a:spLocks/>
          </p:cNvSpPr>
          <p:nvPr/>
        </p:nvSpPr>
        <p:spPr>
          <a:xfrm>
            <a:off x="1008899" y="4806497"/>
            <a:ext cx="2651760" cy="68986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dirty="0">
                <a:ln w="3175">
                  <a:noFill/>
                </a:ln>
                <a:solidFill>
                  <a:srgbClr val="0078D4"/>
                </a:solidFill>
                <a:effectLst/>
                <a:uLnTx/>
                <a:uFillTx/>
                <a:latin typeface="Segoe Sans Display Semibold" pitchFamily="2" charset="0"/>
                <a:ea typeface="+mn-ea"/>
                <a:cs typeface="Segoe Sans Display Semibold" pitchFamily="2" charset="0"/>
              </a:rPr>
              <a:t>Find more leads </a:t>
            </a:r>
            <a:r>
              <a:rPr kumimoji="0" lang="en-US" sz="1400" b="0" i="0" u="none" strike="noStrike" kern="1200" cap="none" spc="0" normalizeH="0" baseline="0" noProof="0" dirty="0">
                <a:ln w="3175">
                  <a:noFill/>
                </a:ln>
                <a:solidFill>
                  <a:srgbClr val="000000"/>
                </a:solidFill>
                <a:effectLst/>
                <a:uLnTx/>
                <a:uFillTx/>
                <a:latin typeface="Segoe Sans Display" pitchFamily="2" charset="0"/>
                <a:ea typeface="+mn-ea"/>
                <a:cs typeface="Segoe Sans Display" pitchFamily="2" charset="0"/>
              </a:rPr>
              <a:t>in my territory based on the </a:t>
            </a:r>
            <a:r>
              <a:rPr kumimoji="0" lang="en-US" sz="1400" b="0" i="0" u="none" strike="noStrike" kern="1200" cap="none" spc="0" normalizeH="0" baseline="0" noProof="0" dirty="0">
                <a:ln w="3175">
                  <a:noFill/>
                </a:ln>
                <a:solidFill>
                  <a:srgbClr val="0078D4"/>
                </a:solidFill>
                <a:effectLst/>
                <a:uLnTx/>
                <a:uFillTx/>
                <a:latin typeface="Segoe Sans Display Semibold" pitchFamily="2" charset="0"/>
                <a:ea typeface="+mn-ea"/>
                <a:cs typeface="Segoe Sans Display Semibold" pitchFamily="2" charset="0"/>
              </a:rPr>
              <a:t>qualification targets </a:t>
            </a:r>
            <a:r>
              <a:rPr kumimoji="0" lang="en-US" sz="1400" b="0" i="0" u="none" strike="noStrike" kern="1200" cap="none" spc="0" normalizeH="0" baseline="0" noProof="0" dirty="0">
                <a:ln w="3175">
                  <a:noFill/>
                </a:ln>
                <a:solidFill>
                  <a:srgbClr val="000000"/>
                </a:solidFill>
                <a:effectLst/>
                <a:uLnTx/>
                <a:uFillTx/>
                <a:latin typeface="Segoe Sans Display" pitchFamily="2" charset="0"/>
                <a:ea typeface="+mn-ea"/>
                <a:cs typeface="Segoe Sans Display" pitchFamily="2" charset="0"/>
              </a:rPr>
              <a:t>outlined in </a:t>
            </a:r>
            <a:r>
              <a:rPr kumimoji="0" lang="en-US" sz="1400" b="0" i="0" u="sng" strike="noStrike" kern="1200" cap="none" spc="0" normalizeH="0" baseline="0" noProof="0" dirty="0">
                <a:ln w="3175">
                  <a:noFill/>
                </a:ln>
                <a:solidFill>
                  <a:srgbClr val="0070C0"/>
                </a:solidFill>
                <a:effectLst/>
                <a:uLnTx/>
                <a:uFillTx/>
                <a:latin typeface="Segoe Sans Display" pitchFamily="2" charset="0"/>
                <a:ea typeface="+mn-ea"/>
                <a:cs typeface="Segoe Sans Display" pitchFamily="2" charset="0"/>
              </a:rPr>
              <a:t>this</a:t>
            </a:r>
            <a:r>
              <a:rPr kumimoji="0" lang="en-US" sz="1400" b="0" i="0" u="none" strike="noStrike" kern="1200" cap="none" spc="0" normalizeH="0" baseline="0" noProof="0" dirty="0">
                <a:ln w="3175">
                  <a:noFill/>
                </a:ln>
                <a:solidFill>
                  <a:srgbClr val="000000"/>
                </a:solidFill>
                <a:effectLst/>
                <a:uLnTx/>
                <a:uFillTx/>
                <a:latin typeface="Segoe Sans Display" pitchFamily="2" charset="0"/>
                <a:ea typeface="+mn-ea"/>
                <a:cs typeface="Segoe Sans Display" pitchFamily="2" charset="0"/>
              </a:rPr>
              <a:t> document.</a:t>
            </a:r>
          </a:p>
        </p:txBody>
      </p:sp>
      <p:sp>
        <p:nvSpPr>
          <p:cNvPr id="8" name="Rectangle: Rounded Corners 6">
            <a:extLst>
              <a:ext uri="{FF2B5EF4-FFF2-40B4-BE49-F238E27FC236}">
                <a16:creationId xmlns:a16="http://schemas.microsoft.com/office/drawing/2014/main" id="{059DD3E1-E114-A88B-EECD-A983DEE44E3D}"/>
              </a:ext>
              <a:ext uri="{C183D7F6-B498-43B3-948B-1728B52AA6E4}">
                <adec:decorative xmlns:adec="http://schemas.microsoft.com/office/drawing/2017/decorative" val="1"/>
              </a:ext>
            </a:extLst>
          </p:cNvPr>
          <p:cNvSpPr/>
          <p:nvPr/>
        </p:nvSpPr>
        <p:spPr bwMode="auto">
          <a:xfrm>
            <a:off x="4364741" y="1826419"/>
            <a:ext cx="3474720" cy="4571999"/>
          </a:xfrm>
          <a:prstGeom prst="roundRect">
            <a:avLst>
              <a:gd name="adj" fmla="val 4065"/>
            </a:avLst>
          </a:prstGeom>
          <a:solidFill>
            <a:srgbClr val="FFFFFF"/>
          </a:solidFill>
          <a:ln w="25400">
            <a:noFill/>
          </a:ln>
          <a:effectLst>
            <a:outerShdw blurRad="127000" dist="635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10" name="TextBox 9">
            <a:extLst>
              <a:ext uri="{FF2B5EF4-FFF2-40B4-BE49-F238E27FC236}">
                <a16:creationId xmlns:a16="http://schemas.microsoft.com/office/drawing/2014/main" id="{B8618E85-797F-F0FF-64A4-0D1D29910413}"/>
              </a:ext>
            </a:extLst>
          </p:cNvPr>
          <p:cNvSpPr txBox="1"/>
          <p:nvPr/>
        </p:nvSpPr>
        <p:spPr>
          <a:xfrm>
            <a:off x="4593341" y="2194560"/>
            <a:ext cx="3017520" cy="615553"/>
          </a:xfrm>
          <a:prstGeom prst="rect">
            <a:avLst/>
          </a:prstGeom>
          <a:noFill/>
        </p:spPr>
        <p:txBody>
          <a:bodyPr wrap="square" lIns="0" tIns="0" rIns="0" bIns="0">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000000"/>
                </a:solidFill>
                <a:effectLst/>
                <a:uLnTx/>
                <a:uFillTx/>
                <a:latin typeface="Segoe Sans Display Semibold" pitchFamily="2" charset="0"/>
                <a:ea typeface="Segoe UI" pitchFamily="34" charset="0"/>
                <a:cs typeface="Segoe Sans Display Semibold" pitchFamily="2"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Personalized </a:t>
            </a:r>
            <a:b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br>
            <a: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outreach</a:t>
            </a:r>
          </a:p>
        </p:txBody>
      </p:sp>
      <p:sp>
        <p:nvSpPr>
          <p:cNvPr id="11" name="Text Placeholder 2">
            <a:extLst>
              <a:ext uri="{FF2B5EF4-FFF2-40B4-BE49-F238E27FC236}">
                <a16:creationId xmlns:a16="http://schemas.microsoft.com/office/drawing/2014/main" id="{70A08678-0A6B-A8D9-C14C-CAE7BB4FFFF4}"/>
              </a:ext>
            </a:extLst>
          </p:cNvPr>
          <p:cNvSpPr txBox="1">
            <a:spLocks/>
          </p:cNvSpPr>
          <p:nvPr/>
        </p:nvSpPr>
        <p:spPr>
          <a:xfrm>
            <a:off x="4593341" y="3045350"/>
            <a:ext cx="3017520" cy="133299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10000"/>
              </a:lnSpc>
              <a:spcBef>
                <a:spcPct val="0"/>
              </a:spcBef>
              <a:spcAft>
                <a:spcPct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Ethan oversees the creation of personalized outreach. The Sales Agent proactively drafts these communications, ensuring they are always tailored and effective.</a:t>
            </a:r>
          </a:p>
        </p:txBody>
      </p:sp>
      <p:grpSp>
        <p:nvGrpSpPr>
          <p:cNvPr id="18" name="Group 17">
            <a:extLst>
              <a:ext uri="{FF2B5EF4-FFF2-40B4-BE49-F238E27FC236}">
                <a16:creationId xmlns:a16="http://schemas.microsoft.com/office/drawing/2014/main" id="{DC174E6A-60A6-343B-4B9A-43AFD3A5F9BF}"/>
              </a:ext>
              <a:ext uri="{C183D7F6-B498-43B3-948B-1728B52AA6E4}">
                <adec:decorative xmlns:adec="http://schemas.microsoft.com/office/drawing/2017/decorative" val="1"/>
              </a:ext>
            </a:extLst>
          </p:cNvPr>
          <p:cNvGrpSpPr/>
          <p:nvPr/>
        </p:nvGrpSpPr>
        <p:grpSpPr>
          <a:xfrm>
            <a:off x="4593341" y="4601650"/>
            <a:ext cx="3017520" cy="1554480"/>
            <a:chOff x="4593341" y="4601650"/>
            <a:chExt cx="3017520" cy="1554480"/>
          </a:xfrm>
        </p:grpSpPr>
        <p:sp>
          <p:nvSpPr>
            <p:cNvPr id="19" name="Rectangle: Rounded Corners 6">
              <a:extLst>
                <a:ext uri="{FF2B5EF4-FFF2-40B4-BE49-F238E27FC236}">
                  <a16:creationId xmlns:a16="http://schemas.microsoft.com/office/drawing/2014/main" id="{389416F6-CDF9-C5D9-585D-B71016EA6761}"/>
                </a:ext>
              </a:extLst>
            </p:cNvPr>
            <p:cNvSpPr/>
            <p:nvPr/>
          </p:nvSpPr>
          <p:spPr bwMode="auto">
            <a:xfrm>
              <a:off x="4593341" y="4601650"/>
              <a:ext cx="3017520" cy="1554480"/>
            </a:xfrm>
            <a:prstGeom prst="roundRect">
              <a:avLst>
                <a:gd name="adj" fmla="val 8425"/>
              </a:avLst>
            </a:prstGeom>
            <a:solidFill>
              <a:schemeClr val="bg1"/>
            </a:solidFill>
            <a:ln w="25400">
              <a:solidFill>
                <a:srgbClr val="E5E5E5"/>
              </a:solidFill>
              <a:headEnd type="none" w="med" len="med"/>
              <a:tailEnd type="none" w="med" len="med"/>
            </a:ln>
            <a:effectLst>
              <a:outerShdw blurRad="304800" dist="16510" dir="2700000" algn="ctr" rotWithShape="0">
                <a:schemeClr val="tx1">
                  <a:alpha val="1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27432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20" name="Graphic 19">
              <a:extLst>
                <a:ext uri="{FF2B5EF4-FFF2-40B4-BE49-F238E27FC236}">
                  <a16:creationId xmlns:a16="http://schemas.microsoft.com/office/drawing/2014/main" id="{4A52B47A-91EB-CEE9-5D59-B27CAC5A2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57981" y="5819961"/>
              <a:ext cx="122269" cy="141171"/>
            </a:xfrm>
            <a:prstGeom prst="rect">
              <a:avLst/>
            </a:prstGeom>
          </p:spPr>
        </p:pic>
        <p:pic>
          <p:nvPicPr>
            <p:cNvPr id="21" name="Graphic 20">
              <a:extLst>
                <a:ext uri="{FF2B5EF4-FFF2-40B4-BE49-F238E27FC236}">
                  <a16:creationId xmlns:a16="http://schemas.microsoft.com/office/drawing/2014/main" id="{6FD2807A-2855-2F30-637A-517FDD6F65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6329" y="5819961"/>
              <a:ext cx="146723" cy="141171"/>
            </a:xfrm>
            <a:prstGeom prst="rect">
              <a:avLst/>
            </a:prstGeom>
          </p:spPr>
        </p:pic>
        <p:pic>
          <p:nvPicPr>
            <p:cNvPr id="22" name="Graphic 21">
              <a:extLst>
                <a:ext uri="{FF2B5EF4-FFF2-40B4-BE49-F238E27FC236}">
                  <a16:creationId xmlns:a16="http://schemas.microsoft.com/office/drawing/2014/main" id="{BE463D14-01D3-F418-144E-3ED5F77251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36512" y="5831725"/>
              <a:ext cx="122269" cy="117643"/>
            </a:xfrm>
            <a:prstGeom prst="rect">
              <a:avLst/>
            </a:prstGeom>
          </p:spPr>
        </p:pic>
        <p:sp>
          <p:nvSpPr>
            <p:cNvPr id="36" name="Rectangle: Top Corners Rounded 35">
              <a:extLst>
                <a:ext uri="{FF2B5EF4-FFF2-40B4-BE49-F238E27FC236}">
                  <a16:creationId xmlns:a16="http://schemas.microsoft.com/office/drawing/2014/main" id="{7E3A0F9F-FF0D-A69F-1C6E-F8E452BDEB31}"/>
                </a:ext>
                <a:ext uri="{C183D7F6-B498-43B3-948B-1728B52AA6E4}">
                  <adec:decorative xmlns:adec="http://schemas.microsoft.com/office/drawing/2017/decorative" val="1"/>
                </a:ext>
              </a:extLst>
            </p:cNvPr>
            <p:cNvSpPr>
              <a:spLocks/>
            </p:cNvSpPr>
            <p:nvPr/>
          </p:nvSpPr>
          <p:spPr bwMode="auto">
            <a:xfrm>
              <a:off x="4632960" y="6110411"/>
              <a:ext cx="2926080" cy="45719"/>
            </a:xfrm>
            <a:prstGeom prst="round2SameRect">
              <a:avLst>
                <a:gd name="adj1" fmla="val 0"/>
                <a:gd name="adj2" fmla="val 40413"/>
              </a:avLst>
            </a:prstGeom>
            <a:gradFill flip="none" rotWithShape="1">
              <a:gsLst>
                <a:gs pos="100000">
                  <a:srgbClr val="DF5BFD"/>
                </a:gs>
                <a:gs pos="0">
                  <a:schemeClr val="accent1"/>
                </a:gs>
              </a:gsLst>
              <a:lin ang="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3" name="Title 1">
            <a:extLst>
              <a:ext uri="{FF2B5EF4-FFF2-40B4-BE49-F238E27FC236}">
                <a16:creationId xmlns:a16="http://schemas.microsoft.com/office/drawing/2014/main" id="{314F0375-A07A-724E-B21E-8820A474A5F5}"/>
              </a:ext>
            </a:extLst>
          </p:cNvPr>
          <p:cNvSpPr txBox="1">
            <a:spLocks/>
          </p:cNvSpPr>
          <p:nvPr/>
        </p:nvSpPr>
        <p:spPr>
          <a:xfrm>
            <a:off x="4776220" y="4806497"/>
            <a:ext cx="2651760" cy="68986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dirty="0">
                <a:ln w="3175">
                  <a:noFill/>
                </a:ln>
                <a:solidFill>
                  <a:srgbClr val="0078D4"/>
                </a:solidFill>
                <a:effectLst/>
                <a:uLnTx/>
                <a:uFillTx/>
                <a:latin typeface="Segoe Sans Display Semibold" pitchFamily="2" charset="0"/>
                <a:ea typeface="+mn-ea"/>
                <a:cs typeface="Segoe Sans Display Semibold" pitchFamily="2" charset="0"/>
              </a:rPr>
              <a:t>Send unique, customized emails </a:t>
            </a:r>
            <a:r>
              <a:rPr kumimoji="0" lang="en-US" sz="1400" b="0" i="0" u="none" strike="noStrike" kern="1200" cap="none" spc="0" normalizeH="0" baseline="0" noProof="0" dirty="0">
                <a:ln w="3175">
                  <a:noFill/>
                </a:ln>
                <a:solidFill>
                  <a:srgbClr val="000000"/>
                </a:solidFill>
                <a:effectLst/>
                <a:uLnTx/>
                <a:uFillTx/>
                <a:latin typeface="Segoe Sans Display" pitchFamily="2" charset="0"/>
                <a:ea typeface="+mn-ea"/>
                <a:cs typeface="Segoe Sans Display" pitchFamily="2" charset="0"/>
              </a:rPr>
              <a:t>for each of my prioritized leads based on research.</a:t>
            </a:r>
          </a:p>
        </p:txBody>
      </p:sp>
      <p:sp>
        <p:nvSpPr>
          <p:cNvPr id="24" name="Rectangle: Rounded Corners 6">
            <a:extLst>
              <a:ext uri="{FF2B5EF4-FFF2-40B4-BE49-F238E27FC236}">
                <a16:creationId xmlns:a16="http://schemas.microsoft.com/office/drawing/2014/main" id="{1A95A264-81AA-FE0B-27F5-8E5FC5B273BA}"/>
              </a:ext>
              <a:ext uri="{C183D7F6-B498-43B3-948B-1728B52AA6E4}">
                <adec:decorative xmlns:adec="http://schemas.microsoft.com/office/drawing/2017/decorative" val="1"/>
              </a:ext>
            </a:extLst>
          </p:cNvPr>
          <p:cNvSpPr/>
          <p:nvPr/>
        </p:nvSpPr>
        <p:spPr bwMode="auto">
          <a:xfrm>
            <a:off x="8132063" y="1826420"/>
            <a:ext cx="3474720" cy="4572000"/>
          </a:xfrm>
          <a:prstGeom prst="roundRect">
            <a:avLst>
              <a:gd name="adj" fmla="val 4709"/>
            </a:avLst>
          </a:prstGeom>
          <a:solidFill>
            <a:srgbClr val="FFFFFF"/>
          </a:solidFill>
          <a:ln w="25400">
            <a:noFill/>
          </a:ln>
          <a:effectLst>
            <a:outerShdw blurRad="127000" dist="635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26" name="TextBox 25">
            <a:extLst>
              <a:ext uri="{FF2B5EF4-FFF2-40B4-BE49-F238E27FC236}">
                <a16:creationId xmlns:a16="http://schemas.microsoft.com/office/drawing/2014/main" id="{0E0EAAD3-C31F-8FB5-6F04-D501F6F1731C}"/>
              </a:ext>
            </a:extLst>
          </p:cNvPr>
          <p:cNvSpPr txBox="1"/>
          <p:nvPr/>
        </p:nvSpPr>
        <p:spPr>
          <a:xfrm>
            <a:off x="8361509" y="2194560"/>
            <a:ext cx="3017520" cy="615553"/>
          </a:xfrm>
          <a:prstGeom prst="rect">
            <a:avLst/>
          </a:prstGeom>
          <a:noFill/>
        </p:spPr>
        <p:txBody>
          <a:bodyPr wrap="square" lIns="0" tIns="0" rIns="0" bIns="0">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2000" b="0" i="0" u="none" strike="noStrike" cap="none" spc="0" normalizeH="0" baseline="0">
                <a:ln>
                  <a:noFill/>
                </a:ln>
                <a:solidFill>
                  <a:srgbClr val="000000"/>
                </a:solidFill>
                <a:effectLst/>
                <a:uLnTx/>
                <a:uFillTx/>
                <a:latin typeface="Segoe Sans Display Semibold" pitchFamily="2" charset="0"/>
                <a:ea typeface="Segoe UI" pitchFamily="34" charset="0"/>
                <a:cs typeface="Segoe Sans Display Semibold" pitchFamily="2"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pitchFamily="2" charset="0"/>
                <a:cs typeface="Segoe Sans Display Semibold" pitchFamily="2" charset="0"/>
              </a:rPr>
              <a:t>Enriched customer profiles</a:t>
            </a:r>
          </a:p>
        </p:txBody>
      </p:sp>
      <p:sp>
        <p:nvSpPr>
          <p:cNvPr id="27" name="TextBox 26">
            <a:extLst>
              <a:ext uri="{FF2B5EF4-FFF2-40B4-BE49-F238E27FC236}">
                <a16:creationId xmlns:a16="http://schemas.microsoft.com/office/drawing/2014/main" id="{9749BAA5-DD18-9F4D-31DB-83FB9EDEA45D}"/>
              </a:ext>
            </a:extLst>
          </p:cNvPr>
          <p:cNvSpPr txBox="1"/>
          <p:nvPr/>
        </p:nvSpPr>
        <p:spPr>
          <a:xfrm>
            <a:off x="8361509" y="3045350"/>
            <a:ext cx="3017520" cy="1332994"/>
          </a:xfrm>
          <a:prstGeom prst="rect">
            <a:avLst/>
          </a:prstGeom>
        </p:spPr>
        <p:txBody>
          <a:bodyPr wrap="square" lIns="0" tIns="0" rIns="0" bIns="0" anchor="t">
            <a:spAutoFit/>
          </a:bodyPr>
          <a:lstStyle/>
          <a:p>
            <a:pPr marL="0" marR="0" lvl="0" indent="0" algn="l" defTabSz="932472" rtl="0" eaLnBrk="1" fontAlgn="base" latinLnBrk="0" hangingPunct="1">
              <a:lnSpc>
                <a:spcPct val="110000"/>
              </a:lnSpc>
              <a:spcBef>
                <a:spcPct val="0"/>
              </a:spcBef>
              <a:spcAft>
                <a:spcPct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Ethan leverages Sales Agent to research leads, find helpful information, and determine if they are a good match for the products or services being sold.</a:t>
            </a:r>
          </a:p>
        </p:txBody>
      </p:sp>
      <p:grpSp>
        <p:nvGrpSpPr>
          <p:cNvPr id="25" name="Group 24">
            <a:extLst>
              <a:ext uri="{FF2B5EF4-FFF2-40B4-BE49-F238E27FC236}">
                <a16:creationId xmlns:a16="http://schemas.microsoft.com/office/drawing/2014/main" id="{674C39F9-37A6-702E-60FD-361719672197}"/>
              </a:ext>
              <a:ext uri="{C183D7F6-B498-43B3-948B-1728B52AA6E4}">
                <adec:decorative xmlns:adec="http://schemas.microsoft.com/office/drawing/2017/decorative" val="1"/>
              </a:ext>
            </a:extLst>
          </p:cNvPr>
          <p:cNvGrpSpPr/>
          <p:nvPr/>
        </p:nvGrpSpPr>
        <p:grpSpPr>
          <a:xfrm>
            <a:off x="8360663" y="4601650"/>
            <a:ext cx="3017520" cy="1554480"/>
            <a:chOff x="8360663" y="4601650"/>
            <a:chExt cx="3017520" cy="1554480"/>
          </a:xfrm>
        </p:grpSpPr>
        <p:sp>
          <p:nvSpPr>
            <p:cNvPr id="29" name="Rectangle: Rounded Corners 6">
              <a:extLst>
                <a:ext uri="{FF2B5EF4-FFF2-40B4-BE49-F238E27FC236}">
                  <a16:creationId xmlns:a16="http://schemas.microsoft.com/office/drawing/2014/main" id="{D07F9849-0140-3FE4-8A85-388D2AD21B5D}"/>
                </a:ext>
              </a:extLst>
            </p:cNvPr>
            <p:cNvSpPr/>
            <p:nvPr/>
          </p:nvSpPr>
          <p:spPr bwMode="auto">
            <a:xfrm>
              <a:off x="8360663" y="4601650"/>
              <a:ext cx="3017520" cy="1554480"/>
            </a:xfrm>
            <a:prstGeom prst="roundRect">
              <a:avLst>
                <a:gd name="adj" fmla="val 8425"/>
              </a:avLst>
            </a:prstGeom>
            <a:solidFill>
              <a:schemeClr val="bg1"/>
            </a:solidFill>
            <a:ln w="25400">
              <a:solidFill>
                <a:srgbClr val="E5E5E5"/>
              </a:solidFill>
              <a:headEnd type="none" w="med" len="med"/>
              <a:tailEnd type="none" w="med" len="med"/>
            </a:ln>
            <a:effectLst>
              <a:outerShdw blurRad="304800" dist="16510" dir="2700000" algn="ctr" rotWithShape="0">
                <a:schemeClr val="tx1">
                  <a:alpha val="12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27432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30" name="Graphic 29">
              <a:extLst>
                <a:ext uri="{FF2B5EF4-FFF2-40B4-BE49-F238E27FC236}">
                  <a16:creationId xmlns:a16="http://schemas.microsoft.com/office/drawing/2014/main" id="{C9EE5042-6FCB-77A2-CB8E-6FF5C38F7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1370" y="5819961"/>
              <a:ext cx="122269" cy="141171"/>
            </a:xfrm>
            <a:prstGeom prst="rect">
              <a:avLst/>
            </a:prstGeom>
          </p:spPr>
        </p:pic>
        <p:pic>
          <p:nvPicPr>
            <p:cNvPr id="31" name="Graphic 30">
              <a:extLst>
                <a:ext uri="{FF2B5EF4-FFF2-40B4-BE49-F238E27FC236}">
                  <a16:creationId xmlns:a16="http://schemas.microsoft.com/office/drawing/2014/main" id="{9F19B41F-FE67-1A7C-0524-70D2B7C0BE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59718" y="5819961"/>
              <a:ext cx="146723" cy="141171"/>
            </a:xfrm>
            <a:prstGeom prst="rect">
              <a:avLst/>
            </a:prstGeom>
          </p:spPr>
        </p:pic>
        <p:pic>
          <p:nvPicPr>
            <p:cNvPr id="32" name="Graphic 31">
              <a:extLst>
                <a:ext uri="{FF2B5EF4-FFF2-40B4-BE49-F238E27FC236}">
                  <a16:creationId xmlns:a16="http://schemas.microsoft.com/office/drawing/2014/main" id="{4B56A0FE-1354-EBFF-8CA8-3608CF3569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09901" y="5831725"/>
              <a:ext cx="122269" cy="117643"/>
            </a:xfrm>
            <a:prstGeom prst="rect">
              <a:avLst/>
            </a:prstGeom>
          </p:spPr>
        </p:pic>
        <p:sp>
          <p:nvSpPr>
            <p:cNvPr id="37" name="Rectangle: Top Corners Rounded 36">
              <a:extLst>
                <a:ext uri="{FF2B5EF4-FFF2-40B4-BE49-F238E27FC236}">
                  <a16:creationId xmlns:a16="http://schemas.microsoft.com/office/drawing/2014/main" id="{D9C47024-3ADA-E659-F7DB-ABECDE11D531}"/>
                </a:ext>
                <a:ext uri="{C183D7F6-B498-43B3-948B-1728B52AA6E4}">
                  <adec:decorative xmlns:adec="http://schemas.microsoft.com/office/drawing/2017/decorative" val="1"/>
                </a:ext>
              </a:extLst>
            </p:cNvPr>
            <p:cNvSpPr>
              <a:spLocks/>
            </p:cNvSpPr>
            <p:nvPr/>
          </p:nvSpPr>
          <p:spPr bwMode="auto">
            <a:xfrm>
              <a:off x="8406383" y="6110411"/>
              <a:ext cx="2926080" cy="45719"/>
            </a:xfrm>
            <a:prstGeom prst="round2SameRect">
              <a:avLst>
                <a:gd name="adj1" fmla="val 0"/>
                <a:gd name="adj2" fmla="val 40413"/>
              </a:avLst>
            </a:prstGeom>
            <a:gradFill flip="none" rotWithShape="1">
              <a:gsLst>
                <a:gs pos="100000">
                  <a:srgbClr val="DF5BFD"/>
                </a:gs>
                <a:gs pos="0">
                  <a:schemeClr val="accent1"/>
                </a:gs>
              </a:gsLst>
              <a:lin ang="0" scaled="1"/>
              <a:tileRect/>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33" name="Title 1">
            <a:extLst>
              <a:ext uri="{FF2B5EF4-FFF2-40B4-BE49-F238E27FC236}">
                <a16:creationId xmlns:a16="http://schemas.microsoft.com/office/drawing/2014/main" id="{03EEE77D-8DB1-02CD-18F2-7BFBE111DA18}"/>
              </a:ext>
            </a:extLst>
          </p:cNvPr>
          <p:cNvSpPr txBox="1">
            <a:spLocks/>
          </p:cNvSpPr>
          <p:nvPr/>
        </p:nvSpPr>
        <p:spPr>
          <a:xfrm>
            <a:off x="8543543" y="4806497"/>
            <a:ext cx="2651760" cy="926857"/>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0078D4"/>
                </a:solidFill>
                <a:effectLst/>
                <a:uLnTx/>
                <a:uFillTx/>
                <a:latin typeface="Segoe Sans Display Semibold" pitchFamily="2" charset="0"/>
                <a:ea typeface="+mn-ea"/>
                <a:cs typeface="Segoe Sans Display Semibold" pitchFamily="2" charset="0"/>
              </a:rPr>
              <a:t>Research new leads </a:t>
            </a:r>
            <a:r>
              <a:rPr kumimoji="0" lang="en-US" sz="1400" b="0" i="0" u="none" strike="noStrike" kern="1200" cap="none" spc="0" normalizeH="0" baseline="0" noProof="0">
                <a:ln w="3175">
                  <a:noFill/>
                </a:ln>
                <a:solidFill>
                  <a:srgbClr val="000000"/>
                </a:solidFill>
                <a:effectLst/>
                <a:uLnTx/>
                <a:uFillTx/>
                <a:latin typeface="Segoe Sans Display" pitchFamily="2" charset="0"/>
                <a:ea typeface="+mn-ea"/>
                <a:cs typeface="Segoe Sans Display" pitchFamily="2" charset="0"/>
              </a:rPr>
              <a:t>from last week’s event and show me the company, contact, and their business objectives.</a:t>
            </a:r>
          </a:p>
        </p:txBody>
      </p:sp>
      <p:grpSp>
        <p:nvGrpSpPr>
          <p:cNvPr id="5" name="Group 4" descr="Portrait of a man smiling while holding a Surface Pro">
            <a:extLst>
              <a:ext uri="{FF2B5EF4-FFF2-40B4-BE49-F238E27FC236}">
                <a16:creationId xmlns:a16="http://schemas.microsoft.com/office/drawing/2014/main" id="{DB39D5B4-C42C-CF1E-A4DC-B0F37C966B39}"/>
              </a:ext>
            </a:extLst>
          </p:cNvPr>
          <p:cNvGrpSpPr/>
          <p:nvPr/>
        </p:nvGrpSpPr>
        <p:grpSpPr>
          <a:xfrm>
            <a:off x="6707903" y="1005011"/>
            <a:ext cx="902958" cy="750259"/>
            <a:chOff x="7027986" y="1143000"/>
            <a:chExt cx="4575751" cy="4572000"/>
          </a:xfrm>
        </p:grpSpPr>
        <p:sp>
          <p:nvSpPr>
            <p:cNvPr id="28" name="Oval 27">
              <a:extLst>
                <a:ext uri="{FF2B5EF4-FFF2-40B4-BE49-F238E27FC236}">
                  <a16:creationId xmlns:a16="http://schemas.microsoft.com/office/drawing/2014/main" id="{F44FAA44-220F-3932-87BB-DE7E7FAA446A}"/>
                </a:ext>
                <a:ext uri="{C183D7F6-B498-43B3-948B-1728B52AA6E4}">
                  <adec:decorative xmlns:adec="http://schemas.microsoft.com/office/drawing/2017/decorative" val="1"/>
                </a:ext>
              </a:extLst>
            </p:cNvPr>
            <p:cNvSpPr>
              <a:spLocks noChangeAspect="1"/>
            </p:cNvSpPr>
            <p:nvPr/>
          </p:nvSpPr>
          <p:spPr bwMode="auto">
            <a:xfrm>
              <a:off x="7027986" y="1143000"/>
              <a:ext cx="4575751" cy="4572000"/>
            </a:xfrm>
            <a:prstGeom prst="ellipse">
              <a:avLst/>
            </a:prstGeom>
            <a:gradFill>
              <a:gsLst>
                <a:gs pos="0">
                  <a:srgbClr val="2897CE"/>
                </a:gs>
                <a:gs pos="100000">
                  <a:srgbClr val="8678D6"/>
                </a:gs>
              </a:gsLst>
              <a:lin ang="2700000" scaled="1"/>
            </a:gradFill>
            <a:ln w="25400">
              <a:noFill/>
            </a:ln>
            <a:effectLst>
              <a:outerShdw blurRad="127000" dist="635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Sans Display Semibold" pitchFamily="2" charset="0"/>
                <a:ea typeface="+mn-ea"/>
                <a:cs typeface="Segoe Sans Display Semibold" pitchFamily="2" charset="0"/>
              </a:endParaRPr>
            </a:p>
          </p:txBody>
        </p:sp>
        <p:pic>
          <p:nvPicPr>
            <p:cNvPr id="34" name="Picture 33" descr="A person and person holding laptops&#10;&#10;AI-generated content may be incorrect.">
              <a:extLst>
                <a:ext uri="{FF2B5EF4-FFF2-40B4-BE49-F238E27FC236}">
                  <a16:creationId xmlns:a16="http://schemas.microsoft.com/office/drawing/2014/main" id="{194981B2-123C-2955-5FAF-F203F725762C}"/>
                </a:ext>
              </a:extLst>
            </p:cNvPr>
            <p:cNvPicPr>
              <a:picLocks noChangeAspect="1"/>
            </p:cNvPicPr>
            <p:nvPr/>
          </p:nvPicPr>
          <p:blipFill>
            <a:blip r:embed="rId9"/>
            <a:srcRect l="70546" t="1957" r="7914" b="65749"/>
            <a:stretch/>
          </p:blipFill>
          <p:spPr>
            <a:xfrm>
              <a:off x="7167023" y="1280160"/>
              <a:ext cx="4297676" cy="4297680"/>
            </a:xfrm>
            <a:prstGeom prst="ellipse">
              <a:avLst/>
            </a:prstGeom>
          </p:spPr>
        </p:pic>
      </p:grpSp>
      <p:pic>
        <p:nvPicPr>
          <p:cNvPr id="45" name="Picture 44" descr="A logo for a company&#10;&#10;AI-generated content may be incorrect.">
            <a:extLst>
              <a:ext uri="{FF2B5EF4-FFF2-40B4-BE49-F238E27FC236}">
                <a16:creationId xmlns:a16="http://schemas.microsoft.com/office/drawing/2014/main" id="{4FC649CB-028C-B246-87C5-57D4E8F725EE}"/>
              </a:ext>
            </a:extLst>
          </p:cNvPr>
          <p:cNvPicPr>
            <a:picLocks noChangeAspect="1"/>
          </p:cNvPicPr>
          <p:nvPr/>
        </p:nvPicPr>
        <p:blipFill>
          <a:blip r:embed="rId10"/>
          <a:srcRect l="14751" t="24989" r="14943" b="25479"/>
          <a:stretch>
            <a:fillRect/>
          </a:stretch>
        </p:blipFill>
        <p:spPr>
          <a:xfrm>
            <a:off x="10875498" y="87045"/>
            <a:ext cx="1195560" cy="861820"/>
          </a:xfrm>
          <a:prstGeom prst="rect">
            <a:avLst/>
          </a:prstGeom>
        </p:spPr>
      </p:pic>
      <p:pic>
        <p:nvPicPr>
          <p:cNvPr id="46" name="Picture 45">
            <a:extLst>
              <a:ext uri="{FF2B5EF4-FFF2-40B4-BE49-F238E27FC236}">
                <a16:creationId xmlns:a16="http://schemas.microsoft.com/office/drawing/2014/main" id="{A7AFB587-5F52-2056-F886-F6B35A56C4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069" y="206945"/>
            <a:ext cx="1740598" cy="373976"/>
          </a:xfrm>
          <a:prstGeom prst="rect">
            <a:avLst/>
          </a:prstGeom>
        </p:spPr>
      </p:pic>
    </p:spTree>
    <p:extLst>
      <p:ext uri="{BB962C8B-B14F-4D97-AF65-F5344CB8AC3E}">
        <p14:creationId xmlns:p14="http://schemas.microsoft.com/office/powerpoint/2010/main" val="42298815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62140-7AFD-F663-7E75-B463A9FA05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EA4B35B-193F-91CD-993B-C079E1C0648B}"/>
              </a:ext>
            </a:extLst>
          </p:cNvPr>
          <p:cNvSpPr txBox="1"/>
          <p:nvPr/>
        </p:nvSpPr>
        <p:spPr>
          <a:xfrm>
            <a:off x="530380" y="5498115"/>
            <a:ext cx="8519168" cy="1159200"/>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defRPr/>
            </a:pPr>
            <a:r>
              <a:rPr kumimoji="0" lang="en-US" sz="4000" b="1" i="0" u="none" strike="noStrike" kern="1200" cap="none" spc="0" normalizeH="0" baseline="0" noProof="0" dirty="0">
                <a:ln>
                  <a:noFill/>
                </a:ln>
                <a:effectLst/>
                <a:uLnTx/>
                <a:uFillTx/>
                <a:latin typeface="Aptos Display" panose="02110004020202020204"/>
                <a:ea typeface="+mn-ea"/>
                <a:cs typeface="+mn-cs"/>
              </a:rPr>
              <a:t>Sales Qualification Agent (Demo</a:t>
            </a:r>
            <a:r>
              <a:rPr lang="en-US" sz="4000" b="1" dirty="0">
                <a:latin typeface="Aptos Display" panose="02110004020202020204"/>
              </a:rPr>
              <a:t>):</a:t>
            </a:r>
          </a:p>
          <a:p>
            <a:pPr>
              <a:lnSpc>
                <a:spcPct val="90000"/>
              </a:lnSpc>
              <a:spcBef>
                <a:spcPct val="0"/>
              </a:spcBef>
              <a:spcAft>
                <a:spcPts val="600"/>
              </a:spcAft>
              <a:defRPr/>
            </a:pPr>
            <a:r>
              <a:rPr lang="en-US" sz="4000" dirty="0">
                <a:solidFill>
                  <a:srgbClr val="FFFFFF"/>
                </a:solidFill>
                <a:ea typeface="+mn-lt"/>
                <a:cs typeface="+mn-lt"/>
                <a:hlinkClick r:id="rId3"/>
              </a:rPr>
              <a:t>https://youtu.be/g-zpeJ_W65w</a:t>
            </a:r>
            <a:endParaRPr lang="en-US" sz="4000" b="1" i="0" u="none" strike="noStrike" kern="1200" cap="none" spc="0" normalizeH="0" baseline="0" noProof="0" dirty="0">
              <a:ln>
                <a:noFill/>
              </a:ln>
              <a:solidFill>
                <a:srgbClr val="FFFFFF"/>
              </a:solidFill>
              <a:effectLst/>
              <a:uLnTx/>
              <a:uFillTx/>
              <a:latin typeface="Aptos Display" panose="02110004020202020204"/>
            </a:endParaRPr>
          </a:p>
        </p:txBody>
      </p:sp>
      <p:pic>
        <p:nvPicPr>
          <p:cNvPr id="2" name="Online Media 1" title="Sales Qualification Agent | Dynamics 365 Sales">
            <a:hlinkClick r:id="" action="ppaction://media"/>
            <a:extLst>
              <a:ext uri="{FF2B5EF4-FFF2-40B4-BE49-F238E27FC236}">
                <a16:creationId xmlns:a16="http://schemas.microsoft.com/office/drawing/2014/main" id="{3A9CADA7-F08A-3A9C-AE58-77395F29F8D5}"/>
              </a:ext>
            </a:extLst>
          </p:cNvPr>
          <p:cNvPicPr>
            <a:picLocks noRot="1" noChangeAspect="1"/>
          </p:cNvPicPr>
          <p:nvPr>
            <a:videoFile r:link="rId1"/>
          </p:nvPr>
        </p:nvPicPr>
        <p:blipFill>
          <a:blip r:embed="rId4"/>
          <a:stretch>
            <a:fillRect/>
          </a:stretch>
        </p:blipFill>
        <p:spPr>
          <a:xfrm>
            <a:off x="0" y="0"/>
            <a:ext cx="12192000" cy="5297430"/>
          </a:xfrm>
          <a:prstGeom prst="rect">
            <a:avLst/>
          </a:prstGeom>
        </p:spPr>
      </p:pic>
    </p:spTree>
    <p:extLst>
      <p:ext uri="{BB962C8B-B14F-4D97-AF65-F5344CB8AC3E}">
        <p14:creationId xmlns:p14="http://schemas.microsoft.com/office/powerpoint/2010/main" val="179042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3483A-F0FE-132E-ADC4-F2975F57F7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198BC2-EE43-1158-2F8D-D4092B6E7116}"/>
              </a:ext>
            </a:extLst>
          </p:cNvPr>
          <p:cNvSpPr txBox="1"/>
          <p:nvPr/>
        </p:nvSpPr>
        <p:spPr>
          <a:xfrm>
            <a:off x="136242" y="5498115"/>
            <a:ext cx="8335237" cy="1159200"/>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defRPr/>
            </a:pPr>
            <a:r>
              <a:rPr kumimoji="0" lang="en-US" sz="4000" b="1" i="0" u="none" strike="noStrike" kern="1200" cap="none" spc="0" normalizeH="0" baseline="0" noProof="0" dirty="0">
                <a:ln>
                  <a:noFill/>
                </a:ln>
                <a:effectLst/>
                <a:uLnTx/>
                <a:uFillTx/>
                <a:latin typeface="Aptos Display" panose="02110004020202020204"/>
                <a:ea typeface="+mn-ea"/>
                <a:cs typeface="+mn-cs"/>
              </a:rPr>
              <a:t>Sales RFP Agent built on Copilot Studio</a:t>
            </a:r>
            <a:r>
              <a:rPr lang="en-US" sz="4000" b="1" dirty="0">
                <a:latin typeface="Aptos Display" panose="02110004020202020204"/>
              </a:rPr>
              <a:t>: </a:t>
            </a:r>
            <a:endParaRPr lang="en-US" sz="4000" b="1" dirty="0">
              <a:ea typeface="+mn-lt"/>
              <a:cs typeface="+mn-lt"/>
            </a:endParaRPr>
          </a:p>
          <a:p>
            <a:pPr>
              <a:lnSpc>
                <a:spcPct val="90000"/>
              </a:lnSpc>
              <a:spcBef>
                <a:spcPct val="0"/>
              </a:spcBef>
              <a:spcAft>
                <a:spcPts val="600"/>
              </a:spcAft>
              <a:defRPr/>
            </a:pPr>
            <a:r>
              <a:rPr lang="en-US" sz="4000" dirty="0">
                <a:solidFill>
                  <a:srgbClr val="FFFFFF"/>
                </a:solidFill>
                <a:ea typeface="+mn-lt"/>
                <a:cs typeface="+mn-lt"/>
                <a:hlinkClick r:id="rId3"/>
              </a:rPr>
              <a:t>https://youtu.be/_v9ri9eoVFg</a:t>
            </a:r>
            <a:endParaRPr lang="en-US" sz="4000" b="1" i="0" u="none" strike="noStrike" kern="1200" cap="none" spc="0" normalizeH="0" baseline="0" noProof="0" dirty="0">
              <a:ln>
                <a:noFill/>
              </a:ln>
              <a:solidFill>
                <a:srgbClr val="FFFFFF"/>
              </a:solidFill>
              <a:effectLst/>
              <a:uLnTx/>
              <a:uFillTx/>
              <a:ea typeface="+mn-lt"/>
              <a:cs typeface="+mn-lt"/>
            </a:endParaRPr>
          </a:p>
        </p:txBody>
      </p:sp>
      <p:pic>
        <p:nvPicPr>
          <p:cNvPr id="4" name="Online Media 1" title="Deep Reasoning in Copilot Studio">
            <a:hlinkClick r:id="" action="ppaction://media"/>
            <a:extLst>
              <a:ext uri="{FF2B5EF4-FFF2-40B4-BE49-F238E27FC236}">
                <a16:creationId xmlns:a16="http://schemas.microsoft.com/office/drawing/2014/main" id="{F81B6795-32F4-48B5-4D37-5DA0C67287AD}"/>
              </a:ext>
            </a:extLst>
          </p:cNvPr>
          <p:cNvPicPr>
            <a:picLocks noRot="1" noChangeAspect="1"/>
          </p:cNvPicPr>
          <p:nvPr>
            <a:videoFile r:link="rId1"/>
          </p:nvPr>
        </p:nvPicPr>
        <p:blipFill>
          <a:blip r:embed="rId4"/>
          <a:stretch>
            <a:fillRect/>
          </a:stretch>
        </p:blipFill>
        <p:spPr>
          <a:xfrm>
            <a:off x="0" y="-15086"/>
            <a:ext cx="12192000" cy="5312516"/>
          </a:xfrm>
          <a:prstGeom prst="rect">
            <a:avLst/>
          </a:prstGeom>
        </p:spPr>
      </p:pic>
    </p:spTree>
    <p:extLst>
      <p:ext uri="{BB962C8B-B14F-4D97-AF65-F5344CB8AC3E}">
        <p14:creationId xmlns:p14="http://schemas.microsoft.com/office/powerpoint/2010/main" val="75353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TotalTime>
  <Words>1373</Words>
  <Application>Microsoft Office PowerPoint</Application>
  <PresentationFormat>Widescreen</PresentationFormat>
  <Paragraphs>188</Paragraphs>
  <Slides>15</Slides>
  <Notes>8</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Aptos</vt:lpstr>
      <vt:lpstr>Aptos Display</vt:lpstr>
      <vt:lpstr>Arial</vt:lpstr>
      <vt:lpstr>Avenir Next LT Pro</vt:lpstr>
      <vt:lpstr>Browallia New</vt:lpstr>
      <vt:lpstr>Calibri</vt:lpstr>
      <vt:lpstr>Montserrat</vt:lpstr>
      <vt:lpstr>Segoe Sans Display</vt:lpstr>
      <vt:lpstr>Segoe Sans Display Semibold</vt:lpstr>
      <vt:lpstr>Segoe UI</vt:lpstr>
      <vt:lpstr>Segoe UI Light</vt:lpstr>
      <vt:lpstr>Segoe UI Semibold</vt:lpstr>
      <vt:lpstr>Wingdings</vt:lpstr>
      <vt:lpstr>Office Theme</vt:lpstr>
      <vt:lpstr>PowerPoint Presentation</vt:lpstr>
      <vt:lpstr>PowerPoint Presentation</vt:lpstr>
      <vt:lpstr>The AI advantage for sales</vt:lpstr>
      <vt:lpstr>Agents are radically improving seller  efficiency, effectiveness </vt:lpstr>
      <vt:lpstr>Scale your sales team with AI agents</vt:lpstr>
      <vt:lpstr>Agents in Dynamics 365 Sales cover the full sales cycle</vt:lpstr>
      <vt:lpstr>A day in the life of your Inside Sales Team</vt:lpstr>
      <vt:lpstr>PowerPoint Presentation</vt:lpstr>
      <vt:lpstr>PowerPoint Presentation</vt:lpstr>
      <vt:lpstr>PowerPoint Presentation</vt:lpstr>
      <vt:lpstr>A day in the life of your sales leader</vt:lpstr>
      <vt:lpstr>PowerPoint Presentation</vt:lpstr>
      <vt:lpstr>Why Microsoft for agentic transformation</vt:lpstr>
      <vt:lpstr>Why Microsoft for agentic transformation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Gaurav Bhoir</dc:creator>
  <cp:lastModifiedBy>Gaurav Bhoir</cp:lastModifiedBy>
  <cp:revision>1</cp:revision>
  <dcterms:created xsi:type="dcterms:W3CDTF">2025-11-17T07:06:31Z</dcterms:created>
  <dcterms:modified xsi:type="dcterms:W3CDTF">2025-11-17T07:33:10Z</dcterms:modified>
</cp:coreProperties>
</file>